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6"/>
  </p:notesMasterIdLst>
  <p:sldIdLst>
    <p:sldId id="290" r:id="rId6"/>
    <p:sldId id="257" r:id="rId7"/>
    <p:sldId id="258" r:id="rId8"/>
    <p:sldId id="259" r:id="rId9"/>
    <p:sldId id="260" r:id="rId10"/>
    <p:sldId id="261" r:id="rId11"/>
    <p:sldId id="295" r:id="rId12"/>
    <p:sldId id="263" r:id="rId13"/>
    <p:sldId id="265" r:id="rId14"/>
    <p:sldId id="266" r:id="rId15"/>
    <p:sldId id="275" r:id="rId16"/>
    <p:sldId id="276" r:id="rId17"/>
    <p:sldId id="279" r:id="rId18"/>
    <p:sldId id="277" r:id="rId19"/>
    <p:sldId id="280" r:id="rId20"/>
    <p:sldId id="278" r:id="rId21"/>
    <p:sldId id="268" r:id="rId22"/>
    <p:sldId id="271" r:id="rId23"/>
    <p:sldId id="292" r:id="rId24"/>
    <p:sldId id="283" r:id="rId25"/>
    <p:sldId id="293" r:id="rId26"/>
    <p:sldId id="281" r:id="rId27"/>
    <p:sldId id="284" r:id="rId28"/>
    <p:sldId id="294" r:id="rId29"/>
    <p:sldId id="282" r:id="rId30"/>
    <p:sldId id="285" r:id="rId31"/>
    <p:sldId id="286" r:id="rId32"/>
    <p:sldId id="287" r:id="rId33"/>
    <p:sldId id="288" r:id="rId34"/>
    <p:sldId id="291" r:id="rId35"/>
  </p:sldIdLst>
  <p:sldSz cx="9144000" cy="6858000" type="screen4x3"/>
  <p:notesSz cx="6858000" cy="9144000"/>
  <p:custDataLst>
    <p:tags r:id="rId37"/>
  </p:custDataLst>
  <p:defaultTextStyle>
    <a:defPPr>
      <a:defRPr lang="en-US"/>
    </a:defPPr>
    <a:lvl1pPr algn="l" rtl="0" fontAlgn="base">
      <a:spcBef>
        <a:spcPct val="0"/>
      </a:spcBef>
      <a:spcAft>
        <a:spcPct val="0"/>
      </a:spcAft>
      <a:defRPr sz="3600" kern="1200">
        <a:solidFill>
          <a:schemeClr val="tx1"/>
        </a:solidFill>
        <a:latin typeface="Arial" charset="0"/>
        <a:ea typeface="ＭＳ Ｐゴシック" charset="-128"/>
        <a:cs typeface="+mn-cs"/>
      </a:defRPr>
    </a:lvl1pPr>
    <a:lvl2pPr marL="457200" algn="l" rtl="0" fontAlgn="base">
      <a:spcBef>
        <a:spcPct val="0"/>
      </a:spcBef>
      <a:spcAft>
        <a:spcPct val="0"/>
      </a:spcAft>
      <a:defRPr sz="3600" kern="1200">
        <a:solidFill>
          <a:schemeClr val="tx1"/>
        </a:solidFill>
        <a:latin typeface="Arial" charset="0"/>
        <a:ea typeface="ＭＳ Ｐゴシック" charset="-128"/>
        <a:cs typeface="+mn-cs"/>
      </a:defRPr>
    </a:lvl2pPr>
    <a:lvl3pPr marL="914400" algn="l" rtl="0" fontAlgn="base">
      <a:spcBef>
        <a:spcPct val="0"/>
      </a:spcBef>
      <a:spcAft>
        <a:spcPct val="0"/>
      </a:spcAft>
      <a:defRPr sz="3600" kern="1200">
        <a:solidFill>
          <a:schemeClr val="tx1"/>
        </a:solidFill>
        <a:latin typeface="Arial" charset="0"/>
        <a:ea typeface="ＭＳ Ｐゴシック" charset="-128"/>
        <a:cs typeface="+mn-cs"/>
      </a:defRPr>
    </a:lvl3pPr>
    <a:lvl4pPr marL="1371600" algn="l" rtl="0" fontAlgn="base">
      <a:spcBef>
        <a:spcPct val="0"/>
      </a:spcBef>
      <a:spcAft>
        <a:spcPct val="0"/>
      </a:spcAft>
      <a:defRPr sz="3600" kern="1200">
        <a:solidFill>
          <a:schemeClr val="tx1"/>
        </a:solidFill>
        <a:latin typeface="Arial" charset="0"/>
        <a:ea typeface="ＭＳ Ｐゴシック" charset="-128"/>
        <a:cs typeface="+mn-cs"/>
      </a:defRPr>
    </a:lvl4pPr>
    <a:lvl5pPr marL="1828800" algn="l" rtl="0" fontAlgn="base">
      <a:spcBef>
        <a:spcPct val="0"/>
      </a:spcBef>
      <a:spcAft>
        <a:spcPct val="0"/>
      </a:spcAft>
      <a:defRPr sz="3600" kern="1200">
        <a:solidFill>
          <a:schemeClr val="tx1"/>
        </a:solidFill>
        <a:latin typeface="Arial" charset="0"/>
        <a:ea typeface="ＭＳ Ｐゴシック" charset="-128"/>
        <a:cs typeface="+mn-cs"/>
      </a:defRPr>
    </a:lvl5pPr>
    <a:lvl6pPr marL="2286000" algn="l" defTabSz="914400" rtl="0" eaLnBrk="1" latinLnBrk="0" hangingPunct="1">
      <a:defRPr sz="3600" kern="1200">
        <a:solidFill>
          <a:schemeClr val="tx1"/>
        </a:solidFill>
        <a:latin typeface="Arial" charset="0"/>
        <a:ea typeface="ＭＳ Ｐゴシック" charset="-128"/>
        <a:cs typeface="+mn-cs"/>
      </a:defRPr>
    </a:lvl6pPr>
    <a:lvl7pPr marL="2743200" algn="l" defTabSz="914400" rtl="0" eaLnBrk="1" latinLnBrk="0" hangingPunct="1">
      <a:defRPr sz="3600" kern="1200">
        <a:solidFill>
          <a:schemeClr val="tx1"/>
        </a:solidFill>
        <a:latin typeface="Arial" charset="0"/>
        <a:ea typeface="ＭＳ Ｐゴシック" charset="-128"/>
        <a:cs typeface="+mn-cs"/>
      </a:defRPr>
    </a:lvl7pPr>
    <a:lvl8pPr marL="3200400" algn="l" defTabSz="914400" rtl="0" eaLnBrk="1" latinLnBrk="0" hangingPunct="1">
      <a:defRPr sz="3600" kern="1200">
        <a:solidFill>
          <a:schemeClr val="tx1"/>
        </a:solidFill>
        <a:latin typeface="Arial" charset="0"/>
        <a:ea typeface="ＭＳ Ｐゴシック" charset="-128"/>
        <a:cs typeface="+mn-cs"/>
      </a:defRPr>
    </a:lvl8pPr>
    <a:lvl9pPr marL="3657600" algn="l" defTabSz="914400" rtl="0" eaLnBrk="1" latinLnBrk="0" hangingPunct="1">
      <a:defRPr sz="36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D8590D"/>
    <a:srgbClr val="DE7008"/>
    <a:srgbClr val="E86A10"/>
    <a:srgbClr val="F28A44"/>
    <a:srgbClr val="FFFFCC"/>
    <a:srgbClr val="FFECC5"/>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01F773-E426-4044-8009-9AB767A67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71966-5B93-4EBB-AC53-1C91F30801F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D8F5DEC0-F4A3-412F-87A9-89A32B4384C1}" type="slidenum">
              <a:rPr lang="en-US" smtClean="0"/>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B1D744D9-7064-42A3-8E16-13BFFF3780B8}" type="slidenum">
              <a:rPr lang="en-US" smtClean="0"/>
              <a:pPr/>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CD8D56B4-AA05-4004-A02B-1B2247ED442A}" type="slidenum">
              <a:rPr lang="en-US" smtClean="0"/>
              <a:pPr/>
              <a:t>15</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FA4B9549-6F3E-458D-B51D-C02C27C70BD4}" type="slidenum">
              <a:rPr lang="en-US" smtClean="0"/>
              <a:pPr/>
              <a:t>16</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6A3064EC-1A81-44A4-BD38-81F567374F2F}" type="slidenum">
              <a:rPr lang="en-US" smtClean="0"/>
              <a:pPr/>
              <a:t>17</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11DB4028-F050-4F13-B014-7B8A5E71E38C}" type="slidenum">
              <a:rPr lang="en-US" smtClean="0"/>
              <a:pPr/>
              <a:t>18</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E71966-5B93-4EBB-AC53-1C91F30801F5}"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
        <p:nvSpPr>
          <p:cNvPr id="27652" name="Slide Number Placeholder 3"/>
          <p:cNvSpPr>
            <a:spLocks noGrp="1"/>
          </p:cNvSpPr>
          <p:nvPr>
            <p:ph type="sldNum" sz="quarter" idx="5"/>
          </p:nvPr>
        </p:nvSpPr>
        <p:spPr>
          <a:noFill/>
        </p:spPr>
        <p:txBody>
          <a:bodyPr/>
          <a:lstStyle/>
          <a:p>
            <a:fld id="{4E602827-6B9D-46E6-B251-7E58D5968F3A}"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dirty="0" smtClean="0"/>
          </a:p>
        </p:txBody>
      </p:sp>
      <p:sp>
        <p:nvSpPr>
          <p:cNvPr id="28676" name="Slide Number Placeholder 3"/>
          <p:cNvSpPr>
            <a:spLocks noGrp="1"/>
          </p:cNvSpPr>
          <p:nvPr>
            <p:ph type="sldNum" sz="quarter" idx="5"/>
          </p:nvPr>
        </p:nvSpPr>
        <p:spPr>
          <a:noFill/>
        </p:spPr>
        <p:txBody>
          <a:bodyPr/>
          <a:lstStyle/>
          <a:p>
            <a:fld id="{CB22A2E9-EC5D-4EDF-8700-B7132C8D267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dirty="0" smtClean="0"/>
          </a:p>
        </p:txBody>
      </p:sp>
      <p:sp>
        <p:nvSpPr>
          <p:cNvPr id="29700" name="Slide Number Placeholder 3"/>
          <p:cNvSpPr>
            <a:spLocks noGrp="1"/>
          </p:cNvSpPr>
          <p:nvPr>
            <p:ph type="sldNum" sz="quarter" idx="5"/>
          </p:nvPr>
        </p:nvSpPr>
        <p:spPr>
          <a:noFill/>
        </p:spPr>
        <p:txBody>
          <a:bodyPr/>
          <a:lstStyle/>
          <a:p>
            <a:fld id="{DC402AA1-9CCE-4E76-9A33-7FE315EAE0B4}"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dirty="0" smtClean="0"/>
          </a:p>
        </p:txBody>
      </p:sp>
      <p:sp>
        <p:nvSpPr>
          <p:cNvPr id="30724" name="Slide Number Placeholder 3"/>
          <p:cNvSpPr>
            <a:spLocks noGrp="1"/>
          </p:cNvSpPr>
          <p:nvPr>
            <p:ph type="sldNum" sz="quarter" idx="5"/>
          </p:nvPr>
        </p:nvSpPr>
        <p:spPr>
          <a:noFill/>
        </p:spPr>
        <p:txBody>
          <a:bodyPr/>
          <a:lstStyle/>
          <a:p>
            <a:fld id="{5436FB9C-3BAE-4B7E-9534-7F180D51B75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31748" name="Slide Number Placeholder 3"/>
          <p:cNvSpPr>
            <a:spLocks noGrp="1"/>
          </p:cNvSpPr>
          <p:nvPr>
            <p:ph type="sldNum" sz="quarter" idx="5"/>
          </p:nvPr>
        </p:nvSpPr>
        <p:spPr>
          <a:noFill/>
        </p:spPr>
        <p:txBody>
          <a:bodyPr/>
          <a:lstStyle/>
          <a:p>
            <a:fld id="{7DBE262B-6E4D-4521-A968-3D176F6C486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t> </a:t>
            </a:r>
          </a:p>
        </p:txBody>
      </p:sp>
      <p:sp>
        <p:nvSpPr>
          <p:cNvPr id="33796" name="Slide Number Placeholder 3"/>
          <p:cNvSpPr>
            <a:spLocks noGrp="1"/>
          </p:cNvSpPr>
          <p:nvPr>
            <p:ph type="sldNum" sz="quarter" idx="5"/>
          </p:nvPr>
        </p:nvSpPr>
        <p:spPr>
          <a:noFill/>
        </p:spPr>
        <p:txBody>
          <a:bodyPr/>
          <a:lstStyle/>
          <a:p>
            <a:fld id="{A7404D81-4EDD-4D05-9003-1C700B6256D0}"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t>.  </a:t>
            </a:r>
          </a:p>
        </p:txBody>
      </p:sp>
      <p:sp>
        <p:nvSpPr>
          <p:cNvPr id="34820" name="Slide Number Placeholder 3"/>
          <p:cNvSpPr>
            <a:spLocks noGrp="1"/>
          </p:cNvSpPr>
          <p:nvPr>
            <p:ph type="sldNum" sz="quarter" idx="5"/>
          </p:nvPr>
        </p:nvSpPr>
        <p:spPr>
          <a:noFill/>
        </p:spPr>
        <p:txBody>
          <a:bodyPr/>
          <a:lstStyle/>
          <a:p>
            <a:fld id="{C3CBDF80-7A5F-4179-87E4-3F21C4AF0267}" type="slidenum">
              <a:rPr lang="en-US" smtClean="0"/>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6A806256-B951-4EAF-9A9B-7F6AB519A370}" type="slidenum">
              <a:rPr lang="en-US" smtClean="0"/>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6997" y="2404793"/>
            <a:ext cx="7511323" cy="1470025"/>
          </a:xfrm>
        </p:spPr>
        <p:txBody>
          <a:bodyPr anchor="b"/>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06997" y="3879214"/>
            <a:ext cx="7523094" cy="650631"/>
          </a:xfrm>
        </p:spPr>
        <p:txBody>
          <a:bodyPr/>
          <a:lstStyle>
            <a:lvl1pPr marL="0" indent="0" algn="l">
              <a:buNone/>
              <a:defRPr sz="2400">
                <a:solidFill>
                  <a:schemeClr val="accent6">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996" y="274638"/>
            <a:ext cx="7679803" cy="1143000"/>
          </a:xfrm>
        </p:spPr>
        <p:txBody>
          <a:bodyPr/>
          <a:lstStyle>
            <a:lvl1pPr algn="l">
              <a:defRPr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30147" y="1592263"/>
            <a:ext cx="7656652" cy="40100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018572" y="1600200"/>
            <a:ext cx="3738623"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5023412" y="1600200"/>
            <a:ext cx="3663387" cy="4525963"/>
          </a:xfrm>
        </p:spPr>
        <p:txBody>
          <a:bodyPr/>
          <a:lstStyle>
            <a:lvl1pPr>
              <a:lnSpc>
                <a:spcPts val="3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18572" y="1804825"/>
            <a:ext cx="3750197"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018572" y="2444587"/>
            <a:ext cx="3773347" cy="3556514"/>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p:nvPr>
        </p:nvSpPr>
        <p:spPr>
          <a:xfrm>
            <a:off x="5092861" y="1804825"/>
            <a:ext cx="3593939" cy="639762"/>
          </a:xfrm>
        </p:spPr>
        <p:txBody>
          <a:bodyPr anchor="b"/>
          <a:lstStyle>
            <a:lvl1pPr marL="0" indent="0">
              <a:lnSpc>
                <a:spcPts val="26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081286" y="2444587"/>
            <a:ext cx="3605514" cy="3545276"/>
          </a:xfrm>
        </p:spPr>
        <p:txBody>
          <a:bodyPr/>
          <a:lstStyle>
            <a:lvl1pPr>
              <a:lnSpc>
                <a:spcPts val="2600"/>
              </a:lnSpc>
              <a:spcBef>
                <a:spcPts val="300"/>
              </a:spcBef>
              <a:defRPr sz="2400"/>
            </a:lvl1pPr>
            <a:lvl2pPr>
              <a:spcBef>
                <a:spcPts val="300"/>
              </a:spcBef>
              <a:defRPr sz="2000"/>
            </a:lvl2pPr>
            <a:lvl3pPr>
              <a:spcBef>
                <a:spcPts val="300"/>
              </a:spcBef>
              <a:defRPr sz="1800"/>
            </a:lvl3pPr>
            <a:lvl4pPr>
              <a:spcBef>
                <a:spcPts val="300"/>
              </a:spcBef>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546350" y="6215063"/>
            <a:ext cx="6619875" cy="64293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1027" name="Rectangle 2"/>
          <p:cNvSpPr>
            <a:spLocks noGrp="1" noChangeArrowheads="1"/>
          </p:cNvSpPr>
          <p:nvPr>
            <p:ph type="title"/>
          </p:nvPr>
        </p:nvSpPr>
        <p:spPr bwMode="auto">
          <a:xfrm>
            <a:off x="995363" y="274638"/>
            <a:ext cx="7691437"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019175" y="1592263"/>
            <a:ext cx="7667625" cy="4010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userDrawn="1"/>
        </p:nvSpPr>
        <p:spPr>
          <a:xfrm>
            <a:off x="0" y="6215063"/>
            <a:ext cx="2551113" cy="6429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pic>
        <p:nvPicPr>
          <p:cNvPr id="1030" name="Picture 15"/>
          <p:cNvPicPr>
            <a:picLocks noChangeAspect="1"/>
          </p:cNvPicPr>
          <p:nvPr userDrawn="1"/>
        </p:nvPicPr>
        <p:blipFill>
          <a:blip r:embed="rId8" cstate="print"/>
          <a:srcRect/>
          <a:stretch>
            <a:fillRect/>
          </a:stretch>
        </p:blipFill>
        <p:spPr bwMode="auto">
          <a:xfrm>
            <a:off x="195263" y="6338888"/>
            <a:ext cx="21336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iming>
    <p:tnLst>
      <p:par>
        <p:cTn id="1" dur="indefinite" restart="never" nodeType="tmRoot"/>
      </p:par>
    </p:tnLst>
  </p:timing>
  <p:txStyles>
    <p:titleStyle>
      <a:lvl1pPr algn="l" rtl="0" eaLnBrk="0" fontAlgn="base" hangingPunct="0">
        <a:lnSpc>
          <a:spcPts val="4200"/>
        </a:lnSpc>
        <a:spcBef>
          <a:spcPct val="0"/>
        </a:spcBef>
        <a:spcAft>
          <a:spcPct val="0"/>
        </a:spcAft>
        <a:defRPr sz="4400" b="1">
          <a:solidFill>
            <a:schemeClr val="tx2"/>
          </a:solidFill>
          <a:latin typeface="Rockwell"/>
          <a:ea typeface="ＭＳ Ｐゴシック" charset="-128"/>
          <a:cs typeface="Rockwell"/>
        </a:defRPr>
      </a:lvl1pPr>
      <a:lvl2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2pPr>
      <a:lvl3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3pPr>
      <a:lvl4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4pPr>
      <a:lvl5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lnSpc>
          <a:spcPts val="3200"/>
        </a:lnSpc>
        <a:spcBef>
          <a:spcPts val="1200"/>
        </a:spcBef>
        <a:spcAft>
          <a:spcPct val="0"/>
        </a:spcAft>
        <a:buClr>
          <a:schemeClr val="tx2"/>
        </a:buClr>
        <a:buFont typeface="Courier New" charset="0"/>
        <a:buChar char="o"/>
        <a:defRPr sz="2800">
          <a:solidFill>
            <a:schemeClr val="tx1"/>
          </a:solidFill>
          <a:latin typeface="Arial"/>
          <a:ea typeface="ＭＳ Ｐゴシック" charset="-128"/>
          <a:cs typeface="Arial"/>
        </a:defRPr>
      </a:lvl1pPr>
      <a:lvl2pPr marL="573088" indent="-225425" algn="l" rtl="0" eaLnBrk="0" fontAlgn="base" hangingPunct="0">
        <a:lnSpc>
          <a:spcPts val="2600"/>
        </a:lnSpc>
        <a:spcBef>
          <a:spcPts val="600"/>
        </a:spcBef>
        <a:spcAft>
          <a:spcPct val="0"/>
        </a:spcAft>
        <a:buClr>
          <a:schemeClr val="tx2"/>
        </a:buClr>
        <a:buFont typeface="Arial" charset="0"/>
        <a:buChar char="•"/>
        <a:defRPr sz="2400">
          <a:solidFill>
            <a:schemeClr val="tx1"/>
          </a:solidFill>
          <a:latin typeface="Arial"/>
          <a:ea typeface="ＭＳ Ｐゴシック" charset="-128"/>
          <a:cs typeface="Arial"/>
        </a:defRPr>
      </a:lvl2pPr>
      <a:lvl3pPr marL="798513" indent="-225425" algn="l" rtl="0" eaLnBrk="0" fontAlgn="base" hangingPunct="0">
        <a:lnSpc>
          <a:spcPts val="2200"/>
        </a:lnSpc>
        <a:spcBef>
          <a:spcPts val="600"/>
        </a:spcBef>
        <a:spcAft>
          <a:spcPct val="0"/>
        </a:spcAft>
        <a:buClr>
          <a:schemeClr val="tx2"/>
        </a:buClr>
        <a:buFont typeface="Courier New" charset="0"/>
        <a:buChar char="o"/>
        <a:defRPr sz="2000">
          <a:solidFill>
            <a:schemeClr val="tx1"/>
          </a:solidFill>
          <a:latin typeface="Arial"/>
          <a:ea typeface="ＭＳ Ｐゴシック" charset="-128"/>
          <a:cs typeface="Arial"/>
        </a:defRPr>
      </a:lvl3pPr>
      <a:lvl4pPr marL="1033463" indent="-179388" algn="l" rtl="0" eaLnBrk="0" fontAlgn="base" hangingPunct="0">
        <a:lnSpc>
          <a:spcPts val="2000"/>
        </a:lnSpc>
        <a:spcBef>
          <a:spcPts val="600"/>
        </a:spcBef>
        <a:spcAft>
          <a:spcPct val="0"/>
        </a:spcAft>
        <a:buClr>
          <a:schemeClr val="tx2"/>
        </a:buClr>
        <a:buFont typeface="Arial" charset="0"/>
        <a:buChar char="•"/>
        <a:defRPr>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a:solidFill>
            <a:schemeClr val="tx1"/>
          </a:solidFill>
          <a:latin typeface="Arial"/>
          <a:ea typeface="ＭＳ Ｐゴシック"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odes.ohio.gov/orc/4123.4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ohiobwc.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BWCSIAuditing@bwc.oh.state.u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ohiobwc.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7"/>
          <p:cNvSpPr>
            <a:spLocks noGrp="1"/>
          </p:cNvSpPr>
          <p:nvPr>
            <p:ph type="ctrTitle"/>
          </p:nvPr>
        </p:nvSpPr>
        <p:spPr>
          <a:xfrm>
            <a:off x="544552" y="1421781"/>
            <a:ext cx="8077200" cy="1146175"/>
          </a:xfrm>
        </p:spPr>
        <p:txBody>
          <a:bodyPr/>
          <a:lstStyle/>
          <a:p>
            <a:pPr algn="ctr" eaLnBrk="1" hangingPunct="1"/>
            <a:r>
              <a:rPr lang="en-US" sz="5400" dirty="0" smtClean="0">
                <a:latin typeface="Rockwell" charset="0"/>
                <a:cs typeface="Rockwell" charset="0"/>
              </a:rPr>
              <a:t>Self-Insurance Quarterly Workshop</a:t>
            </a:r>
          </a:p>
        </p:txBody>
      </p:sp>
      <p:sp>
        <p:nvSpPr>
          <p:cNvPr id="2051" name="Subtitle 18"/>
          <p:cNvSpPr>
            <a:spLocks noGrp="1"/>
          </p:cNvSpPr>
          <p:nvPr>
            <p:ph type="subTitle" idx="1"/>
          </p:nvPr>
        </p:nvSpPr>
        <p:spPr>
          <a:xfrm>
            <a:off x="609600" y="3014546"/>
            <a:ext cx="8534400" cy="1557454"/>
          </a:xfrm>
        </p:spPr>
        <p:txBody>
          <a:bodyPr/>
          <a:lstStyle/>
          <a:p>
            <a:pPr eaLnBrk="1" hangingPunct="1"/>
            <a:r>
              <a:rPr lang="en-US" dirty="0" smtClean="0">
                <a:solidFill>
                  <a:schemeClr val="tx1"/>
                </a:solidFill>
                <a:latin typeface="Arial" charset="0"/>
                <a:cs typeface="Arial" charset="0"/>
              </a:rPr>
              <a:t>Paul Flowers – Director, Self-Insured Department</a:t>
            </a:r>
          </a:p>
          <a:p>
            <a:pPr eaLnBrk="1" hangingPunct="1"/>
            <a:r>
              <a:rPr lang="en-US" dirty="0" smtClean="0">
                <a:solidFill>
                  <a:schemeClr val="tx1"/>
                </a:solidFill>
                <a:latin typeface="Arial" charset="0"/>
                <a:cs typeface="Arial" charset="0"/>
              </a:rPr>
              <a:t>David Sievert – Audit Supervisor, Self-Insured Department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69963" y="274638"/>
            <a:ext cx="7680325" cy="1143000"/>
          </a:xfrm>
        </p:spPr>
        <p:txBody>
          <a:bodyPr/>
          <a:lstStyle/>
          <a:p>
            <a:pPr algn="ctr"/>
            <a:r>
              <a:rPr lang="en-US" smtClean="0">
                <a:latin typeface="Rockwell" charset="0"/>
                <a:cs typeface="Rockwell" charset="0"/>
              </a:rPr>
              <a:t> </a:t>
            </a:r>
          </a:p>
        </p:txBody>
      </p:sp>
      <p:sp>
        <p:nvSpPr>
          <p:cNvPr id="11267" name="Content Placeholder 3"/>
          <p:cNvSpPr>
            <a:spLocks noGrp="1"/>
          </p:cNvSpPr>
          <p:nvPr>
            <p:ph idx="1"/>
          </p:nvPr>
        </p:nvSpPr>
        <p:spPr>
          <a:xfrm>
            <a:off x="440518" y="1142085"/>
            <a:ext cx="8478757" cy="4806950"/>
          </a:xfrm>
        </p:spPr>
        <p:txBody>
          <a:bodyPr/>
          <a:lstStyle/>
          <a:p>
            <a:pPr>
              <a:spcAft>
                <a:spcPts val="1200"/>
              </a:spcAft>
              <a:buFont typeface="Arial" pitchFamily="34" charset="0"/>
              <a:buChar char="•"/>
              <a:defRPr/>
            </a:pPr>
            <a:r>
              <a:rPr lang="en-US" dirty="0" smtClean="0">
                <a:latin typeface="Arial" charset="0"/>
                <a:cs typeface="Arial" charset="0"/>
              </a:rPr>
              <a:t>Determining PTD Rate</a:t>
            </a:r>
          </a:p>
          <a:p>
            <a:pPr lvl="2">
              <a:spcBef>
                <a:spcPts val="1200"/>
              </a:spcBef>
              <a:spcAft>
                <a:spcPts val="1200"/>
              </a:spcAft>
              <a:buFont typeface="Arial" pitchFamily="34" charset="0"/>
              <a:buChar char="•"/>
              <a:defRPr/>
            </a:pPr>
            <a:r>
              <a:rPr lang="en-US" sz="2400" dirty="0" smtClean="0">
                <a:latin typeface="Arial" charset="0"/>
                <a:cs typeface="Arial" charset="0"/>
              </a:rPr>
              <a:t>Calculations pursuant to ORC 4123.58 (B). Variables required:</a:t>
            </a:r>
          </a:p>
          <a:p>
            <a:pPr marL="800100">
              <a:buFont typeface="Courier New" charset="0"/>
              <a:buNone/>
              <a:defRPr/>
            </a:pPr>
            <a:r>
              <a:rPr lang="en-US" sz="2000" dirty="0" smtClean="0">
                <a:latin typeface="Arial" charset="0"/>
                <a:cs typeface="Arial" charset="0"/>
              </a:rPr>
              <a:t>    ____ WWCA</a:t>
            </a:r>
          </a:p>
          <a:p>
            <a:pPr marL="800100">
              <a:buFont typeface="Courier New" charset="0"/>
              <a:buNone/>
              <a:defRPr/>
            </a:pPr>
            <a:r>
              <a:rPr lang="en-US" sz="2000" dirty="0" smtClean="0">
                <a:latin typeface="Arial" charset="0"/>
                <a:cs typeface="Arial" charset="0"/>
              </a:rPr>
              <a:t>    ____ Weekly SSD (</a:t>
            </a:r>
            <a:r>
              <a:rPr lang="en-US" sz="2000" dirty="0" smtClean="0">
                <a:solidFill>
                  <a:schemeClr val="tx2">
                    <a:lumMod val="75000"/>
                  </a:schemeClr>
                </a:solidFill>
                <a:latin typeface="Arial" charset="0"/>
                <a:cs typeface="Arial" charset="0"/>
              </a:rPr>
              <a:t>____</a:t>
            </a:r>
            <a:r>
              <a:rPr lang="en-US" sz="2000" dirty="0" smtClean="0">
                <a:latin typeface="Arial" charset="0"/>
                <a:cs typeface="Arial" charset="0"/>
              </a:rPr>
              <a:t>Monthly SSD X 12/52)</a:t>
            </a:r>
          </a:p>
          <a:p>
            <a:pPr marL="800100">
              <a:buFont typeface="Courier New" charset="0"/>
              <a:buNone/>
              <a:defRPr/>
            </a:pPr>
            <a:r>
              <a:rPr lang="en-US" sz="2000" dirty="0" smtClean="0">
                <a:latin typeface="Arial" charset="0"/>
                <a:cs typeface="Arial" charset="0"/>
              </a:rPr>
              <a:t>    </a:t>
            </a:r>
            <a:r>
              <a:rPr lang="en-US" sz="2000" dirty="0" smtClean="0">
                <a:solidFill>
                  <a:schemeClr val="tx2">
                    <a:lumMod val="75000"/>
                  </a:schemeClr>
                </a:solidFill>
                <a:latin typeface="Arial" charset="0"/>
                <a:cs typeface="Arial" charset="0"/>
              </a:rPr>
              <a:t>____</a:t>
            </a:r>
            <a:r>
              <a:rPr lang="en-US" sz="2000" dirty="0" smtClean="0">
                <a:latin typeface="Arial" charset="0"/>
                <a:cs typeface="Arial" charset="0"/>
              </a:rPr>
              <a:t> SAWW (maximum PTD from rate chart for year of injury)</a:t>
            </a:r>
          </a:p>
          <a:p>
            <a:pPr marL="800100">
              <a:buFont typeface="Courier New" charset="0"/>
              <a:buNone/>
              <a:defRPr/>
            </a:pPr>
            <a:r>
              <a:rPr lang="en-US" sz="2000" dirty="0" smtClean="0">
                <a:latin typeface="Arial" charset="0"/>
                <a:cs typeface="Arial" charset="0"/>
              </a:rPr>
              <a:t>    ____ 2/3  AWW</a:t>
            </a:r>
          </a:p>
          <a:p>
            <a:pPr marL="800100">
              <a:buFont typeface="Courier New" charset="0"/>
              <a:buNone/>
              <a:defRPr/>
            </a:pPr>
            <a:r>
              <a:rPr lang="en-US" sz="2000" dirty="0" smtClean="0">
                <a:latin typeface="Arial" charset="0"/>
                <a:cs typeface="Arial" charset="0"/>
              </a:rPr>
              <a:t>    ____ 2/3 SAWW </a:t>
            </a:r>
          </a:p>
          <a:p>
            <a:pPr>
              <a:buFont typeface="Courier New" charset="0"/>
              <a:buNone/>
              <a:defRPr/>
            </a:pPr>
            <a:r>
              <a:rPr lang="en-US" dirty="0" smtClean="0">
                <a:latin typeface="Arial" charset="0"/>
                <a:cs typeface="Arial" charset="0"/>
              </a:rPr>
              <a:t>   </a:t>
            </a:r>
          </a:p>
        </p:txBody>
      </p:sp>
      <p:sp>
        <p:nvSpPr>
          <p:cNvPr id="4" name="Title 5"/>
          <p:cNvSpPr txBox="1">
            <a:spLocks/>
          </p:cNvSpPr>
          <p:nvPr/>
        </p:nvSpPr>
        <p:spPr bwMode="auto">
          <a:xfrm>
            <a:off x="611268" y="271626"/>
            <a:ext cx="7657078" cy="76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006475" y="274638"/>
            <a:ext cx="7680325" cy="1143000"/>
          </a:xfrm>
        </p:spPr>
        <p:txBody>
          <a:bodyPr/>
          <a:lstStyle/>
          <a:p>
            <a:r>
              <a:rPr lang="en-US" smtClean="0">
                <a:latin typeface="Rockwell" charset="0"/>
                <a:cs typeface="Rockwell" charset="0"/>
              </a:rPr>
              <a:t>	 	</a:t>
            </a:r>
          </a:p>
        </p:txBody>
      </p:sp>
      <p:sp>
        <p:nvSpPr>
          <p:cNvPr id="12291" name="Content Placeholder 2"/>
          <p:cNvSpPr>
            <a:spLocks noGrp="1"/>
          </p:cNvSpPr>
          <p:nvPr>
            <p:ph idx="1"/>
          </p:nvPr>
        </p:nvSpPr>
        <p:spPr>
          <a:xfrm>
            <a:off x="430212" y="805912"/>
            <a:ext cx="8496811" cy="5339166"/>
          </a:xfrm>
        </p:spPr>
        <p:txBody>
          <a:bodyPr/>
          <a:lstStyle/>
          <a:p>
            <a:pPr>
              <a:lnSpc>
                <a:spcPct val="100000"/>
              </a:lnSpc>
              <a:buFont typeface="Arial" pitchFamily="34" charset="0"/>
              <a:buChar char="•"/>
              <a:defRPr/>
            </a:pPr>
            <a:r>
              <a:rPr lang="en-US" dirty="0" smtClean="0">
                <a:latin typeface="Arial" charset="0"/>
                <a:cs typeface="Arial" charset="0"/>
              </a:rPr>
              <a:t>Options:</a:t>
            </a:r>
          </a:p>
          <a:p>
            <a:pPr>
              <a:lnSpc>
                <a:spcPct val="100000"/>
              </a:lnSpc>
              <a:spcBef>
                <a:spcPts val="1800"/>
              </a:spcBef>
              <a:spcAft>
                <a:spcPts val="1800"/>
              </a:spcAft>
              <a:buFont typeface="Courier New" charset="0"/>
              <a:buNone/>
              <a:defRPr/>
            </a:pPr>
            <a:r>
              <a:rPr lang="en-US" sz="2000" dirty="0" smtClean="0">
                <a:latin typeface="Arial" charset="0"/>
                <a:cs typeface="Arial" charset="0"/>
              </a:rPr>
              <a:t>______ a) If WWCA + SSI____ &gt;= SAWW then PTD rate = </a:t>
            </a:r>
            <a:r>
              <a:rPr lang="en-US" sz="2000" b="1" dirty="0" smtClean="0">
                <a:latin typeface="Arial" charset="0"/>
                <a:cs typeface="Arial" charset="0"/>
              </a:rPr>
              <a:t>WWCA</a:t>
            </a:r>
            <a:r>
              <a:rPr lang="en-US" sz="2000" dirty="0" smtClean="0">
                <a:latin typeface="Arial" charset="0"/>
                <a:cs typeface="Arial" charset="0"/>
              </a:rPr>
              <a:t>  ___</a:t>
            </a:r>
          </a:p>
          <a:p>
            <a:pPr>
              <a:lnSpc>
                <a:spcPct val="100000"/>
              </a:lnSpc>
              <a:spcBef>
                <a:spcPts val="1800"/>
              </a:spcBef>
              <a:spcAft>
                <a:spcPts val="1800"/>
              </a:spcAft>
              <a:buFont typeface="Courier New" charset="0"/>
              <a:buNone/>
              <a:defRPr/>
            </a:pPr>
            <a:r>
              <a:rPr lang="en-US" sz="2000" dirty="0" smtClean="0">
                <a:latin typeface="Arial" charset="0"/>
                <a:cs typeface="Arial" charset="0"/>
              </a:rPr>
              <a:t>______ b) If WWCA + SSD ____ &lt; SAWW _____ and 2/3 AWW  ____ 	 	    &lt;= 2/3 SAWW  _____ then PTD rate = </a:t>
            </a:r>
            <a:r>
              <a:rPr lang="en-US" sz="2000" b="1" dirty="0" smtClean="0">
                <a:latin typeface="Arial" charset="0"/>
                <a:cs typeface="Arial" charset="0"/>
              </a:rPr>
              <a:t>WWCA</a:t>
            </a:r>
            <a:r>
              <a:rPr lang="en-US" sz="2000" dirty="0" smtClean="0">
                <a:latin typeface="Arial" charset="0"/>
                <a:cs typeface="Arial" charset="0"/>
              </a:rPr>
              <a:t>    _____</a:t>
            </a:r>
          </a:p>
          <a:p>
            <a:pPr>
              <a:lnSpc>
                <a:spcPct val="100000"/>
              </a:lnSpc>
              <a:spcBef>
                <a:spcPts val="1800"/>
              </a:spcBef>
              <a:spcAft>
                <a:spcPts val="1800"/>
              </a:spcAft>
              <a:buFont typeface="Courier New" charset="0"/>
              <a:buNone/>
              <a:defRPr/>
            </a:pPr>
            <a:r>
              <a:rPr lang="en-US" sz="2000" dirty="0" smtClean="0">
                <a:latin typeface="Arial" charset="0"/>
                <a:cs typeface="Arial" charset="0"/>
              </a:rPr>
              <a:t>______ c) If WWCA + SSD ____, SAWW ____ but 2/3 AWW   _____&lt;= 	 	    SAWW  ____ but &lt; SAWW____ the PTD rate = </a:t>
            </a:r>
            <a:r>
              <a:rPr lang="en-US" sz="2000" b="1" dirty="0" smtClean="0">
                <a:latin typeface="Arial" charset="0"/>
                <a:cs typeface="Arial" charset="0"/>
              </a:rPr>
              <a:t>2/3 AWW</a:t>
            </a:r>
            <a:r>
              <a:rPr lang="en-US" sz="2000" dirty="0" smtClean="0">
                <a:latin typeface="Arial" charset="0"/>
                <a:cs typeface="Arial" charset="0"/>
              </a:rPr>
              <a:t>____</a:t>
            </a:r>
          </a:p>
          <a:p>
            <a:pPr>
              <a:lnSpc>
                <a:spcPct val="100000"/>
              </a:lnSpc>
              <a:spcBef>
                <a:spcPts val="1800"/>
              </a:spcBef>
              <a:spcAft>
                <a:spcPts val="1800"/>
              </a:spcAft>
              <a:buNone/>
              <a:defRPr/>
            </a:pPr>
            <a:r>
              <a:rPr lang="en-US" sz="2000" dirty="0" smtClean="0">
                <a:latin typeface="Arial" charset="0"/>
                <a:cs typeface="Arial" charset="0"/>
              </a:rPr>
              <a:t>______d) If WWCA+SSD  _____ &lt; SAWW _____, but 2/3 AWW  ____&gt; 	  	   SAWW _____ then PTD rate = </a:t>
            </a:r>
            <a:r>
              <a:rPr lang="en-US" sz="2000" b="1" dirty="0" smtClean="0">
                <a:latin typeface="Arial" charset="0"/>
                <a:cs typeface="Arial" charset="0"/>
              </a:rPr>
              <a:t>SAWW </a:t>
            </a:r>
            <a:r>
              <a:rPr lang="en-US" sz="2000" dirty="0" smtClean="0">
                <a:latin typeface="Arial" charset="0"/>
                <a:cs typeface="Arial" charset="0"/>
              </a:rPr>
              <a:t>____</a:t>
            </a:r>
            <a:endParaRPr lang="en-US" sz="2000" b="1" dirty="0" smtClean="0">
              <a:latin typeface="Arial" charset="0"/>
              <a:cs typeface="Arial" charset="0"/>
            </a:endParaRPr>
          </a:p>
          <a:p>
            <a:pPr>
              <a:lnSpc>
                <a:spcPct val="100000"/>
              </a:lnSpc>
              <a:buFont typeface="Courier New" charset="0"/>
              <a:buNone/>
              <a:defRPr/>
            </a:pPr>
            <a:r>
              <a:rPr lang="en-US" sz="1600" b="1" dirty="0" smtClean="0">
                <a:latin typeface="Arial" charset="0"/>
                <a:cs typeface="Arial" charset="0"/>
              </a:rPr>
              <a:t> </a:t>
            </a:r>
          </a:p>
          <a:p>
            <a:pPr>
              <a:lnSpc>
                <a:spcPct val="100000"/>
              </a:lnSpc>
              <a:buFont typeface="Courier New" charset="0"/>
              <a:buNone/>
              <a:defRPr/>
            </a:pPr>
            <a:r>
              <a:rPr lang="en-US" sz="2400" b="1" dirty="0" smtClean="0">
                <a:latin typeface="Arial" charset="0"/>
                <a:cs typeface="Arial" charset="0"/>
              </a:rPr>
              <a:t>PTD Rate Equals  _____ (if PTD paid 100% in this claim)</a:t>
            </a:r>
            <a:endParaRPr lang="en-US" sz="2400" b="1" dirty="0" smtClean="0">
              <a:solidFill>
                <a:schemeClr val="accent3">
                  <a:lumMod val="60000"/>
                  <a:lumOff val="40000"/>
                </a:schemeClr>
              </a:solidFill>
              <a:latin typeface="Arial" charset="0"/>
              <a:cs typeface="Arial" charset="0"/>
            </a:endParaRPr>
          </a:p>
          <a:p>
            <a:pPr>
              <a:lnSpc>
                <a:spcPct val="100000"/>
              </a:lnSpc>
              <a:buFont typeface="Courier New" charset="0"/>
              <a:buNone/>
              <a:defRPr/>
            </a:pPr>
            <a:r>
              <a:rPr lang="en-US" sz="1600" dirty="0" smtClean="0">
                <a:latin typeface="Arial" charset="0"/>
                <a:cs typeface="Arial" charset="0"/>
              </a:rPr>
              <a:t>         </a:t>
            </a:r>
          </a:p>
          <a:p>
            <a:pPr>
              <a:lnSpc>
                <a:spcPct val="100000"/>
              </a:lnSpc>
              <a:buFont typeface="Courier New" charset="0"/>
              <a:buNone/>
              <a:defRPr/>
            </a:pPr>
            <a:r>
              <a:rPr lang="en-US" sz="1600" dirty="0" smtClean="0">
                <a:latin typeface="Arial" charset="0"/>
                <a:cs typeface="Arial" charset="0"/>
              </a:rPr>
              <a:t>    </a:t>
            </a:r>
          </a:p>
        </p:txBody>
      </p:sp>
      <p:sp>
        <p:nvSpPr>
          <p:cNvPr id="4" name="Title 5"/>
          <p:cNvSpPr txBox="1">
            <a:spLocks/>
          </p:cNvSpPr>
          <p:nvPr/>
        </p:nvSpPr>
        <p:spPr bwMode="auto">
          <a:xfrm>
            <a:off x="603519"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 </a:t>
            </a:r>
          </a:p>
        </p:txBody>
      </p:sp>
      <p:sp>
        <p:nvSpPr>
          <p:cNvPr id="13315" name="Content Placeholder 2"/>
          <p:cNvSpPr>
            <a:spLocks noGrp="1"/>
          </p:cNvSpPr>
          <p:nvPr>
            <p:ph idx="1"/>
          </p:nvPr>
        </p:nvSpPr>
        <p:spPr>
          <a:xfrm>
            <a:off x="682760" y="1114425"/>
            <a:ext cx="7656512" cy="4010025"/>
          </a:xfrm>
        </p:spPr>
        <p:txBody>
          <a:bodyPr/>
          <a:lstStyle/>
          <a:p>
            <a:pPr marL="344488" indent="-344488">
              <a:lnSpc>
                <a:spcPct val="100000"/>
              </a:lnSpc>
              <a:spcBef>
                <a:spcPts val="600"/>
              </a:spcBef>
              <a:spcAft>
                <a:spcPts val="600"/>
              </a:spcAft>
              <a:buFont typeface="Arial" pitchFamily="34" charset="0"/>
              <a:buChar char="•"/>
            </a:pPr>
            <a:r>
              <a:rPr lang="en-US" dirty="0" smtClean="0">
                <a:latin typeface="Arial" charset="0"/>
                <a:cs typeface="Arial" charset="0"/>
              </a:rPr>
              <a:t>For Split PTD</a:t>
            </a:r>
          </a:p>
          <a:p>
            <a:pPr marL="915988" lvl="2" indent="-344488">
              <a:lnSpc>
                <a:spcPct val="100000"/>
              </a:lnSpc>
              <a:spcAft>
                <a:spcPts val="600"/>
              </a:spcAft>
              <a:buFont typeface="Arial" pitchFamily="34" charset="0"/>
              <a:buChar char="•"/>
            </a:pPr>
            <a:r>
              <a:rPr lang="en-US" sz="2400" dirty="0" smtClean="0">
                <a:latin typeface="Arial" charset="0"/>
                <a:cs typeface="Arial" charset="0"/>
              </a:rPr>
              <a:t>Input the % for this specific claim at the bottom of the sheet and it will calculate the PTD rate for this claim.</a:t>
            </a:r>
          </a:p>
          <a:p>
            <a:pPr marL="915988" lvl="2" indent="-344488">
              <a:lnSpc>
                <a:spcPct val="100000"/>
              </a:lnSpc>
              <a:spcAft>
                <a:spcPts val="600"/>
              </a:spcAft>
              <a:buFont typeface="Arial" pitchFamily="34" charset="0"/>
              <a:buChar char="•"/>
            </a:pPr>
            <a:r>
              <a:rPr lang="en-US" sz="2400" dirty="0" smtClean="0">
                <a:latin typeface="Arial" charset="0"/>
                <a:cs typeface="Arial" charset="0"/>
              </a:rPr>
              <a:t>PTD rate will be the designated percentage of the PTD rate for each claim</a:t>
            </a:r>
            <a:r>
              <a:rPr lang="en-US" sz="2400" b="1" dirty="0" smtClean="0">
                <a:latin typeface="Arial" charset="0"/>
                <a:cs typeface="Arial" charset="0"/>
              </a:rPr>
              <a:t>.</a:t>
            </a:r>
          </a:p>
        </p:txBody>
      </p:sp>
      <p:sp>
        <p:nvSpPr>
          <p:cNvPr id="4" name="Title 5"/>
          <p:cNvSpPr txBox="1">
            <a:spLocks/>
          </p:cNvSpPr>
          <p:nvPr/>
        </p:nvSpPr>
        <p:spPr bwMode="auto">
          <a:xfrm>
            <a:off x="603519"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73088" y="301625"/>
            <a:ext cx="7680325" cy="1143000"/>
          </a:xfrm>
        </p:spPr>
        <p:txBody>
          <a:bodyPr/>
          <a:lstStyle/>
          <a:p>
            <a:pPr algn="ctr"/>
            <a:r>
              <a:rPr lang="en-US" smtClean="0">
                <a:latin typeface="Rockwell" charset="0"/>
                <a:cs typeface="Rockwell" charset="0"/>
              </a:rPr>
              <a:t>	 </a:t>
            </a:r>
          </a:p>
        </p:txBody>
      </p:sp>
      <p:sp>
        <p:nvSpPr>
          <p:cNvPr id="14339" name="Content Placeholder 2"/>
          <p:cNvSpPr>
            <a:spLocks noGrp="1"/>
          </p:cNvSpPr>
          <p:nvPr>
            <p:ph idx="1"/>
          </p:nvPr>
        </p:nvSpPr>
        <p:spPr>
          <a:xfrm>
            <a:off x="603250" y="863600"/>
            <a:ext cx="7656513" cy="4878522"/>
          </a:xfrm>
        </p:spPr>
        <p:txBody>
          <a:bodyPr/>
          <a:lstStyle/>
          <a:p>
            <a:pPr>
              <a:spcBef>
                <a:spcPts val="600"/>
              </a:spcBef>
              <a:spcAft>
                <a:spcPts val="600"/>
              </a:spcAft>
              <a:buFont typeface="Arial" pitchFamily="34" charset="0"/>
              <a:buChar char="•"/>
            </a:pPr>
            <a:r>
              <a:rPr lang="en-US" dirty="0" smtClean="0">
                <a:latin typeface="Arial" charset="0"/>
                <a:cs typeface="Arial" charset="0"/>
              </a:rPr>
              <a:t>DWRF</a:t>
            </a:r>
          </a:p>
          <a:p>
            <a:pPr lvl="3">
              <a:lnSpc>
                <a:spcPct val="100000"/>
              </a:lnSpc>
              <a:spcAft>
                <a:spcPts val="600"/>
              </a:spcAft>
            </a:pPr>
            <a:r>
              <a:rPr lang="en-US" sz="2400" dirty="0" smtClean="0">
                <a:latin typeface="Arial" charset="0"/>
                <a:cs typeface="Arial" charset="0"/>
              </a:rPr>
              <a:t>Disabled Workers’ Relief Fund (DWRF) is a separate supplemental fund established to provide relief to an injured worker who is receiving permanent total disability (PTD) compensation benefits by raising the cost of living level. </a:t>
            </a:r>
            <a:r>
              <a:rPr lang="en-US" sz="2400" u="sng" dirty="0" smtClean="0">
                <a:latin typeface="Arial" charset="0"/>
                <a:cs typeface="Arial" charset="0"/>
                <a:hlinkClick r:id="rId2"/>
              </a:rPr>
              <a:t>R.C. 4123.412</a:t>
            </a:r>
            <a:endParaRPr lang="en-US" sz="2400" u="sng" dirty="0" smtClean="0">
              <a:latin typeface="Arial" charset="0"/>
              <a:cs typeface="Arial" charset="0"/>
            </a:endParaRPr>
          </a:p>
          <a:p>
            <a:pPr lvl="3">
              <a:lnSpc>
                <a:spcPct val="100000"/>
              </a:lnSpc>
              <a:spcAft>
                <a:spcPts val="600"/>
              </a:spcAft>
            </a:pPr>
            <a:endParaRPr lang="en-US" sz="2400" u="sng" dirty="0" smtClean="0">
              <a:latin typeface="Arial" charset="0"/>
              <a:cs typeface="Arial" charset="0"/>
            </a:endParaRPr>
          </a:p>
          <a:p>
            <a:pPr lvl="3">
              <a:lnSpc>
                <a:spcPct val="100000"/>
              </a:lnSpc>
              <a:spcAft>
                <a:spcPts val="600"/>
              </a:spcAft>
            </a:pPr>
            <a:r>
              <a:rPr lang="en-US" sz="2400" dirty="0" smtClean="0">
                <a:latin typeface="Arial" charset="0"/>
                <a:cs typeface="Arial" charset="0"/>
              </a:rPr>
              <a:t>Eligible injured workers are entitled to receive payments, when the PTD benefits are below the annual DWRF Entry Level Rate</a:t>
            </a:r>
          </a:p>
          <a:p>
            <a:pPr>
              <a:buFont typeface="Arial" charset="0"/>
              <a:buChar char="•"/>
            </a:pPr>
            <a:endParaRPr lang="en-US" sz="2400" u="sng" dirty="0" smtClean="0">
              <a:latin typeface="Arial" charset="0"/>
              <a:cs typeface="Arial" charset="0"/>
            </a:endParaRPr>
          </a:p>
          <a:p>
            <a:pPr>
              <a:buFont typeface="Arial" charset="0"/>
              <a:buChar char="•"/>
            </a:pPr>
            <a:endParaRPr lang="en-US" sz="2400" u="sng" dirty="0" smtClean="0">
              <a:latin typeface="Arial" charset="0"/>
              <a:cs typeface="Arial" charset="0"/>
            </a:endParaRPr>
          </a:p>
          <a:p>
            <a:pPr>
              <a:buFont typeface="Arial" charset="0"/>
              <a:buChar char="•"/>
            </a:pPr>
            <a:endParaRPr lang="en-US" sz="2400" dirty="0" smtClean="0">
              <a:latin typeface="Arial" charset="0"/>
              <a:cs typeface="Arial" charset="0"/>
            </a:endParaRPr>
          </a:p>
          <a:p>
            <a:pPr>
              <a:buFont typeface="Courier New" charset="0"/>
              <a:buNone/>
            </a:pPr>
            <a:endParaRPr lang="en-US" sz="2400" dirty="0" smtClean="0">
              <a:latin typeface="Arial" charset="0"/>
              <a:cs typeface="Arial" charset="0"/>
            </a:endParaRPr>
          </a:p>
        </p:txBody>
      </p:sp>
      <p:sp>
        <p:nvSpPr>
          <p:cNvPr id="4" name="Title 5"/>
          <p:cNvSpPr txBox="1">
            <a:spLocks/>
          </p:cNvSpPr>
          <p:nvPr/>
        </p:nvSpPr>
        <p:spPr bwMode="auto">
          <a:xfrm>
            <a:off x="603519"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t>
            </a:r>
          </a:p>
        </p:txBody>
      </p:sp>
      <p:sp>
        <p:nvSpPr>
          <p:cNvPr id="15363" name="Content Placeholder 2"/>
          <p:cNvSpPr>
            <a:spLocks noGrp="1"/>
          </p:cNvSpPr>
          <p:nvPr>
            <p:ph idx="1"/>
          </p:nvPr>
        </p:nvSpPr>
        <p:spPr>
          <a:xfrm>
            <a:off x="471164" y="850900"/>
            <a:ext cx="8215636" cy="5301927"/>
          </a:xfrm>
        </p:spPr>
        <p:txBody>
          <a:bodyPr/>
          <a:lstStyle/>
          <a:p>
            <a:pPr>
              <a:lnSpc>
                <a:spcPct val="100000"/>
              </a:lnSpc>
              <a:spcBef>
                <a:spcPts val="600"/>
              </a:spcBef>
              <a:spcAft>
                <a:spcPts val="600"/>
              </a:spcAft>
              <a:buFont typeface="Arial" pitchFamily="34" charset="0"/>
              <a:buChar char="•"/>
            </a:pPr>
            <a:r>
              <a:rPr lang="en-US" dirty="0" smtClean="0">
                <a:latin typeface="Arial" charset="0"/>
                <a:cs typeface="Arial" charset="0"/>
              </a:rPr>
              <a:t>DWRF Orders </a:t>
            </a:r>
          </a:p>
          <a:p>
            <a:pPr marL="1031875">
              <a:lnSpc>
                <a:spcPct val="100000"/>
              </a:lnSpc>
              <a:spcBef>
                <a:spcPts val="600"/>
              </a:spcBef>
              <a:spcAft>
                <a:spcPts val="600"/>
              </a:spcAft>
              <a:buFont typeface="Arial" charset="0"/>
              <a:buChar char="•"/>
            </a:pPr>
            <a:r>
              <a:rPr lang="en-US" sz="2400" dirty="0" smtClean="0">
                <a:latin typeface="Arial" charset="0"/>
                <a:cs typeface="Arial" charset="0"/>
              </a:rPr>
              <a:t>DWRF Orders are issued on </a:t>
            </a:r>
            <a:r>
              <a:rPr lang="en-US" sz="2400" b="1" u="sng" dirty="0" smtClean="0">
                <a:latin typeface="Arial" charset="0"/>
                <a:cs typeface="Arial" charset="0"/>
              </a:rPr>
              <a:t>all</a:t>
            </a:r>
            <a:r>
              <a:rPr lang="en-US" sz="2400" dirty="0" smtClean="0">
                <a:latin typeface="Arial" charset="0"/>
                <a:cs typeface="Arial" charset="0"/>
              </a:rPr>
              <a:t> initial determinations regarding DWRF benefits.  An Order is issued even when the injured worker is found to be ineligible for the receipt of DWRF benefits</a:t>
            </a:r>
            <a:r>
              <a:rPr lang="en-US" sz="2400" b="1" dirty="0" smtClean="0">
                <a:latin typeface="Arial" charset="0"/>
                <a:cs typeface="Arial" charset="0"/>
              </a:rPr>
              <a:t>.  </a:t>
            </a:r>
            <a:r>
              <a:rPr lang="en-US" sz="2400" dirty="0" smtClean="0">
                <a:latin typeface="Arial" charset="0"/>
                <a:cs typeface="Arial" charset="0"/>
              </a:rPr>
              <a:t>The Order will contain the weekly PTD declared rate, as well as the weekly amount of social security disability benefits for DWRF orders.</a:t>
            </a:r>
          </a:p>
          <a:p>
            <a:pPr marL="1031875">
              <a:lnSpc>
                <a:spcPct val="100000"/>
              </a:lnSpc>
              <a:spcBef>
                <a:spcPts val="600"/>
              </a:spcBef>
              <a:spcAft>
                <a:spcPts val="600"/>
              </a:spcAft>
              <a:buFont typeface="Arial" charset="0"/>
              <a:buChar char="•"/>
            </a:pPr>
            <a:r>
              <a:rPr lang="en-US" sz="2400" dirty="0" smtClean="0">
                <a:latin typeface="Arial" charset="0"/>
                <a:cs typeface="Arial" charset="0"/>
              </a:rPr>
              <a:t>Either the employer or claimant may appeal a DWRF order to the Industrial Commission for adjudication</a:t>
            </a:r>
            <a:r>
              <a:rPr lang="en-US" dirty="0" smtClean="0">
                <a:latin typeface="Arial" charset="0"/>
                <a:cs typeface="Arial" charset="0"/>
              </a:rPr>
              <a:t>. </a:t>
            </a:r>
          </a:p>
          <a:p>
            <a:pPr>
              <a:buFont typeface="Courier New" charset="0"/>
              <a:buNone/>
            </a:pPr>
            <a:r>
              <a:rPr lang="en-US" dirty="0" smtClean="0">
                <a:latin typeface="Arial" charset="0"/>
                <a:cs typeface="Arial" charset="0"/>
              </a:rPr>
              <a:t> </a:t>
            </a:r>
          </a:p>
        </p:txBody>
      </p:sp>
      <p:sp>
        <p:nvSpPr>
          <p:cNvPr id="4" name="Title 5"/>
          <p:cNvSpPr txBox="1">
            <a:spLocks/>
          </p:cNvSpPr>
          <p:nvPr/>
        </p:nvSpPr>
        <p:spPr bwMode="auto">
          <a:xfrm>
            <a:off x="471783" y="201884"/>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06475" y="274638"/>
            <a:ext cx="7680325" cy="1143000"/>
          </a:xfrm>
        </p:spPr>
        <p:txBody>
          <a:bodyPr/>
          <a:lstStyle/>
          <a:p>
            <a:r>
              <a:rPr lang="en-US" smtClean="0">
                <a:latin typeface="Rockwell" charset="0"/>
                <a:cs typeface="Rockwell" charset="0"/>
              </a:rPr>
              <a:t>	 </a:t>
            </a:r>
          </a:p>
        </p:txBody>
      </p:sp>
      <p:sp>
        <p:nvSpPr>
          <p:cNvPr id="16387" name="Content Placeholder 2"/>
          <p:cNvSpPr>
            <a:spLocks noGrp="1"/>
          </p:cNvSpPr>
          <p:nvPr>
            <p:ph idx="1"/>
          </p:nvPr>
        </p:nvSpPr>
        <p:spPr>
          <a:xfrm>
            <a:off x="223838" y="1123626"/>
            <a:ext cx="7658100" cy="4534223"/>
          </a:xfrm>
        </p:spPr>
        <p:txBody>
          <a:bodyPr/>
          <a:lstStyle/>
          <a:p>
            <a:pPr>
              <a:spcAft>
                <a:spcPts val="1200"/>
              </a:spcAft>
              <a:buFont typeface="Arial" pitchFamily="34" charset="0"/>
              <a:buChar char="•"/>
            </a:pPr>
            <a:r>
              <a:rPr lang="en-US" dirty="0" smtClean="0">
                <a:latin typeface="Arial" charset="0"/>
                <a:cs typeface="Arial" charset="0"/>
              </a:rPr>
              <a:t>DWRF Annual Processing</a:t>
            </a:r>
          </a:p>
          <a:p>
            <a:pPr lvl="3">
              <a:lnSpc>
                <a:spcPct val="100000"/>
              </a:lnSpc>
              <a:spcAft>
                <a:spcPts val="600"/>
              </a:spcAft>
            </a:pPr>
            <a:r>
              <a:rPr lang="en-US" sz="2400" dirty="0" smtClean="0">
                <a:latin typeface="Arial" charset="0"/>
                <a:cs typeface="Arial" charset="0"/>
              </a:rPr>
              <a:t>Special Claims department will review all PTD claims annually for Social Security disability. </a:t>
            </a:r>
          </a:p>
          <a:p>
            <a:pPr lvl="3">
              <a:lnSpc>
                <a:spcPct val="100000"/>
              </a:lnSpc>
              <a:spcAft>
                <a:spcPts val="600"/>
              </a:spcAft>
            </a:pPr>
            <a:r>
              <a:rPr lang="en-US" sz="2400" dirty="0" smtClean="0">
                <a:latin typeface="Arial" charset="0"/>
                <a:cs typeface="Arial" charset="0"/>
              </a:rPr>
              <a:t>DWRF order will be issued annually</a:t>
            </a:r>
          </a:p>
          <a:p>
            <a:pPr lvl="3">
              <a:lnSpc>
                <a:spcPct val="100000"/>
              </a:lnSpc>
              <a:spcAft>
                <a:spcPts val="600"/>
              </a:spcAft>
            </a:pPr>
            <a:r>
              <a:rPr lang="en-US" sz="2400" dirty="0" smtClean="0">
                <a:latin typeface="Arial" charset="0"/>
                <a:cs typeface="Arial" charset="0"/>
              </a:rPr>
              <a:t>Communication with employer to verify AWW and PTD rates</a:t>
            </a:r>
          </a:p>
          <a:p>
            <a:pPr lvl="3">
              <a:lnSpc>
                <a:spcPct val="100000"/>
              </a:lnSpc>
              <a:spcAft>
                <a:spcPts val="600"/>
              </a:spcAft>
            </a:pPr>
            <a:r>
              <a:rPr lang="en-US" sz="2400" dirty="0" smtClean="0">
                <a:latin typeface="Arial" charset="0"/>
                <a:cs typeface="Arial" charset="0"/>
              </a:rPr>
              <a:t>Communication with claimant to verify payment rates</a:t>
            </a:r>
          </a:p>
          <a:p>
            <a:pPr lvl="3">
              <a:lnSpc>
                <a:spcPct val="100000"/>
              </a:lnSpc>
              <a:spcAft>
                <a:spcPts val="600"/>
              </a:spcAft>
            </a:pPr>
            <a:r>
              <a:rPr lang="en-US" sz="2400" dirty="0" smtClean="0">
                <a:latin typeface="Arial" charset="0"/>
                <a:cs typeface="Arial" charset="0"/>
              </a:rPr>
              <a:t>Special claims also completes a monthly cross match with SSA to address any changes.</a:t>
            </a:r>
          </a:p>
          <a:p>
            <a:pPr lvl="3">
              <a:spcBef>
                <a:spcPts val="1200"/>
              </a:spcBef>
              <a:spcAft>
                <a:spcPts val="1200"/>
              </a:spcAft>
            </a:pPr>
            <a:endParaRPr lang="en-US" sz="2400" dirty="0" smtClean="0">
              <a:latin typeface="Arial" charset="0"/>
              <a:cs typeface="Arial" charset="0"/>
            </a:endParaRPr>
          </a:p>
          <a:p>
            <a:pPr lvl="3">
              <a:spcBef>
                <a:spcPts val="1200"/>
              </a:spcBef>
              <a:spcAft>
                <a:spcPts val="1200"/>
              </a:spcAft>
            </a:pPr>
            <a:endParaRPr lang="en-US" sz="2400" dirty="0" smtClean="0">
              <a:latin typeface="Arial" charset="0"/>
              <a:cs typeface="Arial" charset="0"/>
            </a:endParaRPr>
          </a:p>
          <a:p>
            <a:pPr>
              <a:buFont typeface="Arial" charset="0"/>
              <a:buChar char="•"/>
            </a:pPr>
            <a:endParaRPr lang="en-US" sz="2400" dirty="0" smtClean="0">
              <a:latin typeface="Arial" charset="0"/>
              <a:cs typeface="Arial" charset="0"/>
            </a:endParaRPr>
          </a:p>
        </p:txBody>
      </p:sp>
      <p:sp>
        <p:nvSpPr>
          <p:cNvPr id="4" name="Title 5"/>
          <p:cNvSpPr txBox="1">
            <a:spLocks/>
          </p:cNvSpPr>
          <p:nvPr/>
        </p:nvSpPr>
        <p:spPr bwMode="auto">
          <a:xfrm>
            <a:off x="340047"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57263" y="323850"/>
            <a:ext cx="7680325" cy="1143000"/>
          </a:xfrm>
        </p:spPr>
        <p:txBody>
          <a:bodyPr/>
          <a:lstStyle/>
          <a:p>
            <a:r>
              <a:rPr lang="en-US" dirty="0" smtClean="0">
                <a:latin typeface="Rockwell" charset="0"/>
                <a:cs typeface="Rockwell" charset="0"/>
              </a:rPr>
              <a:t>	 </a:t>
            </a:r>
          </a:p>
        </p:txBody>
      </p:sp>
      <p:sp>
        <p:nvSpPr>
          <p:cNvPr id="17411" name="Content Placeholder 2"/>
          <p:cNvSpPr>
            <a:spLocks noGrp="1"/>
          </p:cNvSpPr>
          <p:nvPr>
            <p:ph idx="1"/>
          </p:nvPr>
        </p:nvSpPr>
        <p:spPr>
          <a:xfrm>
            <a:off x="594102" y="1242286"/>
            <a:ext cx="8162440" cy="4453341"/>
          </a:xfrm>
        </p:spPr>
        <p:txBody>
          <a:bodyPr/>
          <a:lstStyle/>
          <a:p>
            <a:pPr>
              <a:lnSpc>
                <a:spcPts val="2875"/>
              </a:lnSpc>
              <a:buFont typeface="Arial" pitchFamily="34" charset="0"/>
              <a:buChar char="•"/>
            </a:pPr>
            <a:r>
              <a:rPr lang="en-US" dirty="0" smtClean="0">
                <a:latin typeface="Arial" charset="0"/>
                <a:cs typeface="Arial" charset="0"/>
              </a:rPr>
              <a:t>PTD rate adjustments </a:t>
            </a:r>
          </a:p>
          <a:p>
            <a:pPr marL="914400" lvl="1">
              <a:lnSpc>
                <a:spcPts val="2875"/>
              </a:lnSpc>
              <a:spcAft>
                <a:spcPts val="1200"/>
              </a:spcAft>
            </a:pPr>
            <a:r>
              <a:rPr lang="en-US" dirty="0" smtClean="0">
                <a:latin typeface="Arial" charset="0"/>
                <a:cs typeface="Arial" charset="0"/>
              </a:rPr>
              <a:t>Lump Sum advancements</a:t>
            </a:r>
          </a:p>
          <a:p>
            <a:pPr marL="1544638" lvl="3">
              <a:lnSpc>
                <a:spcPct val="100000"/>
              </a:lnSpc>
              <a:spcAft>
                <a:spcPts val="600"/>
              </a:spcAft>
            </a:pPr>
            <a:r>
              <a:rPr lang="en-US" sz="2400" dirty="0" smtClean="0">
                <a:latin typeface="Arial" charset="0"/>
                <a:cs typeface="Arial" charset="0"/>
              </a:rPr>
              <a:t>Pre 12/1/2004</a:t>
            </a:r>
          </a:p>
          <a:p>
            <a:pPr marL="2235200" lvl="4" indent="-179388">
              <a:spcBef>
                <a:spcPts val="600"/>
              </a:spcBef>
              <a:spcAft>
                <a:spcPts val="600"/>
              </a:spcAft>
              <a:buClr>
                <a:schemeClr val="tx2"/>
              </a:buClr>
              <a:buFont typeface="Arial" pitchFamily="34" charset="0"/>
              <a:buChar char="•"/>
            </a:pPr>
            <a:r>
              <a:rPr lang="en-US" sz="2000" dirty="0" smtClean="0">
                <a:latin typeface="Arial" charset="0"/>
                <a:cs typeface="Arial" charset="0"/>
              </a:rPr>
              <a:t>Life of the claim</a:t>
            </a:r>
          </a:p>
          <a:p>
            <a:pPr lvl="4">
              <a:lnSpc>
                <a:spcPts val="2875"/>
              </a:lnSpc>
              <a:buNone/>
            </a:pPr>
            <a:endParaRPr lang="en-US" sz="2000" dirty="0" smtClean="0">
              <a:latin typeface="Arial" charset="0"/>
              <a:cs typeface="Arial" charset="0"/>
            </a:endParaRPr>
          </a:p>
          <a:p>
            <a:pPr marL="1544638" lvl="3">
              <a:lnSpc>
                <a:spcPts val="2875"/>
              </a:lnSpc>
            </a:pPr>
            <a:r>
              <a:rPr lang="en-US" sz="2400" dirty="0" smtClean="0">
                <a:latin typeface="Arial" charset="0"/>
                <a:cs typeface="Arial" charset="0"/>
              </a:rPr>
              <a:t>Post 12/1/2004</a:t>
            </a:r>
          </a:p>
          <a:p>
            <a:pPr marL="2282825" lvl="4">
              <a:lnSpc>
                <a:spcPts val="2875"/>
              </a:lnSpc>
              <a:buClr>
                <a:schemeClr val="tx2"/>
              </a:buClr>
              <a:buFont typeface="Arial" pitchFamily="34" charset="0"/>
              <a:buChar char="•"/>
            </a:pPr>
            <a:r>
              <a:rPr lang="en-US" sz="2000" dirty="0" smtClean="0">
                <a:latin typeface="Arial" charset="0"/>
                <a:cs typeface="Arial" charset="0"/>
              </a:rPr>
              <a:t>Until advancement is repaid</a:t>
            </a:r>
          </a:p>
          <a:p>
            <a:pPr marL="2282825" lvl="4">
              <a:lnSpc>
                <a:spcPts val="2875"/>
              </a:lnSpc>
              <a:buClr>
                <a:schemeClr val="tx2"/>
              </a:buClr>
              <a:buFont typeface="Arial" pitchFamily="34" charset="0"/>
              <a:buChar char="•"/>
            </a:pPr>
            <a:r>
              <a:rPr lang="en-US" sz="2000" dirty="0" smtClean="0">
                <a:latin typeface="Arial" charset="0"/>
                <a:cs typeface="Arial" charset="0"/>
              </a:rPr>
              <a:t>Must have agreement in file, no more than 25% of weekly benefit can be recovered each week</a:t>
            </a:r>
          </a:p>
          <a:p>
            <a:pPr>
              <a:lnSpc>
                <a:spcPts val="2875"/>
              </a:lnSpc>
              <a:buFont typeface="Courier New" charset="0"/>
              <a:buNone/>
            </a:pPr>
            <a:endParaRPr lang="en-US" sz="2400" dirty="0" smtClean="0">
              <a:latin typeface="Arial" charset="0"/>
              <a:cs typeface="Arial" charset="0"/>
            </a:endParaRPr>
          </a:p>
        </p:txBody>
      </p:sp>
      <p:sp>
        <p:nvSpPr>
          <p:cNvPr id="4" name="Title 5"/>
          <p:cNvSpPr txBox="1">
            <a:spLocks/>
          </p:cNvSpPr>
          <p:nvPr/>
        </p:nvSpPr>
        <p:spPr bwMode="auto">
          <a:xfrm>
            <a:off x="603519"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t>
            </a:r>
          </a:p>
        </p:txBody>
      </p:sp>
      <p:sp>
        <p:nvSpPr>
          <p:cNvPr id="18435" name="Content Placeholder 2"/>
          <p:cNvSpPr>
            <a:spLocks noGrp="1"/>
          </p:cNvSpPr>
          <p:nvPr>
            <p:ph idx="1"/>
          </p:nvPr>
        </p:nvSpPr>
        <p:spPr>
          <a:xfrm>
            <a:off x="746125" y="1060450"/>
            <a:ext cx="7886431" cy="4010025"/>
          </a:xfrm>
        </p:spPr>
        <p:txBody>
          <a:bodyPr/>
          <a:lstStyle/>
          <a:p>
            <a:pPr>
              <a:spcAft>
                <a:spcPts val="1200"/>
              </a:spcAft>
              <a:buFont typeface="Arial" pitchFamily="34" charset="0"/>
              <a:buChar char="•"/>
            </a:pPr>
            <a:r>
              <a:rPr lang="en-US" dirty="0" smtClean="0">
                <a:latin typeface="Arial" charset="0"/>
                <a:cs typeface="Arial" charset="0"/>
              </a:rPr>
              <a:t>PTD Adjustments</a:t>
            </a:r>
          </a:p>
          <a:p>
            <a:pPr lvl="3">
              <a:spcBef>
                <a:spcPts val="1200"/>
              </a:spcBef>
              <a:spcAft>
                <a:spcPts val="1200"/>
              </a:spcAft>
            </a:pPr>
            <a:r>
              <a:rPr lang="en-US" sz="2400" dirty="0" smtClean="0">
                <a:latin typeface="Arial" charset="0"/>
                <a:cs typeface="Arial" charset="0"/>
              </a:rPr>
              <a:t>Claimant reaches retirement age</a:t>
            </a:r>
          </a:p>
          <a:p>
            <a:pPr lvl="1">
              <a:spcBef>
                <a:spcPts val="0"/>
              </a:spcBef>
            </a:pPr>
            <a:endParaRPr lang="en-US" dirty="0" smtClean="0">
              <a:latin typeface="Arial" charset="0"/>
              <a:cs typeface="Arial" charset="0"/>
            </a:endParaRPr>
          </a:p>
          <a:p>
            <a:pPr lvl="3">
              <a:spcBef>
                <a:spcPts val="0"/>
              </a:spcBef>
            </a:pPr>
            <a:r>
              <a:rPr lang="en-US" sz="2400" dirty="0" smtClean="0">
                <a:latin typeface="Arial" charset="0"/>
                <a:cs typeface="Arial" charset="0"/>
              </a:rPr>
              <a:t>Social Security disability stops</a:t>
            </a:r>
          </a:p>
          <a:p>
            <a:pPr lvl="1">
              <a:spcBef>
                <a:spcPts val="0"/>
              </a:spcBef>
            </a:pPr>
            <a:endParaRPr lang="en-US" dirty="0" smtClean="0">
              <a:latin typeface="Arial" charset="0"/>
              <a:cs typeface="Arial" charset="0"/>
            </a:endParaRPr>
          </a:p>
          <a:p>
            <a:pPr lvl="3">
              <a:lnSpc>
                <a:spcPct val="100000"/>
              </a:lnSpc>
              <a:spcBef>
                <a:spcPts val="0"/>
              </a:spcBef>
            </a:pPr>
            <a:r>
              <a:rPr lang="en-US" sz="2400" dirty="0" smtClean="0">
                <a:latin typeface="Arial" charset="0"/>
                <a:cs typeface="Arial" charset="0"/>
              </a:rPr>
              <a:t>If PTD rate set at offset rate it should be adjusted when claimant reaches retirement age</a:t>
            </a:r>
          </a:p>
          <a:p>
            <a:pPr lvl="1"/>
            <a:endParaRPr lang="en-US" dirty="0" smtClean="0">
              <a:latin typeface="Arial" charset="0"/>
              <a:cs typeface="Arial" charset="0"/>
            </a:endParaRPr>
          </a:p>
        </p:txBody>
      </p:sp>
      <p:sp>
        <p:nvSpPr>
          <p:cNvPr id="4" name="Title 5"/>
          <p:cNvSpPr txBox="1">
            <a:spLocks/>
          </p:cNvSpPr>
          <p:nvPr/>
        </p:nvSpPr>
        <p:spPr bwMode="auto">
          <a:xfrm>
            <a:off x="603519" y="194135"/>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 </a:t>
            </a:r>
          </a:p>
        </p:txBody>
      </p:sp>
      <p:sp>
        <p:nvSpPr>
          <p:cNvPr id="19459" name="Content Placeholder 2"/>
          <p:cNvSpPr>
            <a:spLocks noGrp="1"/>
          </p:cNvSpPr>
          <p:nvPr>
            <p:ph idx="1"/>
          </p:nvPr>
        </p:nvSpPr>
        <p:spPr>
          <a:xfrm>
            <a:off x="606561" y="758394"/>
            <a:ext cx="8320464" cy="5138711"/>
          </a:xfrm>
        </p:spPr>
        <p:txBody>
          <a:bodyPr/>
          <a:lstStyle/>
          <a:p>
            <a:pPr>
              <a:lnSpc>
                <a:spcPct val="100000"/>
              </a:lnSpc>
              <a:spcAft>
                <a:spcPts val="1200"/>
              </a:spcAft>
              <a:buFont typeface="Arial" charset="0"/>
              <a:buChar char="•"/>
            </a:pPr>
            <a:r>
              <a:rPr lang="en-US" dirty="0" smtClean="0">
                <a:latin typeface="Arial" charset="0"/>
                <a:cs typeface="Arial" charset="0"/>
              </a:rPr>
              <a:t>Beginning 8/1/12 the SI department began auditing PTD claims as part of the Level 2 Compliance audit.</a:t>
            </a:r>
          </a:p>
          <a:p>
            <a:pPr marL="1603375" lvl="1">
              <a:lnSpc>
                <a:spcPct val="100000"/>
              </a:lnSpc>
              <a:spcAft>
                <a:spcPts val="1200"/>
              </a:spcAft>
            </a:pPr>
            <a:r>
              <a:rPr lang="en-US" dirty="0" smtClean="0">
                <a:latin typeface="Arial" charset="0"/>
                <a:cs typeface="Arial" charset="0"/>
              </a:rPr>
              <a:t>Verifying that the correct PTD rate is being used</a:t>
            </a:r>
          </a:p>
          <a:p>
            <a:pPr marL="1603375" lvl="1">
              <a:lnSpc>
                <a:spcPct val="100000"/>
              </a:lnSpc>
              <a:spcAft>
                <a:spcPts val="600"/>
              </a:spcAft>
            </a:pPr>
            <a:r>
              <a:rPr lang="en-US" dirty="0" smtClean="0">
                <a:latin typeface="Arial" charset="0"/>
                <a:cs typeface="Arial" charset="0"/>
              </a:rPr>
              <a:t>Underpayments</a:t>
            </a:r>
          </a:p>
          <a:p>
            <a:pPr marL="1603375" lvl="1">
              <a:lnSpc>
                <a:spcPct val="100000"/>
              </a:lnSpc>
              <a:spcAft>
                <a:spcPts val="600"/>
              </a:spcAft>
            </a:pPr>
            <a:r>
              <a:rPr lang="en-US" dirty="0" smtClean="0">
                <a:latin typeface="Arial" charset="0"/>
                <a:cs typeface="Arial" charset="0"/>
              </a:rPr>
              <a:t>Overpayments</a:t>
            </a:r>
          </a:p>
          <a:p>
            <a:pPr marL="2063750" lvl="3">
              <a:lnSpc>
                <a:spcPct val="100000"/>
              </a:lnSpc>
              <a:spcAft>
                <a:spcPts val="600"/>
              </a:spcAft>
            </a:pPr>
            <a:r>
              <a:rPr lang="en-US" sz="2000" dirty="0" smtClean="0">
                <a:latin typeface="Arial" charset="0"/>
                <a:cs typeface="Arial" charset="0"/>
              </a:rPr>
              <a:t>Self-Insured Department will address any underpayments or overpayment directly with employers when identified during an annual review by the Special Claims department for DWRF benefits. </a:t>
            </a:r>
          </a:p>
          <a:p>
            <a:pPr>
              <a:lnSpc>
                <a:spcPct val="100000"/>
              </a:lnSpc>
              <a:spcAft>
                <a:spcPts val="1200"/>
              </a:spcAft>
              <a:buFont typeface="Arial" charset="0"/>
              <a:buChar char="•"/>
            </a:pPr>
            <a:r>
              <a:rPr lang="en-US" dirty="0" smtClean="0">
                <a:latin typeface="Arial" charset="0"/>
                <a:cs typeface="Arial" charset="0"/>
              </a:rPr>
              <a:t>Notify Special Claims unit of any PTD claims not being evaluated annually for DWRF benefits</a:t>
            </a:r>
          </a:p>
          <a:p>
            <a:pPr>
              <a:lnSpc>
                <a:spcPts val="2675"/>
              </a:lnSpc>
              <a:buFont typeface="Arial" charset="0"/>
              <a:buChar char="•"/>
            </a:pPr>
            <a:endParaRPr lang="en-US" sz="2400" dirty="0" smtClean="0">
              <a:latin typeface="Arial" charset="0"/>
              <a:cs typeface="Arial" charset="0"/>
            </a:endParaRPr>
          </a:p>
        </p:txBody>
      </p:sp>
      <p:sp>
        <p:nvSpPr>
          <p:cNvPr id="5" name="Title 5"/>
          <p:cNvSpPr txBox="1">
            <a:spLocks/>
          </p:cNvSpPr>
          <p:nvPr/>
        </p:nvSpPr>
        <p:spPr bwMode="auto">
          <a:xfrm>
            <a:off x="580271" y="170889"/>
            <a:ext cx="7657078" cy="635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391" y="1646237"/>
            <a:ext cx="7679803" cy="1598767"/>
          </a:xfrm>
        </p:spPr>
        <p:txBody>
          <a:bodyPr/>
          <a:lstStyle/>
          <a:p>
            <a:pPr>
              <a:lnSpc>
                <a:spcPct val="100000"/>
              </a:lnSpc>
              <a:spcBef>
                <a:spcPts val="1200"/>
              </a:spcBef>
              <a:spcAft>
                <a:spcPts val="1200"/>
              </a:spcAft>
            </a:pPr>
            <a:r>
              <a:rPr lang="en-US" sz="5400" dirty="0" smtClean="0"/>
              <a:t>Questions related to PTD calculations?</a:t>
            </a:r>
            <a:endParaRPr lang="en-US" sz="5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06475" y="379413"/>
            <a:ext cx="7680325" cy="1038225"/>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 </a:t>
            </a:r>
          </a:p>
        </p:txBody>
      </p:sp>
      <p:sp>
        <p:nvSpPr>
          <p:cNvPr id="3075" name="Content Placeholder 2"/>
          <p:cNvSpPr>
            <a:spLocks noGrp="1"/>
          </p:cNvSpPr>
          <p:nvPr>
            <p:ph idx="1"/>
          </p:nvPr>
        </p:nvSpPr>
        <p:spPr>
          <a:xfrm>
            <a:off x="995363" y="1551553"/>
            <a:ext cx="7656512" cy="4010025"/>
          </a:xfrm>
        </p:spPr>
        <p:txBody>
          <a:bodyPr/>
          <a:lstStyle/>
          <a:p>
            <a:pPr>
              <a:lnSpc>
                <a:spcPct val="100000"/>
              </a:lnSpc>
              <a:spcBef>
                <a:spcPts val="600"/>
              </a:spcBef>
              <a:spcAft>
                <a:spcPts val="1200"/>
              </a:spcAft>
              <a:buFont typeface="Arial" pitchFamily="34" charset="0"/>
              <a:buChar char="•"/>
            </a:pPr>
            <a:r>
              <a:rPr lang="en-US" dirty="0" smtClean="0">
                <a:latin typeface="Arial" charset="0"/>
                <a:cs typeface="Arial" charset="0"/>
              </a:rPr>
              <a:t>ORC 4123.58 and OAC 4121-3-34 govern  permanent total disability awards and rate calculations</a:t>
            </a:r>
          </a:p>
          <a:p>
            <a:pPr>
              <a:lnSpc>
                <a:spcPct val="100000"/>
              </a:lnSpc>
              <a:spcBef>
                <a:spcPts val="600"/>
              </a:spcBef>
              <a:spcAft>
                <a:spcPts val="1200"/>
              </a:spcAft>
              <a:buFont typeface="Arial" pitchFamily="34" charset="0"/>
              <a:buChar char="•"/>
            </a:pPr>
            <a:r>
              <a:rPr lang="en-US" dirty="0" smtClean="0">
                <a:latin typeface="Arial" charset="0"/>
                <a:cs typeface="Arial" charset="0"/>
              </a:rPr>
              <a:t>Permanent Total Disability means the inability to perform sustained remunerative employment due to the allowed conditions in the claim</a:t>
            </a:r>
          </a:p>
          <a:p>
            <a:pPr>
              <a:buFont typeface="Courier New" charset="0"/>
              <a:buNone/>
            </a:pPr>
            <a:endParaRPr lang="en-US" sz="2400" dirty="0" smtClean="0">
              <a:latin typeface="Arial" charset="0"/>
              <a:cs typeface="Arial" charset="0"/>
            </a:endParaRPr>
          </a:p>
          <a:p>
            <a:pPr>
              <a:buFont typeface="Courier New" charset="0"/>
              <a:buNone/>
            </a:pPr>
            <a:r>
              <a:rPr lang="en-US" sz="2400" dirty="0" smtClean="0">
                <a:latin typeface="Arial" charset="0"/>
                <a:cs typeface="Arial" charset="0"/>
              </a:rPr>
              <a:t>	</a:t>
            </a:r>
          </a:p>
          <a:p>
            <a:pPr>
              <a:buFont typeface="Courier New" charset="0"/>
              <a:buNone/>
            </a:pPr>
            <a:endParaRPr lang="en-US" sz="2400" dirty="0" smtClean="0">
              <a:latin typeface="Arial" charset="0"/>
              <a:cs typeface="Arial" charset="0"/>
            </a:endParaRPr>
          </a:p>
        </p:txBody>
      </p:sp>
      <p:sp>
        <p:nvSpPr>
          <p:cNvPr id="4" name="Title 5"/>
          <p:cNvSpPr txBox="1">
            <a:spLocks/>
          </p:cNvSpPr>
          <p:nvPr/>
        </p:nvSpPr>
        <p:spPr bwMode="auto">
          <a:xfrm>
            <a:off x="758501" y="434357"/>
            <a:ext cx="7664827" cy="8132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405161"/>
            <a:ext cx="8229600" cy="609600"/>
          </a:xfrm>
        </p:spPr>
        <p:txBody>
          <a:bodyPr/>
          <a:lstStyle/>
          <a:p>
            <a:r>
              <a:rPr lang="en-US" dirty="0" smtClean="0"/>
              <a:t>OAC Rule Changes</a:t>
            </a:r>
            <a:endParaRPr lang="en-US" dirty="0"/>
          </a:p>
        </p:txBody>
      </p:sp>
      <p:sp>
        <p:nvSpPr>
          <p:cNvPr id="3" name="Content Placeholder 2"/>
          <p:cNvSpPr>
            <a:spLocks noGrp="1"/>
          </p:cNvSpPr>
          <p:nvPr>
            <p:ph idx="1"/>
          </p:nvPr>
        </p:nvSpPr>
        <p:spPr>
          <a:xfrm>
            <a:off x="457200" y="1371600"/>
            <a:ext cx="8229600" cy="5257800"/>
          </a:xfrm>
        </p:spPr>
        <p:txBody>
          <a:bodyPr/>
          <a:lstStyle/>
          <a:p>
            <a:pPr>
              <a:spcAft>
                <a:spcPts val="1200"/>
              </a:spcAft>
              <a:buFont typeface="Arial" pitchFamily="34" charset="0"/>
              <a:buChar char="•"/>
            </a:pPr>
            <a:r>
              <a:rPr lang="en-US" dirty="0" smtClean="0"/>
              <a:t>Proposed rule changes </a:t>
            </a:r>
          </a:p>
          <a:p>
            <a:pPr marL="1025525" lvl="1" indent="-220663">
              <a:spcBef>
                <a:spcPts val="1200"/>
              </a:spcBef>
              <a:spcAft>
                <a:spcPts val="1200"/>
              </a:spcAft>
            </a:pPr>
            <a:r>
              <a:rPr lang="en-US" dirty="0" smtClean="0"/>
              <a:t>All proposed changes have been developed in conjunction with Self-Insured stakeholders</a:t>
            </a:r>
          </a:p>
          <a:p>
            <a:pPr marL="1025525" lvl="1" indent="-220663">
              <a:spcBef>
                <a:spcPts val="1200"/>
              </a:spcBef>
              <a:spcAft>
                <a:spcPts val="1200"/>
              </a:spcAft>
            </a:pPr>
            <a:r>
              <a:rPr lang="en-US" dirty="0" smtClean="0"/>
              <a:t>Proposed changes presented to the BWC Board of Directors in February and March 2013</a:t>
            </a:r>
          </a:p>
          <a:p>
            <a:pPr lvl="1">
              <a:buNone/>
            </a:pPr>
            <a:endParaRPr lang="en-US" sz="1600" dirty="0" smtClean="0"/>
          </a:p>
          <a:p>
            <a:pPr marL="2287588" lvl="4">
              <a:buNone/>
            </a:pPr>
            <a:endParaRPr lang="en-US" sz="1600" dirty="0" smtClean="0"/>
          </a:p>
          <a:p>
            <a:pPr marL="2290763" lvl="4" indent="-295275">
              <a:buNone/>
            </a:pPr>
            <a:endParaRPr lang="en-US" sz="1600" dirty="0" smtClean="0"/>
          </a:p>
          <a:p>
            <a:pPr marL="1608138" lvl="2"/>
            <a:endParaRPr lang="en-US" sz="2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405161"/>
            <a:ext cx="8229600" cy="609600"/>
          </a:xfrm>
        </p:spPr>
        <p:txBody>
          <a:bodyPr/>
          <a:lstStyle/>
          <a:p>
            <a:r>
              <a:rPr lang="en-US" dirty="0" smtClean="0"/>
              <a:t>OAC Rule Changes</a:t>
            </a:r>
            <a:endParaRPr lang="en-US" dirty="0"/>
          </a:p>
        </p:txBody>
      </p:sp>
      <p:sp>
        <p:nvSpPr>
          <p:cNvPr id="3" name="Content Placeholder 2"/>
          <p:cNvSpPr>
            <a:spLocks noGrp="1"/>
          </p:cNvSpPr>
          <p:nvPr>
            <p:ph idx="1"/>
          </p:nvPr>
        </p:nvSpPr>
        <p:spPr>
          <a:xfrm>
            <a:off x="457200" y="1025912"/>
            <a:ext cx="8229600" cy="5257800"/>
          </a:xfrm>
        </p:spPr>
        <p:txBody>
          <a:bodyPr/>
          <a:lstStyle/>
          <a:p>
            <a:pPr lvl="1">
              <a:buNone/>
            </a:pPr>
            <a:endParaRPr lang="en-US" sz="1600" dirty="0" smtClean="0"/>
          </a:p>
          <a:p>
            <a:pPr marL="465138" lvl="2" indent="-465138">
              <a:lnSpc>
                <a:spcPct val="100000"/>
              </a:lnSpc>
              <a:spcBef>
                <a:spcPts val="1200"/>
              </a:spcBef>
              <a:spcAft>
                <a:spcPts val="1200"/>
              </a:spcAft>
              <a:buFont typeface="Arial" pitchFamily="34" charset="0"/>
              <a:buChar char="•"/>
            </a:pPr>
            <a:r>
              <a:rPr lang="en-US" sz="2800" dirty="0" smtClean="0"/>
              <a:t>OAC 4123-19-03 (H)</a:t>
            </a:r>
          </a:p>
          <a:p>
            <a:pPr marL="1081088" lvl="3" indent="-457200">
              <a:lnSpc>
                <a:spcPct val="100000"/>
              </a:lnSpc>
              <a:spcBef>
                <a:spcPts val="1200"/>
              </a:spcBef>
              <a:spcAft>
                <a:spcPts val="1200"/>
              </a:spcAft>
            </a:pPr>
            <a:r>
              <a:rPr lang="en-US" sz="2400" dirty="0" smtClean="0"/>
              <a:t>Grants BWC greater flexibility related to obtaining a contract of guaranty from the ultimate U.S. parent</a:t>
            </a:r>
          </a:p>
          <a:p>
            <a:pPr marL="2063750" lvl="3" indent="-512763">
              <a:lnSpc>
                <a:spcPct val="100000"/>
              </a:lnSpc>
              <a:spcBef>
                <a:spcPts val="1200"/>
              </a:spcBef>
              <a:spcAft>
                <a:spcPts val="1200"/>
              </a:spcAft>
            </a:pPr>
            <a:r>
              <a:rPr lang="en-US" sz="2000" dirty="0" smtClean="0"/>
              <a:t>If another or parent corporation or entity owns fifty percent or more of the stock of an employer, </a:t>
            </a:r>
            <a:r>
              <a:rPr lang="en-US" sz="2000" dirty="0" smtClean="0">
                <a:solidFill>
                  <a:srgbClr val="FF0000"/>
                </a:solidFill>
              </a:rPr>
              <a:t>the bureau may, in its discretion, require the employer to furnish a contract of guaranty executed by the ultimate domestic parent corporation or entity. </a:t>
            </a:r>
            <a:r>
              <a:rPr lang="en-US" sz="2000" dirty="0" smtClean="0"/>
              <a:t>The bureau shall require an alternative form of security if it does not require a contract of guaranty executed by the ultimate domestic parent corporation or entity.</a:t>
            </a:r>
          </a:p>
          <a:p>
            <a:pPr marL="2287588" lvl="4">
              <a:buNone/>
            </a:pPr>
            <a:endParaRPr lang="en-US" sz="1600" dirty="0" smtClean="0"/>
          </a:p>
          <a:p>
            <a:pPr marL="2290763" lvl="4" indent="-295275">
              <a:buNone/>
            </a:pPr>
            <a:endParaRPr lang="en-US" sz="1600" dirty="0" smtClean="0"/>
          </a:p>
          <a:p>
            <a:pPr marL="1608138" lvl="2"/>
            <a:endParaRPr lang="en-US" sz="2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8" y="425605"/>
            <a:ext cx="8229600" cy="685800"/>
          </a:xfrm>
        </p:spPr>
        <p:txBody>
          <a:bodyPr/>
          <a:lstStyle/>
          <a:p>
            <a:r>
              <a:rPr lang="en-US" dirty="0" smtClean="0"/>
              <a:t>OAC Rule Changes</a:t>
            </a:r>
            <a:endParaRPr lang="en-US" dirty="0"/>
          </a:p>
        </p:txBody>
      </p:sp>
      <p:sp>
        <p:nvSpPr>
          <p:cNvPr id="3" name="Content Placeholder 2"/>
          <p:cNvSpPr>
            <a:spLocks noGrp="1"/>
          </p:cNvSpPr>
          <p:nvPr>
            <p:ph idx="1"/>
          </p:nvPr>
        </p:nvSpPr>
        <p:spPr>
          <a:xfrm>
            <a:off x="228600" y="1600200"/>
            <a:ext cx="8458200" cy="4724400"/>
          </a:xfrm>
        </p:spPr>
        <p:txBody>
          <a:bodyPr/>
          <a:lstStyle/>
          <a:p>
            <a:pPr marL="744538" lvl="1" indent="-465138">
              <a:lnSpc>
                <a:spcPct val="100000"/>
              </a:lnSpc>
              <a:spcBef>
                <a:spcPts val="1200"/>
              </a:spcBef>
              <a:spcAft>
                <a:spcPts val="1200"/>
              </a:spcAft>
              <a:buFont typeface="Arial" pitchFamily="34" charset="0"/>
              <a:buChar char="•"/>
            </a:pPr>
            <a:r>
              <a:rPr lang="en-US" sz="2800" dirty="0" smtClean="0"/>
              <a:t>OAC 4123-19-15 (C)</a:t>
            </a:r>
          </a:p>
          <a:p>
            <a:pPr marL="1143000" lvl="2">
              <a:spcBef>
                <a:spcPts val="1200"/>
              </a:spcBef>
              <a:spcAft>
                <a:spcPts val="1200"/>
              </a:spcAft>
              <a:buFont typeface="Arial" pitchFamily="34" charset="0"/>
              <a:buChar char="•"/>
            </a:pPr>
            <a:r>
              <a:rPr lang="en-US" sz="2400" dirty="0" smtClean="0"/>
              <a:t>Modify requirements related to assessments for the SIEGF</a:t>
            </a:r>
          </a:p>
          <a:p>
            <a:pPr marL="1828800" lvl="2" indent="-231775">
              <a:spcBef>
                <a:spcPts val="1200"/>
              </a:spcBef>
              <a:spcAft>
                <a:spcPts val="1200"/>
              </a:spcAft>
              <a:buFont typeface="Arial" pitchFamily="34" charset="0"/>
              <a:buChar char="•"/>
            </a:pPr>
            <a:r>
              <a:rPr lang="en-US" sz="2000" dirty="0" smtClean="0"/>
              <a:t>New self-insuring employers, for each of the first three years of self-insurance, shall be assessed six per cent of base rate premium as reported on the total of the last two full six-month semi-annual payroll reports submitted as a subscriber to the state insurance fund.  </a:t>
            </a:r>
            <a:r>
              <a:rPr lang="en-US" sz="2000" dirty="0" smtClean="0">
                <a:solidFill>
                  <a:srgbClr val="FF0000"/>
                </a:solidFill>
              </a:rPr>
              <a:t>This assessment shall not apply to entities added to the coverage of an existing self-insuring risk after the first three years of self-insurance of the existing risk. </a:t>
            </a:r>
          </a:p>
          <a:p>
            <a:pPr marL="1371600" lvl="2">
              <a:buFont typeface="Arial" pitchFamily="34" charset="0"/>
              <a:buChar char="•"/>
            </a:pPr>
            <a:endParaRPr lang="en-US" dirty="0" smtClean="0"/>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392151"/>
            <a:ext cx="8229600" cy="685800"/>
          </a:xfrm>
        </p:spPr>
        <p:txBody>
          <a:bodyPr/>
          <a:lstStyle/>
          <a:p>
            <a:r>
              <a:rPr lang="en-US" dirty="0" smtClean="0"/>
              <a:t>OAC Rule Changes</a:t>
            </a:r>
            <a:endParaRPr lang="en-US" dirty="0"/>
          </a:p>
        </p:txBody>
      </p:sp>
      <p:sp>
        <p:nvSpPr>
          <p:cNvPr id="3" name="Content Placeholder 2"/>
          <p:cNvSpPr>
            <a:spLocks noGrp="1"/>
          </p:cNvSpPr>
          <p:nvPr>
            <p:ph idx="1"/>
          </p:nvPr>
        </p:nvSpPr>
        <p:spPr>
          <a:xfrm>
            <a:off x="278781" y="970157"/>
            <a:ext cx="8229600" cy="5257800"/>
          </a:xfrm>
        </p:spPr>
        <p:txBody>
          <a:bodyPr/>
          <a:lstStyle/>
          <a:p>
            <a:pPr marL="744538" lvl="3" indent="-465138">
              <a:lnSpc>
                <a:spcPct val="100000"/>
              </a:lnSpc>
              <a:spcBef>
                <a:spcPts val="0"/>
              </a:spcBef>
              <a:buNone/>
            </a:pPr>
            <a:endParaRPr lang="en-US" sz="1200" dirty="0" smtClean="0"/>
          </a:p>
          <a:p>
            <a:pPr marL="465138" lvl="2" indent="-465138">
              <a:lnSpc>
                <a:spcPct val="100000"/>
              </a:lnSpc>
              <a:spcAft>
                <a:spcPts val="600"/>
              </a:spcAft>
              <a:buFont typeface="Arial" pitchFamily="34" charset="0"/>
              <a:buChar char="•"/>
            </a:pPr>
            <a:r>
              <a:rPr lang="en-US" sz="2800" dirty="0" smtClean="0"/>
              <a:t>OAC 4123-17-32 (H)</a:t>
            </a:r>
          </a:p>
          <a:p>
            <a:pPr marL="1201738" lvl="3" indent="-465138">
              <a:lnSpc>
                <a:spcPct val="100000"/>
              </a:lnSpc>
              <a:spcAft>
                <a:spcPts val="600"/>
              </a:spcAft>
            </a:pPr>
            <a:r>
              <a:rPr lang="en-US" sz="2400" dirty="0" smtClean="0"/>
              <a:t>Grants BWC greater flexibility to collect assessments from an employer who is no longer self-insured</a:t>
            </a:r>
          </a:p>
          <a:p>
            <a:pPr marL="1881188" lvl="3" indent="-465138">
              <a:lnSpc>
                <a:spcPct val="100000"/>
              </a:lnSpc>
              <a:spcAft>
                <a:spcPts val="600"/>
              </a:spcAft>
            </a:pPr>
            <a:r>
              <a:rPr lang="en-US" sz="2000" dirty="0" smtClean="0">
                <a:solidFill>
                  <a:srgbClr val="FF0000"/>
                </a:solidFill>
              </a:rPr>
              <a:t>The bureau may, in its discretion, permit an employer to pay its total assessment obligation under this paragraph in a single payment, discounted for present value at a rate determined by BWC. </a:t>
            </a:r>
            <a:r>
              <a:rPr lang="en-US" sz="2000" dirty="0" smtClean="0"/>
              <a:t>An employer electing to pay its assessment obligations in a single payment must continue to administer self-insured claims and pay compensation and benefits pursuant to paragraph (C) of rule 4123-19-05 of the Administrative Code.</a:t>
            </a:r>
          </a:p>
          <a:p>
            <a:pPr marL="465138" lvl="4" indent="-465138">
              <a:buNone/>
            </a:pPr>
            <a:endParaRPr lang="en-US" sz="1000" dirty="0" smtClean="0"/>
          </a:p>
          <a:p>
            <a:pPr marL="465138" lvl="2" indent="-465138">
              <a:buNone/>
            </a:pPr>
            <a:endParaRPr lang="en-US" sz="1000" dirty="0" smtClean="0"/>
          </a:p>
          <a:p>
            <a:pPr lvl="2"/>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269488"/>
            <a:ext cx="8229600" cy="685800"/>
          </a:xfrm>
        </p:spPr>
        <p:txBody>
          <a:bodyPr/>
          <a:lstStyle/>
          <a:p>
            <a:r>
              <a:rPr lang="en-US" dirty="0" smtClean="0"/>
              <a:t>OAC Rule Changes</a:t>
            </a:r>
            <a:endParaRPr lang="en-US" dirty="0"/>
          </a:p>
        </p:txBody>
      </p:sp>
      <p:sp>
        <p:nvSpPr>
          <p:cNvPr id="3" name="Content Placeholder 2"/>
          <p:cNvSpPr>
            <a:spLocks noGrp="1"/>
          </p:cNvSpPr>
          <p:nvPr>
            <p:ph idx="1"/>
          </p:nvPr>
        </p:nvSpPr>
        <p:spPr>
          <a:xfrm>
            <a:off x="289932" y="635619"/>
            <a:ext cx="8229600" cy="5540455"/>
          </a:xfrm>
        </p:spPr>
        <p:txBody>
          <a:bodyPr/>
          <a:lstStyle/>
          <a:p>
            <a:pPr marL="465138" lvl="2" indent="-465138">
              <a:buNone/>
            </a:pPr>
            <a:endParaRPr lang="en-US" sz="1000" dirty="0" smtClean="0"/>
          </a:p>
          <a:p>
            <a:pPr marL="465138" lvl="2" indent="-465138">
              <a:lnSpc>
                <a:spcPct val="100000"/>
              </a:lnSpc>
              <a:spcAft>
                <a:spcPts val="600"/>
              </a:spcAft>
              <a:buFont typeface="Arial" pitchFamily="34" charset="0"/>
              <a:buChar char="•"/>
            </a:pPr>
            <a:r>
              <a:rPr lang="en-US" sz="2800" dirty="0" smtClean="0"/>
              <a:t>OAC 4123-17-66 (G)</a:t>
            </a:r>
          </a:p>
          <a:p>
            <a:pPr marL="1423988" lvl="3" indent="-465138">
              <a:lnSpc>
                <a:spcPct val="100000"/>
              </a:lnSpc>
              <a:spcAft>
                <a:spcPts val="600"/>
              </a:spcAft>
            </a:pPr>
            <a:r>
              <a:rPr lang="en-US" sz="2400" dirty="0" smtClean="0"/>
              <a:t>Grants BWC the authority to use self-insured experience (payroll/claims) when calculating a state fund experience rate</a:t>
            </a:r>
          </a:p>
          <a:p>
            <a:pPr marL="1992313" lvl="3" indent="-465138">
              <a:lnSpc>
                <a:spcPct val="100000"/>
              </a:lnSpc>
              <a:spcAft>
                <a:spcPts val="600"/>
              </a:spcAft>
            </a:pPr>
            <a:r>
              <a:rPr lang="en-US" dirty="0" smtClean="0"/>
              <a:t>When an individual employer which has returned to the state insurance fund from self-insured status and has used the self-insured experience in calculating the experience rate becomes a member of a group for the purpose of experience rating, </a:t>
            </a:r>
            <a:r>
              <a:rPr lang="en-US" dirty="0" smtClean="0">
                <a:solidFill>
                  <a:srgbClr val="FF0000"/>
                </a:solidFill>
              </a:rPr>
              <a:t>the self-insured experience shall be included in the experience of the group for experience rating purposes.  Upon returning to the state insurance fund the employer shall provide the bureau with its payroll, a list of all claims incurred while the employer was self-insured and all payments made with respect to those claims, and any additional information required by the bureau to calculate the employer’s experience.</a:t>
            </a:r>
          </a:p>
          <a:p>
            <a:pPr lvl="2"/>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414454"/>
            <a:ext cx="8229600" cy="762000"/>
          </a:xfrm>
        </p:spPr>
        <p:txBody>
          <a:bodyPr/>
          <a:lstStyle/>
          <a:p>
            <a:r>
              <a:rPr lang="en-US" dirty="0" smtClean="0"/>
              <a:t>Proposed Law Changes</a:t>
            </a:r>
            <a:endParaRPr lang="en-US" dirty="0"/>
          </a:p>
        </p:txBody>
      </p:sp>
      <p:sp>
        <p:nvSpPr>
          <p:cNvPr id="3" name="Content Placeholder 2"/>
          <p:cNvSpPr>
            <a:spLocks noGrp="1"/>
          </p:cNvSpPr>
          <p:nvPr>
            <p:ph idx="1"/>
          </p:nvPr>
        </p:nvSpPr>
        <p:spPr>
          <a:xfrm>
            <a:off x="457200" y="1237785"/>
            <a:ext cx="8229600" cy="5391615"/>
          </a:xfrm>
        </p:spPr>
        <p:txBody>
          <a:bodyPr/>
          <a:lstStyle/>
          <a:p>
            <a:pPr>
              <a:spcBef>
                <a:spcPts val="600"/>
              </a:spcBef>
              <a:spcAft>
                <a:spcPts val="600"/>
              </a:spcAft>
              <a:buFont typeface="Arial" pitchFamily="34" charset="0"/>
              <a:buChar char="•"/>
            </a:pPr>
            <a:r>
              <a:rPr lang="en-US" dirty="0" smtClean="0"/>
              <a:t>Proposed law changes </a:t>
            </a:r>
          </a:p>
          <a:p>
            <a:pPr marL="1150938" lvl="1" indent="-465138">
              <a:lnSpc>
                <a:spcPct val="100000"/>
              </a:lnSpc>
              <a:spcAft>
                <a:spcPts val="600"/>
              </a:spcAft>
            </a:pPr>
            <a:r>
              <a:rPr lang="en-US" dirty="0" smtClean="0"/>
              <a:t>ORC 4123.82</a:t>
            </a:r>
          </a:p>
          <a:p>
            <a:pPr marL="1997075" lvl="1" indent="-465138">
              <a:lnSpc>
                <a:spcPct val="100000"/>
              </a:lnSpc>
              <a:spcAft>
                <a:spcPts val="600"/>
              </a:spcAft>
            </a:pPr>
            <a:r>
              <a:rPr lang="en-US" sz="2000" dirty="0" smtClean="0"/>
              <a:t>Would increase, from $50,000 to $300,000, the level in excess of which a self-insuring employer may seek insurance against liability for workers' compensation benefits arising from a single disaster or event</a:t>
            </a:r>
          </a:p>
          <a:p>
            <a:pPr marL="1608138" lvl="2">
              <a:spcAft>
                <a:spcPts val="600"/>
              </a:spcAft>
            </a:pPr>
            <a:endParaRPr lang="en-US" sz="1600" dirty="0" smtClean="0"/>
          </a:p>
          <a:p>
            <a:pPr marL="1150938" lvl="1" indent="-465138">
              <a:lnSpc>
                <a:spcPct val="100000"/>
              </a:lnSpc>
              <a:spcAft>
                <a:spcPts val="600"/>
              </a:spcAft>
            </a:pPr>
            <a:r>
              <a:rPr lang="en-US" dirty="0" smtClean="0"/>
              <a:t>ORC 4123.353</a:t>
            </a:r>
          </a:p>
          <a:p>
            <a:pPr marL="1997075" lvl="1" indent="-465138">
              <a:lnSpc>
                <a:spcPct val="100000"/>
              </a:lnSpc>
              <a:spcAft>
                <a:spcPts val="600"/>
              </a:spcAft>
            </a:pPr>
            <a:r>
              <a:rPr lang="en-US" sz="2000" dirty="0" smtClean="0"/>
              <a:t>Would remove the requirement of public employer to provide an independent actuarial study certifying its reserve funds each year</a:t>
            </a:r>
          </a:p>
          <a:p>
            <a:pPr lvl="1"/>
            <a:endParaRPr lang="en-US" dirty="0" smtClean="0"/>
          </a:p>
          <a:p>
            <a:pPr lvl="3">
              <a:buNone/>
            </a:pPr>
            <a:endParaRPr lang="en-US" dirty="0" smtClean="0"/>
          </a:p>
          <a:p>
            <a:pPr lvl="3"/>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697"/>
            <a:ext cx="8229600" cy="685800"/>
          </a:xfrm>
        </p:spPr>
        <p:txBody>
          <a:bodyPr/>
          <a:lstStyle/>
          <a:p>
            <a:r>
              <a:rPr lang="en-US" dirty="0" smtClean="0"/>
              <a:t>SI-7 Renewal Application</a:t>
            </a:r>
            <a:endParaRPr lang="en-US" dirty="0"/>
          </a:p>
        </p:txBody>
      </p:sp>
      <p:sp>
        <p:nvSpPr>
          <p:cNvPr id="3" name="Content Placeholder 2"/>
          <p:cNvSpPr>
            <a:spLocks noGrp="1"/>
          </p:cNvSpPr>
          <p:nvPr>
            <p:ph idx="1"/>
          </p:nvPr>
        </p:nvSpPr>
        <p:spPr>
          <a:xfrm>
            <a:off x="446048" y="1096537"/>
            <a:ext cx="8229600" cy="4876800"/>
          </a:xfrm>
        </p:spPr>
        <p:txBody>
          <a:bodyPr/>
          <a:lstStyle/>
          <a:p>
            <a:pPr marL="514350" lvl="2" indent="-465138">
              <a:lnSpc>
                <a:spcPct val="100000"/>
              </a:lnSpc>
              <a:spcBef>
                <a:spcPts val="0"/>
              </a:spcBef>
              <a:buFont typeface="Arial" pitchFamily="34" charset="0"/>
              <a:buChar char="•"/>
            </a:pPr>
            <a:r>
              <a:rPr lang="en-US" sz="2400" dirty="0" smtClean="0"/>
              <a:t>Beginning with the July 2013 renewals, all SI employers will be requested to complete the SI-7 renewal application on-line at </a:t>
            </a:r>
            <a:r>
              <a:rPr lang="en-US" sz="2400" dirty="0" smtClean="0">
                <a:hlinkClick r:id="rId2"/>
              </a:rPr>
              <a:t>www.ohiobwc.com</a:t>
            </a:r>
            <a:endParaRPr lang="en-US" sz="2400" dirty="0" smtClean="0"/>
          </a:p>
          <a:p>
            <a:pPr marL="1774825" lvl="4" indent="-465138">
              <a:spcBef>
                <a:spcPts val="0"/>
              </a:spcBef>
              <a:buClr>
                <a:schemeClr val="tx2"/>
              </a:buClr>
              <a:buFont typeface="Arial" pitchFamily="34" charset="0"/>
              <a:buChar char="•"/>
            </a:pPr>
            <a:r>
              <a:rPr lang="en-US" sz="2000" dirty="0" smtClean="0"/>
              <a:t>Renewal packets will no longer be sent via mail</a:t>
            </a:r>
          </a:p>
          <a:p>
            <a:pPr marL="514350" lvl="2" indent="-465138">
              <a:lnSpc>
                <a:spcPct val="100000"/>
              </a:lnSpc>
              <a:spcBef>
                <a:spcPts val="0"/>
              </a:spcBef>
              <a:buFont typeface="Arial" pitchFamily="34" charset="0"/>
              <a:buChar char="•"/>
            </a:pPr>
            <a:endParaRPr lang="en-US" dirty="0" smtClean="0"/>
          </a:p>
          <a:p>
            <a:pPr marL="514350" lvl="2" indent="-465138">
              <a:lnSpc>
                <a:spcPct val="100000"/>
              </a:lnSpc>
              <a:spcBef>
                <a:spcPts val="0"/>
              </a:spcBef>
              <a:buFont typeface="Arial" pitchFamily="34" charset="0"/>
              <a:buChar char="•"/>
            </a:pPr>
            <a:r>
              <a:rPr lang="en-US" sz="2400" dirty="0" smtClean="0"/>
              <a:t>All data fields will be housed and in subsequent years an employer will update appropriate information rather than completing entire form</a:t>
            </a:r>
          </a:p>
          <a:p>
            <a:pPr marL="514350" lvl="2" indent="-465138">
              <a:lnSpc>
                <a:spcPct val="100000"/>
              </a:lnSpc>
              <a:spcBef>
                <a:spcPts val="0"/>
              </a:spcBef>
              <a:buFont typeface="Arial" pitchFamily="34" charset="0"/>
              <a:buChar char="•"/>
            </a:pPr>
            <a:endParaRPr lang="en-US" dirty="0" smtClean="0"/>
          </a:p>
          <a:p>
            <a:pPr marL="514350" lvl="2" indent="-465138">
              <a:lnSpc>
                <a:spcPct val="100000"/>
              </a:lnSpc>
              <a:spcBef>
                <a:spcPts val="0"/>
              </a:spcBef>
              <a:buFont typeface="Arial" pitchFamily="34" charset="0"/>
              <a:buChar char="•"/>
            </a:pPr>
            <a:r>
              <a:rPr lang="en-US" sz="2400" dirty="0" smtClean="0"/>
              <a:t>Additional information requested on the SI-7 application:</a:t>
            </a:r>
          </a:p>
          <a:p>
            <a:pPr marL="1774825" lvl="4" indent="-465138">
              <a:spcBef>
                <a:spcPts val="0"/>
              </a:spcBef>
              <a:buClr>
                <a:schemeClr val="tx2"/>
              </a:buClr>
              <a:buFont typeface="Arial" pitchFamily="34" charset="0"/>
              <a:buChar char="•"/>
            </a:pPr>
            <a:r>
              <a:rPr lang="en-US" sz="2000" dirty="0" smtClean="0"/>
              <a:t>The administrator information page will be incorporated into the SI-7</a:t>
            </a:r>
          </a:p>
          <a:p>
            <a:pPr marL="1774825" lvl="4" indent="-465138">
              <a:spcBef>
                <a:spcPts val="0"/>
              </a:spcBef>
              <a:buClr>
                <a:schemeClr val="tx2"/>
              </a:buClr>
              <a:buFont typeface="Arial" pitchFamily="34" charset="0"/>
              <a:buChar char="•"/>
            </a:pPr>
            <a:r>
              <a:rPr lang="en-US" sz="2000" dirty="0" smtClean="0"/>
              <a:t>Claims currently being paid by excess insurance</a:t>
            </a:r>
          </a:p>
          <a:p>
            <a:pPr marL="1774825" lvl="4" indent="-465138">
              <a:spcBef>
                <a:spcPts val="0"/>
              </a:spcBef>
              <a:buClr>
                <a:schemeClr val="tx2"/>
              </a:buClr>
              <a:buFont typeface="Arial" pitchFamily="34" charset="0"/>
              <a:buChar char="•"/>
            </a:pPr>
            <a:r>
              <a:rPr lang="en-US" sz="2000" dirty="0" smtClean="0"/>
              <a:t>Locations of claim housing</a:t>
            </a:r>
          </a:p>
          <a:p>
            <a:pPr marL="2290763" lvl="4" indent="-295275">
              <a:buNone/>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898" y="274638"/>
            <a:ext cx="8251901" cy="1143000"/>
          </a:xfrm>
        </p:spPr>
        <p:txBody>
          <a:bodyPr/>
          <a:lstStyle/>
          <a:p>
            <a:r>
              <a:rPr lang="en-US" dirty="0" smtClean="0"/>
              <a:t>SI-40 Report of Paid Compensation and Reserves</a:t>
            </a:r>
            <a:endParaRPr lang="en-US" dirty="0"/>
          </a:p>
        </p:txBody>
      </p:sp>
      <p:sp>
        <p:nvSpPr>
          <p:cNvPr id="3" name="Content Placeholder 2"/>
          <p:cNvSpPr>
            <a:spLocks noGrp="1"/>
          </p:cNvSpPr>
          <p:nvPr>
            <p:ph idx="1"/>
          </p:nvPr>
        </p:nvSpPr>
        <p:spPr>
          <a:xfrm>
            <a:off x="312550" y="1693190"/>
            <a:ext cx="8382000" cy="3897351"/>
          </a:xfrm>
        </p:spPr>
        <p:txBody>
          <a:bodyPr/>
          <a:lstStyle/>
          <a:p>
            <a:pPr>
              <a:lnSpc>
                <a:spcPct val="100000"/>
              </a:lnSpc>
              <a:spcAft>
                <a:spcPts val="1200"/>
              </a:spcAft>
              <a:buFont typeface="Arial" pitchFamily="34" charset="0"/>
              <a:buChar char="•"/>
            </a:pPr>
            <a:r>
              <a:rPr lang="en-US" sz="2400" dirty="0" smtClean="0">
                <a:latin typeface="Arial" charset="0"/>
                <a:ea typeface="ＭＳ Ｐゴシック" pitchFamily="34" charset="-128"/>
                <a:cs typeface="Arial" charset="0"/>
              </a:rPr>
              <a:t>Beginning with the 2012 SI-40 report employers will be required to submit a detailed backup report.  The report will validate each paid compensation category.</a:t>
            </a:r>
            <a:endParaRPr lang="en-US" dirty="0" smtClean="0">
              <a:latin typeface="Arial" charset="0"/>
              <a:ea typeface="ＭＳ Ｐゴシック" pitchFamily="34" charset="-128"/>
              <a:cs typeface="Arial" charset="0"/>
            </a:endParaRPr>
          </a:p>
          <a:p>
            <a:pPr>
              <a:lnSpc>
                <a:spcPct val="100000"/>
              </a:lnSpc>
              <a:spcAft>
                <a:spcPts val="1200"/>
              </a:spcAft>
              <a:buFont typeface="Arial" pitchFamily="34" charset="0"/>
              <a:buChar char="•"/>
            </a:pPr>
            <a:r>
              <a:rPr lang="en-US" sz="2400" dirty="0" smtClean="0">
                <a:latin typeface="Arial" charset="0"/>
                <a:ea typeface="ＭＳ Ｐゴシック" pitchFamily="34" charset="-128"/>
                <a:cs typeface="Arial" charset="0"/>
              </a:rPr>
              <a:t>Information should be submitted to the following email: </a:t>
            </a:r>
            <a:r>
              <a:rPr lang="en-US" sz="2400" dirty="0" smtClean="0">
                <a:latin typeface="Arial" charset="0"/>
                <a:ea typeface="ＭＳ Ｐゴシック" pitchFamily="34" charset="-128"/>
                <a:cs typeface="Arial" charset="0"/>
                <a:hlinkClick r:id="rId2"/>
              </a:rPr>
              <a:t>BWCSIAuditing@bwc.oh.state.us</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102" y="269488"/>
            <a:ext cx="8229600" cy="678366"/>
          </a:xfrm>
        </p:spPr>
        <p:txBody>
          <a:bodyPr/>
          <a:lstStyle/>
          <a:p>
            <a:r>
              <a:rPr lang="en-US" dirty="0" smtClean="0"/>
              <a:t>SI-40 Report</a:t>
            </a:r>
            <a:endParaRPr lang="en-US" dirty="0"/>
          </a:p>
        </p:txBody>
      </p:sp>
      <p:sp>
        <p:nvSpPr>
          <p:cNvPr id="3" name="Content Placeholder 2"/>
          <p:cNvSpPr>
            <a:spLocks noGrp="1"/>
          </p:cNvSpPr>
          <p:nvPr>
            <p:ph idx="1"/>
          </p:nvPr>
        </p:nvSpPr>
        <p:spPr>
          <a:xfrm>
            <a:off x="315951" y="925551"/>
            <a:ext cx="8686800" cy="5090533"/>
          </a:xfrm>
        </p:spPr>
        <p:txBody>
          <a:bodyPr/>
          <a:lstStyle/>
          <a:p>
            <a:pPr lvl="0">
              <a:buFont typeface="Arial" pitchFamily="34" charset="0"/>
              <a:buChar char="•"/>
            </a:pPr>
            <a:r>
              <a:rPr lang="en-US" sz="2400" dirty="0" smtClean="0"/>
              <a:t>The report should at a minimum provide the following information:</a:t>
            </a:r>
          </a:p>
          <a:p>
            <a:pPr lvl="2">
              <a:buFont typeface="Arial" pitchFamily="34" charset="0"/>
              <a:buChar char="•"/>
            </a:pPr>
            <a:r>
              <a:rPr lang="en-US" sz="1800" dirty="0" smtClean="0"/>
              <a:t>Payment Category (ex.  Temporary Total, Wage Loss, Permanent Total…etc)</a:t>
            </a:r>
          </a:p>
          <a:p>
            <a:pPr lvl="2">
              <a:buFont typeface="Arial" pitchFamily="34" charset="0"/>
              <a:buChar char="•"/>
            </a:pPr>
            <a:r>
              <a:rPr lang="en-US" sz="1800" dirty="0" smtClean="0"/>
              <a:t>Individual Claims with claim number that had payments in each category </a:t>
            </a:r>
          </a:p>
          <a:p>
            <a:pPr lvl="2">
              <a:buFont typeface="Arial" pitchFamily="34" charset="0"/>
              <a:buChar char="•"/>
            </a:pPr>
            <a:r>
              <a:rPr lang="en-US" sz="1800" dirty="0" smtClean="0"/>
              <a:t>Individual payments within each claim in each category, with date of payment and amount</a:t>
            </a:r>
          </a:p>
          <a:p>
            <a:pPr lvl="2">
              <a:buFont typeface="Arial" pitchFamily="34" charset="0"/>
              <a:buChar char="•"/>
            </a:pPr>
            <a:r>
              <a:rPr lang="en-US" sz="1800" dirty="0" smtClean="0"/>
              <a:t>Total for each category</a:t>
            </a:r>
          </a:p>
          <a:p>
            <a:pPr lvl="2">
              <a:spcAft>
                <a:spcPts val="600"/>
              </a:spcAft>
              <a:buFont typeface="Arial" pitchFamily="34" charset="0"/>
              <a:buChar char="•"/>
            </a:pPr>
            <a:r>
              <a:rPr lang="en-US" sz="1800" dirty="0" smtClean="0"/>
              <a:t>Grand Total combined from each category’s totals</a:t>
            </a:r>
            <a:endParaRPr lang="en-US" sz="2000" u="sng" dirty="0" smtClean="0"/>
          </a:p>
          <a:p>
            <a:pPr>
              <a:spcBef>
                <a:spcPts val="600"/>
              </a:spcBef>
              <a:spcAft>
                <a:spcPts val="600"/>
              </a:spcAft>
              <a:buNone/>
            </a:pPr>
            <a:r>
              <a:rPr lang="en-US" sz="2000" u="sng" dirty="0" smtClean="0"/>
              <a:t>Example: Temporary Total</a:t>
            </a:r>
          </a:p>
          <a:p>
            <a:pPr>
              <a:lnSpc>
                <a:spcPct val="100000"/>
              </a:lnSpc>
              <a:spcBef>
                <a:spcPts val="600"/>
              </a:spcBef>
              <a:buNone/>
            </a:pPr>
            <a:r>
              <a:rPr lang="en-US" sz="1400" b="1" dirty="0" smtClean="0"/>
              <a:t>Claimant	         Claim#   Payment Type     Date of check     </a:t>
            </a:r>
            <a:r>
              <a:rPr lang="en-US" sz="1400" b="1" dirty="0" err="1" smtClean="0"/>
              <a:t>Check</a:t>
            </a:r>
            <a:r>
              <a:rPr lang="en-US" sz="1400" b="1" dirty="0" smtClean="0"/>
              <a:t> Number      Amount</a:t>
            </a:r>
            <a:endParaRPr lang="en-US" sz="1400" dirty="0" smtClean="0"/>
          </a:p>
          <a:p>
            <a:pPr>
              <a:lnSpc>
                <a:spcPct val="100000"/>
              </a:lnSpc>
              <a:spcBef>
                <a:spcPts val="0"/>
              </a:spcBef>
              <a:buNone/>
            </a:pPr>
            <a:r>
              <a:rPr lang="en-US" sz="1400" dirty="0" smtClean="0"/>
              <a:t>Joe Smith              123                TT                  6/12/2012               1045                  $458.00</a:t>
            </a:r>
          </a:p>
          <a:p>
            <a:pPr>
              <a:lnSpc>
                <a:spcPct val="100000"/>
              </a:lnSpc>
              <a:spcBef>
                <a:spcPts val="0"/>
              </a:spcBef>
              <a:buNone/>
            </a:pPr>
            <a:r>
              <a:rPr lang="en-US" sz="1400" dirty="0" smtClean="0"/>
              <a:t>Joe Smith	            123	               TT                  7/7/2012                 1081                  $458.00</a:t>
            </a:r>
          </a:p>
          <a:p>
            <a:pPr>
              <a:lnSpc>
                <a:spcPct val="100000"/>
              </a:lnSpc>
              <a:spcBef>
                <a:spcPts val="0"/>
              </a:spcBef>
              <a:buNone/>
            </a:pPr>
            <a:r>
              <a:rPr lang="en-US" sz="1400" dirty="0" smtClean="0"/>
              <a:t>Tom Jones             214                TT                  7/8/2012                 3588                  $862.00</a:t>
            </a:r>
          </a:p>
          <a:p>
            <a:pPr>
              <a:lnSpc>
                <a:spcPct val="100000"/>
              </a:lnSpc>
              <a:spcBef>
                <a:spcPts val="0"/>
              </a:spcBef>
              <a:buNone/>
            </a:pPr>
            <a:r>
              <a:rPr lang="en-US" sz="1400" u="sng" dirty="0" smtClean="0"/>
              <a:t>Frank Anderson     604                TT                  8/3/2012                 4001                  $632.00</a:t>
            </a:r>
          </a:p>
          <a:p>
            <a:pPr>
              <a:lnSpc>
                <a:spcPct val="100000"/>
              </a:lnSpc>
              <a:spcBef>
                <a:spcPts val="0"/>
              </a:spcBef>
              <a:buNone/>
            </a:pPr>
            <a:r>
              <a:rPr lang="en-US" sz="1400" b="1" dirty="0" smtClean="0"/>
              <a:t>Total						                  $2,410.00</a:t>
            </a:r>
            <a:endParaRPr lang="en-US" sz="1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51" y="314092"/>
            <a:ext cx="8229600" cy="762000"/>
          </a:xfrm>
        </p:spPr>
        <p:txBody>
          <a:bodyPr/>
          <a:lstStyle/>
          <a:p>
            <a:r>
              <a:rPr lang="en-US" dirty="0" smtClean="0"/>
              <a:t>On-line Tutorial	</a:t>
            </a:r>
            <a:endParaRPr lang="en-US" dirty="0"/>
          </a:p>
        </p:txBody>
      </p:sp>
      <p:sp>
        <p:nvSpPr>
          <p:cNvPr id="3" name="Content Placeholder 2"/>
          <p:cNvSpPr>
            <a:spLocks noGrp="1"/>
          </p:cNvSpPr>
          <p:nvPr>
            <p:ph idx="1"/>
          </p:nvPr>
        </p:nvSpPr>
        <p:spPr>
          <a:xfrm>
            <a:off x="479502" y="964581"/>
            <a:ext cx="8382000" cy="5257800"/>
          </a:xfrm>
        </p:spPr>
        <p:txBody>
          <a:bodyPr/>
          <a:lstStyle/>
          <a:p>
            <a:pPr>
              <a:buFont typeface="Arial" pitchFamily="34" charset="0"/>
              <a:buChar char="•"/>
            </a:pPr>
            <a:r>
              <a:rPr lang="en-US" sz="2400" dirty="0" smtClean="0"/>
              <a:t>Developed an on-line tutorial for the external SI community  </a:t>
            </a:r>
          </a:p>
          <a:p>
            <a:pPr>
              <a:buFont typeface="Arial" pitchFamily="34" charset="0"/>
              <a:buChar char="•"/>
            </a:pPr>
            <a:r>
              <a:rPr lang="en-US" sz="2400" dirty="0" smtClean="0"/>
              <a:t>Purpose is to make relevant information available primarily to new self-insuring employers or new SI administrators</a:t>
            </a:r>
          </a:p>
          <a:p>
            <a:pPr lvl="4">
              <a:buClr>
                <a:schemeClr val="tx2"/>
              </a:buClr>
              <a:buFont typeface="Arial" pitchFamily="34" charset="0"/>
              <a:buChar char="•"/>
            </a:pPr>
            <a:r>
              <a:rPr lang="en-US" sz="2000" dirty="0" smtClean="0"/>
              <a:t>Available to any self-insuring employer or authorized representative </a:t>
            </a:r>
          </a:p>
          <a:p>
            <a:pPr>
              <a:buFont typeface="Arial" pitchFamily="34" charset="0"/>
              <a:buChar char="•"/>
            </a:pPr>
            <a:r>
              <a:rPr lang="en-US" sz="2400" dirty="0" smtClean="0"/>
              <a:t>May require all new SI Administrators complete the tutorial</a:t>
            </a:r>
            <a:r>
              <a:rPr lang="en-US" sz="2000" dirty="0" smtClean="0"/>
              <a:t>	</a:t>
            </a:r>
            <a:endParaRPr lang="en-US" sz="1800" dirty="0" smtClean="0"/>
          </a:p>
          <a:p>
            <a:pPr>
              <a:buFont typeface="Arial" pitchFamily="34" charset="0"/>
              <a:buChar char="•"/>
            </a:pPr>
            <a:r>
              <a:rPr lang="en-US" sz="2400" dirty="0" smtClean="0"/>
              <a:t>Instructions on how to access this tutorial are at </a:t>
            </a:r>
            <a:r>
              <a:rPr lang="en-US" sz="2400" dirty="0" smtClean="0">
                <a:hlinkClick r:id="rId2"/>
              </a:rPr>
              <a:t>www.ohiobwc.com</a:t>
            </a:r>
            <a:endParaRPr lang="en-US" sz="2400" dirty="0" smtClean="0"/>
          </a:p>
          <a:p>
            <a:pPr lvl="4">
              <a:buClr>
                <a:schemeClr val="tx2"/>
              </a:buClr>
              <a:buFont typeface="Arial" pitchFamily="34" charset="0"/>
              <a:buChar char="•"/>
            </a:pPr>
            <a:r>
              <a:rPr lang="en-US" sz="2000" dirty="0" smtClean="0"/>
              <a:t>Login to the BWC Learning Center</a:t>
            </a:r>
          </a:p>
          <a:p>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  </a:t>
            </a:r>
          </a:p>
        </p:txBody>
      </p:sp>
      <p:sp>
        <p:nvSpPr>
          <p:cNvPr id="4099" name="Content Placeholder 2"/>
          <p:cNvSpPr>
            <a:spLocks noGrp="1"/>
          </p:cNvSpPr>
          <p:nvPr>
            <p:ph idx="1"/>
          </p:nvPr>
        </p:nvSpPr>
        <p:spPr>
          <a:xfrm>
            <a:off x="593295" y="1639188"/>
            <a:ext cx="7656513" cy="4319910"/>
          </a:xfrm>
        </p:spPr>
        <p:txBody>
          <a:bodyPr/>
          <a:lstStyle/>
          <a:p>
            <a:pPr lvl="1">
              <a:spcBef>
                <a:spcPts val="1200"/>
              </a:spcBef>
              <a:spcAft>
                <a:spcPts val="1200"/>
              </a:spcAft>
            </a:pPr>
            <a:r>
              <a:rPr lang="en-US" sz="2800" dirty="0" smtClean="0">
                <a:latin typeface="Arial" charset="0"/>
                <a:cs typeface="Arial" charset="0"/>
              </a:rPr>
              <a:t>PTD Rate Calculations</a:t>
            </a:r>
            <a:endParaRPr lang="en-US" sz="1200" dirty="0" smtClean="0">
              <a:latin typeface="Arial" charset="0"/>
              <a:cs typeface="Arial" charset="0"/>
            </a:endParaRPr>
          </a:p>
          <a:p>
            <a:pPr lvl="3">
              <a:lnSpc>
                <a:spcPct val="100000"/>
              </a:lnSpc>
              <a:spcAft>
                <a:spcPts val="600"/>
              </a:spcAft>
            </a:pPr>
            <a:r>
              <a:rPr lang="en-US" sz="2400" dirty="0" smtClean="0">
                <a:latin typeface="Arial" charset="0"/>
                <a:cs typeface="Arial" charset="0"/>
              </a:rPr>
              <a:t>For PTD awards prior to 1998, the Industrial Commission hearing officer generally established the initial PTD rate.  Any changes to the established PTD rate would require an IC order to execute the change.</a:t>
            </a:r>
          </a:p>
          <a:p>
            <a:pPr lvl="3">
              <a:lnSpc>
                <a:spcPct val="100000"/>
              </a:lnSpc>
              <a:spcAft>
                <a:spcPts val="600"/>
              </a:spcAft>
            </a:pPr>
            <a:endParaRPr lang="en-US" sz="2400" dirty="0" smtClean="0">
              <a:latin typeface="Arial" charset="0"/>
              <a:cs typeface="Arial" charset="0"/>
            </a:endParaRPr>
          </a:p>
          <a:p>
            <a:pPr lvl="3">
              <a:lnSpc>
                <a:spcPct val="100000"/>
              </a:lnSpc>
              <a:spcAft>
                <a:spcPts val="600"/>
              </a:spcAft>
            </a:pPr>
            <a:r>
              <a:rPr lang="en-US" sz="2400" dirty="0" smtClean="0">
                <a:latin typeface="Arial" charset="0"/>
                <a:cs typeface="Arial" charset="0"/>
              </a:rPr>
              <a:t>After 1998, a Self-Insured employer assumed the responsibility to set and adjust the PTD rate once PTD benefits were awarded.</a:t>
            </a:r>
          </a:p>
          <a:p>
            <a:pPr lvl="1">
              <a:buFont typeface="Arial" charset="0"/>
              <a:buNone/>
            </a:pPr>
            <a:endParaRPr lang="en-US" dirty="0" smtClean="0">
              <a:latin typeface="Arial" charset="0"/>
              <a:cs typeface="Arial" charset="0"/>
            </a:endParaRPr>
          </a:p>
          <a:p>
            <a:pPr lvl="1">
              <a:buFont typeface="Arial" charset="0"/>
              <a:buNone/>
            </a:pPr>
            <a:r>
              <a:rPr lang="en-US" dirty="0" smtClean="0">
                <a:latin typeface="Arial" charset="0"/>
                <a:cs typeface="Arial" charset="0"/>
              </a:rPr>
              <a:t>	</a:t>
            </a:r>
          </a:p>
        </p:txBody>
      </p:sp>
      <p:sp>
        <p:nvSpPr>
          <p:cNvPr id="4" name="Title 5"/>
          <p:cNvSpPr txBox="1">
            <a:spLocks/>
          </p:cNvSpPr>
          <p:nvPr/>
        </p:nvSpPr>
        <p:spPr bwMode="auto">
          <a:xfrm>
            <a:off x="828244" y="465353"/>
            <a:ext cx="7657078" cy="991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7"/>
          <p:cNvSpPr>
            <a:spLocks noGrp="1"/>
          </p:cNvSpPr>
          <p:nvPr>
            <p:ph type="ctrTitle"/>
          </p:nvPr>
        </p:nvSpPr>
        <p:spPr>
          <a:xfrm>
            <a:off x="544552" y="1421781"/>
            <a:ext cx="8077200" cy="1146175"/>
          </a:xfrm>
        </p:spPr>
        <p:txBody>
          <a:bodyPr/>
          <a:lstStyle/>
          <a:p>
            <a:pPr algn="ctr" eaLnBrk="1" hangingPunct="1"/>
            <a:r>
              <a:rPr lang="en-US" sz="5400" dirty="0" smtClean="0">
                <a:latin typeface="Rockwell" charset="0"/>
                <a:cs typeface="Rockwell" charset="0"/>
              </a:rPr>
              <a:t>Self-Insurance Quarterly Workshop</a:t>
            </a:r>
          </a:p>
        </p:txBody>
      </p:sp>
      <p:sp>
        <p:nvSpPr>
          <p:cNvPr id="2051" name="Subtitle 18"/>
          <p:cNvSpPr>
            <a:spLocks noGrp="1"/>
          </p:cNvSpPr>
          <p:nvPr>
            <p:ph type="subTitle" idx="1"/>
          </p:nvPr>
        </p:nvSpPr>
        <p:spPr>
          <a:xfrm>
            <a:off x="609600" y="3014546"/>
            <a:ext cx="8534400" cy="1557454"/>
          </a:xfrm>
        </p:spPr>
        <p:txBody>
          <a:bodyPr/>
          <a:lstStyle/>
          <a:p>
            <a:pPr eaLnBrk="1" hangingPunct="1"/>
            <a:r>
              <a:rPr lang="en-US" dirty="0" smtClean="0">
                <a:solidFill>
                  <a:schemeClr val="tx1"/>
                </a:solidFill>
                <a:latin typeface="Arial" charset="0"/>
                <a:cs typeface="Arial" charset="0"/>
              </a:rPr>
              <a:t>Paul Flowers – Director, Self-Insured Department</a:t>
            </a:r>
          </a:p>
          <a:p>
            <a:pPr eaLnBrk="1" hangingPunct="1"/>
            <a:r>
              <a:rPr lang="en-US" dirty="0" smtClean="0">
                <a:solidFill>
                  <a:schemeClr val="tx1"/>
                </a:solidFill>
                <a:latin typeface="Arial" charset="0"/>
                <a:cs typeface="Arial" charset="0"/>
              </a:rPr>
              <a:t>David Sievert – Audit Supervisor, Self-Insured Department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  	</a:t>
            </a:r>
          </a:p>
        </p:txBody>
      </p:sp>
      <p:sp>
        <p:nvSpPr>
          <p:cNvPr id="5123" name="Content Placeholder 2"/>
          <p:cNvSpPr>
            <a:spLocks noGrp="1"/>
          </p:cNvSpPr>
          <p:nvPr>
            <p:ph idx="1"/>
          </p:nvPr>
        </p:nvSpPr>
        <p:spPr>
          <a:xfrm>
            <a:off x="704850" y="1325104"/>
            <a:ext cx="7656513" cy="4672739"/>
          </a:xfrm>
        </p:spPr>
        <p:txBody>
          <a:bodyPr/>
          <a:lstStyle/>
          <a:p>
            <a:pPr>
              <a:spcBef>
                <a:spcPts val="600"/>
              </a:spcBef>
              <a:spcAft>
                <a:spcPts val="600"/>
              </a:spcAft>
              <a:buFont typeface="Arial" pitchFamily="34" charset="0"/>
              <a:buChar char="•"/>
            </a:pPr>
            <a:r>
              <a:rPr lang="en-US" dirty="0" smtClean="0">
                <a:latin typeface="Arial" charset="0"/>
                <a:cs typeface="Arial" charset="0"/>
              </a:rPr>
              <a:t>Factors to consider when calculating the PTD rate:</a:t>
            </a:r>
          </a:p>
          <a:p>
            <a:pPr marL="1146175" lvl="1">
              <a:spcAft>
                <a:spcPts val="600"/>
              </a:spcAft>
              <a:buFont typeface="Arial" pitchFamily="34" charset="0"/>
              <a:buChar char="•"/>
            </a:pPr>
            <a:r>
              <a:rPr lang="en-US" dirty="0" smtClean="0">
                <a:latin typeface="Arial" charset="0"/>
                <a:cs typeface="Arial" charset="0"/>
              </a:rPr>
              <a:t>AWW rate for the date of the injury</a:t>
            </a:r>
          </a:p>
          <a:p>
            <a:pPr marL="1828800" lvl="2">
              <a:spcAft>
                <a:spcPts val="600"/>
              </a:spcAft>
              <a:buFont typeface="Arial" pitchFamily="34" charset="0"/>
              <a:buChar char="•"/>
            </a:pPr>
            <a:r>
              <a:rPr lang="en-US" dirty="0" smtClean="0">
                <a:latin typeface="Arial" charset="0"/>
                <a:cs typeface="Arial" charset="0"/>
              </a:rPr>
              <a:t>Minimum and Maximum PTD rate</a:t>
            </a:r>
          </a:p>
          <a:p>
            <a:pPr marL="1828800" lvl="2">
              <a:spcAft>
                <a:spcPts val="600"/>
              </a:spcAft>
              <a:buFont typeface="Arial" pitchFamily="34" charset="0"/>
              <a:buChar char="•"/>
            </a:pPr>
            <a:r>
              <a:rPr lang="en-US" dirty="0" smtClean="0">
                <a:latin typeface="Arial" charset="0"/>
                <a:cs typeface="Arial" charset="0"/>
              </a:rPr>
              <a:t>Offset Rate</a:t>
            </a:r>
          </a:p>
          <a:p>
            <a:pPr marL="1146175" lvl="1">
              <a:spcAft>
                <a:spcPts val="600"/>
              </a:spcAft>
              <a:buFont typeface="Arial" pitchFamily="34" charset="0"/>
              <a:buChar char="•"/>
            </a:pPr>
            <a:r>
              <a:rPr lang="en-US" dirty="0" smtClean="0">
                <a:latin typeface="Arial" charset="0"/>
                <a:cs typeface="Arial" charset="0"/>
              </a:rPr>
              <a:t>Social Security Disability</a:t>
            </a:r>
          </a:p>
          <a:p>
            <a:pPr marL="1146175" lvl="1">
              <a:spcAft>
                <a:spcPts val="600"/>
              </a:spcAft>
              <a:buFont typeface="Arial" pitchFamily="34" charset="0"/>
              <a:buChar char="•"/>
            </a:pPr>
            <a:r>
              <a:rPr lang="en-US" dirty="0" smtClean="0">
                <a:latin typeface="Arial" charset="0"/>
                <a:cs typeface="Arial" charset="0"/>
              </a:rPr>
              <a:t>Claimant’s age</a:t>
            </a:r>
          </a:p>
          <a:p>
            <a:pPr marL="1146175" lvl="1">
              <a:spcAft>
                <a:spcPts val="600"/>
              </a:spcAft>
              <a:buFont typeface="Arial" pitchFamily="34" charset="0"/>
              <a:buChar char="•"/>
            </a:pPr>
            <a:r>
              <a:rPr lang="en-US" dirty="0" smtClean="0">
                <a:latin typeface="Arial" charset="0"/>
                <a:cs typeface="Arial" charset="0"/>
              </a:rPr>
              <a:t>Lump Sum advancement</a:t>
            </a:r>
          </a:p>
          <a:p>
            <a:pPr marL="1828800" lvl="2">
              <a:spcAft>
                <a:spcPts val="600"/>
              </a:spcAft>
              <a:buFont typeface="Arial" pitchFamily="34" charset="0"/>
              <a:buChar char="•"/>
            </a:pPr>
            <a:r>
              <a:rPr lang="en-US" dirty="0" smtClean="0">
                <a:latin typeface="Arial" charset="0"/>
                <a:cs typeface="Arial" charset="0"/>
              </a:rPr>
              <a:t>Can not recover more than 20% of weekly benefit</a:t>
            </a:r>
          </a:p>
          <a:p>
            <a:pPr marL="1146175" lvl="1">
              <a:spcAft>
                <a:spcPts val="600"/>
              </a:spcAft>
              <a:buFont typeface="Arial" pitchFamily="34" charset="0"/>
              <a:buChar char="•"/>
            </a:pPr>
            <a:r>
              <a:rPr lang="en-US" dirty="0" smtClean="0">
                <a:latin typeface="Arial" charset="0"/>
                <a:cs typeface="Arial" charset="0"/>
              </a:rPr>
              <a:t>Disabled Workers’ Relief Fund</a:t>
            </a:r>
          </a:p>
          <a:p>
            <a:pPr>
              <a:buFont typeface="Courier New" charset="0"/>
              <a:buNone/>
            </a:pPr>
            <a:endParaRPr lang="en-US" dirty="0" smtClean="0">
              <a:latin typeface="Arial" charset="0"/>
              <a:cs typeface="Arial" charset="0"/>
            </a:endParaRPr>
          </a:p>
          <a:p>
            <a:endParaRPr lang="en-US" dirty="0" smtClean="0">
              <a:latin typeface="Arial" charset="0"/>
              <a:cs typeface="Arial" charset="0"/>
            </a:endParaRPr>
          </a:p>
          <a:p>
            <a:endParaRPr lang="en-US" sz="3200" dirty="0" smtClean="0">
              <a:latin typeface="Arial" charset="0"/>
              <a:cs typeface="Arial" charset="0"/>
            </a:endParaRPr>
          </a:p>
        </p:txBody>
      </p:sp>
      <p:sp>
        <p:nvSpPr>
          <p:cNvPr id="4" name="Title 5"/>
          <p:cNvSpPr txBox="1">
            <a:spLocks/>
          </p:cNvSpPr>
          <p:nvPr/>
        </p:nvSpPr>
        <p:spPr bwMode="auto">
          <a:xfrm>
            <a:off x="828244" y="465354"/>
            <a:ext cx="7657078" cy="76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 	</a:t>
            </a:r>
          </a:p>
        </p:txBody>
      </p:sp>
      <p:sp>
        <p:nvSpPr>
          <p:cNvPr id="6147" name="Content Placeholder 2"/>
          <p:cNvSpPr>
            <a:spLocks noGrp="1"/>
          </p:cNvSpPr>
          <p:nvPr>
            <p:ph idx="1"/>
          </p:nvPr>
        </p:nvSpPr>
        <p:spPr>
          <a:xfrm>
            <a:off x="923925" y="1278610"/>
            <a:ext cx="7656513" cy="4528223"/>
          </a:xfrm>
        </p:spPr>
        <p:txBody>
          <a:bodyPr/>
          <a:lstStyle/>
          <a:p>
            <a:pPr>
              <a:spcAft>
                <a:spcPts val="1200"/>
              </a:spcAft>
              <a:buFont typeface="Arial" pitchFamily="34" charset="0"/>
              <a:buChar char="•"/>
            </a:pPr>
            <a:r>
              <a:rPr lang="en-US" dirty="0" smtClean="0">
                <a:latin typeface="Arial" charset="0"/>
                <a:cs typeface="Arial" charset="0"/>
              </a:rPr>
              <a:t>Calculating the PTD Rate</a:t>
            </a:r>
          </a:p>
          <a:p>
            <a:pPr lvl="2">
              <a:spcBef>
                <a:spcPts val="1200"/>
              </a:spcBef>
              <a:spcAft>
                <a:spcPts val="1200"/>
              </a:spcAft>
              <a:buFont typeface="Arial" pitchFamily="34" charset="0"/>
              <a:buChar char="•"/>
            </a:pPr>
            <a:r>
              <a:rPr lang="en-US" sz="2400" dirty="0" smtClean="0">
                <a:latin typeface="Arial" charset="0"/>
                <a:cs typeface="Arial" charset="0"/>
              </a:rPr>
              <a:t>BWC’s PTD rate Calculation Job Aid</a:t>
            </a:r>
          </a:p>
          <a:p>
            <a:pPr lvl="2">
              <a:spcBef>
                <a:spcPts val="1200"/>
              </a:spcBef>
              <a:spcAft>
                <a:spcPts val="1200"/>
              </a:spcAft>
              <a:buFont typeface="Arial" pitchFamily="34" charset="0"/>
              <a:buChar char="•"/>
            </a:pPr>
            <a:r>
              <a:rPr lang="en-US" sz="2400" dirty="0" smtClean="0">
                <a:latin typeface="Arial" charset="0"/>
                <a:cs typeface="Arial" charset="0"/>
              </a:rPr>
              <a:t>BWC’s PTD Calculation Worksheet</a:t>
            </a:r>
          </a:p>
          <a:p>
            <a:pPr marL="1541463" lvl="3" indent="-176213">
              <a:lnSpc>
                <a:spcPct val="100000"/>
              </a:lnSpc>
              <a:spcAft>
                <a:spcPts val="600"/>
              </a:spcAft>
              <a:buFont typeface="Arial" pitchFamily="34" charset="0"/>
              <a:buChar char="•"/>
            </a:pPr>
            <a:r>
              <a:rPr lang="en-US" sz="2200" dirty="0" smtClean="0">
                <a:latin typeface="Arial" charset="0"/>
                <a:cs typeface="Arial" charset="0"/>
              </a:rPr>
              <a:t>These will be posted on the Self-Insured site 	on Ohiobwc.com</a:t>
            </a:r>
          </a:p>
          <a:p>
            <a:pPr marL="1541463" lvl="3" indent="-176213">
              <a:lnSpc>
                <a:spcPct val="100000"/>
              </a:lnSpc>
              <a:spcAft>
                <a:spcPts val="600"/>
              </a:spcAft>
              <a:buFont typeface="Arial" pitchFamily="34" charset="0"/>
              <a:buChar char="•"/>
            </a:pPr>
            <a:r>
              <a:rPr lang="en-US" sz="2200" dirty="0" smtClean="0">
                <a:latin typeface="Arial" charset="0"/>
                <a:cs typeface="Arial" charset="0"/>
              </a:rPr>
              <a:t>Previously sent out with communication addressing SI audits of PTD claims</a:t>
            </a:r>
          </a:p>
          <a:p>
            <a:pPr lvl="2">
              <a:spcBef>
                <a:spcPts val="1200"/>
              </a:spcBef>
              <a:spcAft>
                <a:spcPts val="1200"/>
              </a:spcAft>
              <a:buFont typeface="Arial" pitchFamily="34" charset="0"/>
              <a:buChar char="•"/>
            </a:pPr>
            <a:r>
              <a:rPr lang="en-US" sz="2400" dirty="0" smtClean="0">
                <a:latin typeface="Arial" charset="0"/>
                <a:cs typeface="Arial" charset="0"/>
              </a:rPr>
              <a:t>BWC rate chart</a:t>
            </a:r>
          </a:p>
          <a:p>
            <a:pPr>
              <a:buFont typeface="Arial" charset="0"/>
              <a:buChar char="•"/>
            </a:pPr>
            <a:endParaRPr lang="en-US" dirty="0" smtClean="0">
              <a:latin typeface="Arial" charset="0"/>
              <a:cs typeface="Arial" charset="0"/>
            </a:endParaRPr>
          </a:p>
          <a:p>
            <a:pPr>
              <a:buFont typeface="Courier New" charset="0"/>
              <a:buNone/>
            </a:pPr>
            <a:endParaRPr lang="en-US" dirty="0" smtClean="0">
              <a:latin typeface="Arial" charset="0"/>
              <a:cs typeface="Arial" charset="0"/>
            </a:endParaRPr>
          </a:p>
          <a:p>
            <a:pPr>
              <a:buFont typeface="Courier New" charset="0"/>
              <a:buNone/>
            </a:pPr>
            <a:r>
              <a:rPr lang="en-US" dirty="0" smtClean="0">
                <a:latin typeface="Arial" charset="0"/>
                <a:cs typeface="Arial" charset="0"/>
              </a:rPr>
              <a:t>	</a:t>
            </a:r>
          </a:p>
        </p:txBody>
      </p:sp>
      <p:sp>
        <p:nvSpPr>
          <p:cNvPr id="4" name="Title 5"/>
          <p:cNvSpPr txBox="1">
            <a:spLocks/>
          </p:cNvSpPr>
          <p:nvPr/>
        </p:nvSpPr>
        <p:spPr bwMode="auto">
          <a:xfrm>
            <a:off x="828244" y="465354"/>
            <a:ext cx="7657078" cy="76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06475" y="274638"/>
            <a:ext cx="7680325" cy="1143000"/>
          </a:xfrm>
        </p:spPr>
        <p:txBody>
          <a:bodyPr/>
          <a:lstStyle/>
          <a:p>
            <a:pPr algn="ctr"/>
            <a:r>
              <a:rPr lang="en-US" smtClean="0">
                <a:latin typeface="Rockwell" charset="0"/>
                <a:cs typeface="Rockwell" charset="0"/>
              </a:rPr>
              <a:t/>
            </a:r>
            <a:br>
              <a:rPr lang="en-US" smtClean="0">
                <a:latin typeface="Rockwell" charset="0"/>
                <a:cs typeface="Rockwell" charset="0"/>
              </a:rPr>
            </a:br>
            <a:r>
              <a:rPr lang="en-US" smtClean="0">
                <a:latin typeface="Rockwell" charset="0"/>
                <a:cs typeface="Rockwell" charset="0"/>
              </a:rPr>
              <a:t> </a:t>
            </a:r>
          </a:p>
        </p:txBody>
      </p:sp>
      <p:sp>
        <p:nvSpPr>
          <p:cNvPr id="7171" name="Content Placeholder 2"/>
          <p:cNvSpPr>
            <a:spLocks noGrp="1"/>
          </p:cNvSpPr>
          <p:nvPr>
            <p:ph idx="1"/>
          </p:nvPr>
        </p:nvSpPr>
        <p:spPr>
          <a:xfrm>
            <a:off x="607824" y="1164095"/>
            <a:ext cx="7656513" cy="3493145"/>
          </a:xfrm>
        </p:spPr>
        <p:txBody>
          <a:bodyPr/>
          <a:lstStyle/>
          <a:p>
            <a:pPr>
              <a:spcBef>
                <a:spcPts val="600"/>
              </a:spcBef>
              <a:spcAft>
                <a:spcPts val="600"/>
              </a:spcAft>
              <a:buFont typeface="Arial" pitchFamily="34" charset="0"/>
              <a:buChar char="•"/>
            </a:pPr>
            <a:r>
              <a:rPr lang="en-US" dirty="0" smtClean="0">
                <a:latin typeface="Arial" charset="0"/>
                <a:cs typeface="Arial" charset="0"/>
              </a:rPr>
              <a:t>Weekly Workers’ Compensation Amount</a:t>
            </a:r>
          </a:p>
          <a:p>
            <a:pPr lvl="2">
              <a:spcAft>
                <a:spcPts val="600"/>
              </a:spcAft>
              <a:buFont typeface="Arial" pitchFamily="34" charset="0"/>
              <a:buChar char="•"/>
            </a:pPr>
            <a:r>
              <a:rPr lang="en-US" sz="2400" dirty="0" smtClean="0">
                <a:latin typeface="Arial" charset="0"/>
                <a:cs typeface="Arial" charset="0"/>
              </a:rPr>
              <a:t>Compares four variables</a:t>
            </a:r>
          </a:p>
          <a:p>
            <a:pPr marL="1600200" lvl="4">
              <a:spcBef>
                <a:spcPts val="600"/>
              </a:spcBef>
              <a:spcAft>
                <a:spcPts val="600"/>
              </a:spcAft>
              <a:buClr>
                <a:schemeClr val="tx2"/>
              </a:buClr>
              <a:buFont typeface="Arial" pitchFamily="34" charset="0"/>
              <a:buChar char="•"/>
            </a:pPr>
            <a:r>
              <a:rPr lang="en-US" sz="2200" dirty="0" smtClean="0">
                <a:latin typeface="Arial" charset="0"/>
                <a:cs typeface="Arial" charset="0"/>
              </a:rPr>
              <a:t>Claimant’s Average Weekly Wage</a:t>
            </a:r>
          </a:p>
          <a:p>
            <a:pPr marL="1600200" lvl="4">
              <a:spcBef>
                <a:spcPts val="600"/>
              </a:spcBef>
              <a:spcAft>
                <a:spcPts val="600"/>
              </a:spcAft>
              <a:buClr>
                <a:schemeClr val="tx2"/>
              </a:buClr>
              <a:buFont typeface="Arial" pitchFamily="34" charset="0"/>
              <a:buChar char="•"/>
            </a:pPr>
            <a:r>
              <a:rPr lang="en-US" sz="2200" dirty="0" smtClean="0">
                <a:latin typeface="Arial" charset="0"/>
                <a:cs typeface="Arial" charset="0"/>
              </a:rPr>
              <a:t>50% of Statewide AWW, which is the minimum PTD rate for the year of the injury</a:t>
            </a:r>
          </a:p>
          <a:p>
            <a:pPr marL="1600200" lvl="4">
              <a:spcBef>
                <a:spcPts val="600"/>
              </a:spcBef>
              <a:spcAft>
                <a:spcPts val="600"/>
              </a:spcAft>
              <a:buClr>
                <a:schemeClr val="tx2"/>
              </a:buClr>
              <a:buFont typeface="Arial" pitchFamily="34" charset="0"/>
              <a:buChar char="•"/>
            </a:pPr>
            <a:r>
              <a:rPr lang="en-US" sz="2200" dirty="0" smtClean="0">
                <a:latin typeface="Arial" charset="0"/>
                <a:cs typeface="Arial" charset="0"/>
              </a:rPr>
              <a:t>2/3 of Claimant’s AWW</a:t>
            </a:r>
          </a:p>
          <a:p>
            <a:pPr marL="1600200" lvl="4">
              <a:spcBef>
                <a:spcPts val="600"/>
              </a:spcBef>
              <a:spcAft>
                <a:spcPts val="600"/>
              </a:spcAft>
              <a:buClr>
                <a:schemeClr val="tx2"/>
              </a:buClr>
              <a:buFont typeface="Arial" pitchFamily="34" charset="0"/>
              <a:buChar char="•"/>
            </a:pPr>
            <a:r>
              <a:rPr lang="en-US" sz="2200" dirty="0" smtClean="0">
                <a:latin typeface="Arial" charset="0"/>
                <a:cs typeface="Arial" charset="0"/>
              </a:rPr>
              <a:t>2/3 of SAWW, PTD offset rate</a:t>
            </a:r>
            <a:endParaRPr lang="en-US" dirty="0" smtClean="0">
              <a:latin typeface="Arial" charset="0"/>
              <a:cs typeface="Arial" charset="0"/>
            </a:endParaRPr>
          </a:p>
          <a:p>
            <a:pPr>
              <a:buFont typeface="Courier New" charset="0"/>
              <a:buNone/>
            </a:pPr>
            <a:endParaRPr lang="en-US" dirty="0" smtClean="0">
              <a:latin typeface="Arial" charset="0"/>
              <a:cs typeface="Arial" charset="0"/>
            </a:endParaRPr>
          </a:p>
          <a:p>
            <a:pPr>
              <a:buFont typeface="Courier New" charset="0"/>
              <a:buNone/>
            </a:pPr>
            <a:r>
              <a:rPr lang="en-US" dirty="0" smtClean="0">
                <a:latin typeface="Arial" charset="0"/>
                <a:cs typeface="Arial" charset="0"/>
              </a:rPr>
              <a:t>This information is available on the rate chart</a:t>
            </a:r>
          </a:p>
          <a:p>
            <a:pPr>
              <a:buFont typeface="Arial" charset="0"/>
              <a:buChar char="•"/>
            </a:pPr>
            <a:endParaRPr lang="en-US" dirty="0" smtClean="0">
              <a:latin typeface="Arial" charset="0"/>
              <a:cs typeface="Arial" charset="0"/>
            </a:endParaRPr>
          </a:p>
        </p:txBody>
      </p:sp>
      <p:sp>
        <p:nvSpPr>
          <p:cNvPr id="4" name="Title 5"/>
          <p:cNvSpPr txBox="1">
            <a:spLocks/>
          </p:cNvSpPr>
          <p:nvPr/>
        </p:nvSpPr>
        <p:spPr bwMode="auto">
          <a:xfrm>
            <a:off x="533777" y="380113"/>
            <a:ext cx="7657078" cy="681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Rockwell" charset="0"/>
                <a:cs typeface="Rockwell" charset="0"/>
              </a:rPr>
              <a:t>Permanent Total Disability</a:t>
            </a:r>
            <a:endParaRPr lang="en-US" dirty="0"/>
          </a:p>
        </p:txBody>
      </p:sp>
      <p:sp>
        <p:nvSpPr>
          <p:cNvPr id="3" name="Content Placeholder 2"/>
          <p:cNvSpPr>
            <a:spLocks noGrp="1"/>
          </p:cNvSpPr>
          <p:nvPr>
            <p:ph idx="1"/>
          </p:nvPr>
        </p:nvSpPr>
        <p:spPr>
          <a:xfrm>
            <a:off x="1030147" y="1142812"/>
            <a:ext cx="7656652" cy="4010025"/>
          </a:xfrm>
        </p:spPr>
        <p:txBody>
          <a:bodyPr/>
          <a:lstStyle/>
          <a:p>
            <a:pPr>
              <a:spcBef>
                <a:spcPts val="600"/>
              </a:spcBef>
              <a:spcAft>
                <a:spcPts val="600"/>
              </a:spcAft>
              <a:buFont typeface="Arial" pitchFamily="34" charset="0"/>
              <a:buChar char="•"/>
            </a:pPr>
            <a:r>
              <a:rPr lang="en-US" dirty="0" smtClean="0">
                <a:latin typeface="Arial" charset="0"/>
                <a:cs typeface="Arial" charset="0"/>
              </a:rPr>
              <a:t>PTD Rate compares four variables</a:t>
            </a:r>
          </a:p>
          <a:p>
            <a:pPr marL="914400" lvl="1">
              <a:spcAft>
                <a:spcPts val="600"/>
              </a:spcAft>
            </a:pPr>
            <a:r>
              <a:rPr lang="en-US" dirty="0" smtClean="0">
                <a:latin typeface="Arial" charset="0"/>
                <a:cs typeface="Arial" charset="0"/>
              </a:rPr>
              <a:t>Weekly Workers’ Compensation Amount</a:t>
            </a:r>
          </a:p>
          <a:p>
            <a:pPr marL="914400" lvl="1">
              <a:spcAft>
                <a:spcPts val="600"/>
              </a:spcAft>
            </a:pPr>
            <a:r>
              <a:rPr lang="en-US" dirty="0" smtClean="0">
                <a:latin typeface="Arial" charset="0"/>
                <a:cs typeface="Arial" charset="0"/>
              </a:rPr>
              <a:t>Weekly Social Security Disability </a:t>
            </a:r>
          </a:p>
          <a:p>
            <a:pPr marL="914400" lvl="1">
              <a:spcAft>
                <a:spcPts val="600"/>
              </a:spcAft>
            </a:pPr>
            <a:r>
              <a:rPr lang="en-US" dirty="0" smtClean="0">
                <a:latin typeface="Arial" charset="0"/>
                <a:cs typeface="Arial" charset="0"/>
              </a:rPr>
              <a:t>Statewide Average Weekly Wage (Max PTD Rate)</a:t>
            </a:r>
          </a:p>
          <a:p>
            <a:pPr marL="914400" lvl="1">
              <a:spcAft>
                <a:spcPts val="600"/>
              </a:spcAft>
            </a:pPr>
            <a:r>
              <a:rPr lang="en-US" dirty="0" smtClean="0">
                <a:latin typeface="Arial" charset="0"/>
                <a:cs typeface="Arial" charset="0"/>
              </a:rPr>
              <a:t>Claimant’s AWW rate</a:t>
            </a:r>
          </a:p>
          <a:p>
            <a:pPr marL="914400" lvl="1">
              <a:spcAft>
                <a:spcPts val="600"/>
              </a:spcAft>
            </a:pPr>
            <a:r>
              <a:rPr lang="en-US" dirty="0" smtClean="0">
                <a:latin typeface="Arial" charset="0"/>
                <a:cs typeface="Arial" charset="0"/>
              </a:rPr>
              <a:t>PTD offset rate (2/3 of SAWW)</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006475" y="274638"/>
            <a:ext cx="7680325" cy="1143000"/>
          </a:xfrm>
        </p:spPr>
        <p:txBody>
          <a:bodyPr/>
          <a:lstStyle/>
          <a:p>
            <a:pPr algn="ctr"/>
            <a:r>
              <a:rPr lang="en-US" dirty="0" smtClean="0">
                <a:latin typeface="Rockwell" charset="0"/>
                <a:cs typeface="Rockwell" charset="0"/>
              </a:rPr>
              <a:t>  	</a:t>
            </a:r>
          </a:p>
        </p:txBody>
      </p:sp>
      <p:sp>
        <p:nvSpPr>
          <p:cNvPr id="9219" name="Content Placeholder 2"/>
          <p:cNvSpPr>
            <a:spLocks noGrp="1"/>
          </p:cNvSpPr>
          <p:nvPr>
            <p:ph idx="1"/>
          </p:nvPr>
        </p:nvSpPr>
        <p:spPr>
          <a:xfrm>
            <a:off x="578226" y="940123"/>
            <a:ext cx="8565774" cy="4705350"/>
          </a:xfrm>
        </p:spPr>
        <p:txBody>
          <a:bodyPr/>
          <a:lstStyle/>
          <a:p>
            <a:pPr>
              <a:spcBef>
                <a:spcPts val="600"/>
              </a:spcBef>
              <a:spcAft>
                <a:spcPts val="600"/>
              </a:spcAft>
              <a:buFont typeface="Arial" pitchFamily="34" charset="0"/>
              <a:buChar char="•"/>
              <a:defRPr/>
            </a:pPr>
            <a:r>
              <a:rPr lang="en-US" dirty="0" smtClean="0">
                <a:latin typeface="Arial" charset="0"/>
                <a:cs typeface="Arial" charset="0"/>
              </a:rPr>
              <a:t> PTD Calculation tool </a:t>
            </a:r>
          </a:p>
          <a:p>
            <a:pPr lvl="2">
              <a:spcAft>
                <a:spcPts val="600"/>
              </a:spcAft>
              <a:buFont typeface="Arial" pitchFamily="34" charset="0"/>
              <a:buChar char="•"/>
              <a:defRPr/>
            </a:pPr>
            <a:r>
              <a:rPr lang="en-US" sz="2400" dirty="0" smtClean="0">
                <a:latin typeface="Arial" charset="0"/>
                <a:cs typeface="Arial" charset="0"/>
              </a:rPr>
              <a:t>Weekly Workers’ Compensation Amount (WWCA): </a:t>
            </a:r>
          </a:p>
          <a:p>
            <a:pPr marL="800100">
              <a:lnSpc>
                <a:spcPct val="100000"/>
              </a:lnSpc>
              <a:spcBef>
                <a:spcPts val="600"/>
              </a:spcBef>
              <a:spcAft>
                <a:spcPts val="600"/>
              </a:spcAft>
              <a:buFont typeface="Courier New" charset="0"/>
              <a:buNone/>
              <a:defRPr/>
            </a:pPr>
            <a:r>
              <a:rPr lang="en-US" sz="2000" dirty="0" smtClean="0">
                <a:latin typeface="Arial" charset="0"/>
                <a:cs typeface="Arial" charset="0"/>
              </a:rPr>
              <a:t>	Calculating the weekly workers' compensation amount pursuant to Ohio Revised Code 4123.58 (A).  Variables required</a:t>
            </a:r>
            <a:r>
              <a:rPr lang="en-US" dirty="0" smtClean="0">
                <a:latin typeface="Arial" charset="0"/>
                <a:cs typeface="Arial" charset="0"/>
              </a:rPr>
              <a:t>:</a:t>
            </a:r>
          </a:p>
          <a:p>
            <a:pPr marL="1203325">
              <a:lnSpc>
                <a:spcPct val="100000"/>
              </a:lnSpc>
              <a:spcBef>
                <a:spcPts val="600"/>
              </a:spcBef>
              <a:spcAft>
                <a:spcPts val="600"/>
              </a:spcAft>
              <a:buNone/>
              <a:defRPr/>
            </a:pPr>
            <a:r>
              <a:rPr lang="en-US" sz="2000" dirty="0" smtClean="0">
                <a:solidFill>
                  <a:schemeClr val="tx2">
                    <a:lumMod val="75000"/>
                  </a:schemeClr>
                </a:solidFill>
                <a:latin typeface="Arial" charset="0"/>
                <a:cs typeface="Arial" charset="0"/>
              </a:rPr>
              <a:t>______</a:t>
            </a:r>
            <a:r>
              <a:rPr lang="en-US" sz="2000" dirty="0" smtClean="0">
                <a:latin typeface="Arial" charset="0"/>
                <a:cs typeface="Arial" charset="0"/>
              </a:rPr>
              <a:t> AWW</a:t>
            </a:r>
          </a:p>
          <a:p>
            <a:pPr marL="1203325">
              <a:lnSpc>
                <a:spcPct val="100000"/>
              </a:lnSpc>
              <a:spcBef>
                <a:spcPts val="600"/>
              </a:spcBef>
              <a:spcAft>
                <a:spcPts val="600"/>
              </a:spcAft>
              <a:buNone/>
              <a:defRPr/>
            </a:pPr>
            <a:r>
              <a:rPr lang="en-US" sz="2000" dirty="0" smtClean="0">
                <a:solidFill>
                  <a:schemeClr val="tx2">
                    <a:lumMod val="75000"/>
                  </a:schemeClr>
                </a:solidFill>
                <a:latin typeface="Arial" charset="0"/>
                <a:cs typeface="Arial" charset="0"/>
              </a:rPr>
              <a:t>______ </a:t>
            </a:r>
            <a:r>
              <a:rPr lang="en-US" sz="2000" dirty="0" smtClean="0">
                <a:latin typeface="Arial" charset="0"/>
                <a:cs typeface="Arial" charset="0"/>
              </a:rPr>
              <a:t>50% SAWW (minimum PTD from Rate Chart for DOI)</a:t>
            </a:r>
          </a:p>
          <a:p>
            <a:pPr marL="1203325">
              <a:lnSpc>
                <a:spcPct val="100000"/>
              </a:lnSpc>
              <a:spcBef>
                <a:spcPts val="600"/>
              </a:spcBef>
              <a:spcAft>
                <a:spcPts val="600"/>
              </a:spcAft>
              <a:buNone/>
              <a:defRPr/>
            </a:pPr>
            <a:r>
              <a:rPr lang="en-US" sz="2000" dirty="0" smtClean="0">
                <a:latin typeface="Arial" charset="0"/>
                <a:cs typeface="Arial" charset="0"/>
              </a:rPr>
              <a:t>______ 2/3 AWW </a:t>
            </a:r>
          </a:p>
          <a:p>
            <a:pPr marL="1203325">
              <a:lnSpc>
                <a:spcPct val="100000"/>
              </a:lnSpc>
              <a:spcBef>
                <a:spcPts val="600"/>
              </a:spcBef>
              <a:spcAft>
                <a:spcPts val="600"/>
              </a:spcAft>
              <a:buFont typeface="Courier New" charset="0"/>
              <a:buNone/>
              <a:defRPr/>
            </a:pPr>
            <a:r>
              <a:rPr lang="en-US" sz="2000" dirty="0" smtClean="0">
                <a:solidFill>
                  <a:schemeClr val="tx2">
                    <a:lumMod val="75000"/>
                  </a:schemeClr>
                </a:solidFill>
                <a:latin typeface="Arial" charset="0"/>
                <a:cs typeface="Arial" charset="0"/>
              </a:rPr>
              <a:t>______</a:t>
            </a:r>
            <a:r>
              <a:rPr lang="en-US" sz="2000" dirty="0" smtClean="0">
                <a:latin typeface="Arial" charset="0"/>
                <a:cs typeface="Arial" charset="0"/>
              </a:rPr>
              <a:t> 2/3 SAWW ("PTD offset" amount from Rate Chart for DOI)</a:t>
            </a:r>
          </a:p>
          <a:p>
            <a:pPr>
              <a:buFont typeface="Courier New" charset="0"/>
              <a:buNone/>
              <a:defRPr/>
            </a:pPr>
            <a:endParaRPr lang="en-US" dirty="0" smtClean="0">
              <a:latin typeface="Arial" charset="0"/>
              <a:cs typeface="Arial" charset="0"/>
            </a:endParaRPr>
          </a:p>
          <a:p>
            <a:pPr>
              <a:buFont typeface="Courier New" charset="0"/>
              <a:buNone/>
              <a:defRPr/>
            </a:pPr>
            <a:endParaRPr lang="en-US" dirty="0" smtClean="0">
              <a:latin typeface="Arial" charset="0"/>
              <a:cs typeface="Arial" charset="0"/>
            </a:endParaRPr>
          </a:p>
        </p:txBody>
      </p:sp>
      <p:sp>
        <p:nvSpPr>
          <p:cNvPr id="4" name="Title 5"/>
          <p:cNvSpPr txBox="1">
            <a:spLocks/>
          </p:cNvSpPr>
          <p:nvPr/>
        </p:nvSpPr>
        <p:spPr bwMode="auto">
          <a:xfrm>
            <a:off x="611268" y="271626"/>
            <a:ext cx="7657078" cy="76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33463" y="274638"/>
            <a:ext cx="7680325" cy="1143000"/>
          </a:xfrm>
        </p:spPr>
        <p:txBody>
          <a:bodyPr/>
          <a:lstStyle/>
          <a:p>
            <a:pPr algn="ctr"/>
            <a:r>
              <a:rPr lang="en-US" dirty="0" smtClean="0">
                <a:latin typeface="Rockwell" charset="0"/>
                <a:cs typeface="Rockwell" charset="0"/>
              </a:rPr>
              <a:t/>
            </a:r>
            <a:br>
              <a:rPr lang="en-US" dirty="0" smtClean="0">
                <a:latin typeface="Rockwell" charset="0"/>
                <a:cs typeface="Rockwell" charset="0"/>
              </a:rPr>
            </a:br>
            <a:r>
              <a:rPr lang="en-US" dirty="0" smtClean="0">
                <a:latin typeface="Rockwell" charset="0"/>
                <a:cs typeface="Rockwell" charset="0"/>
              </a:rPr>
              <a:t> 	</a:t>
            </a:r>
          </a:p>
        </p:txBody>
      </p:sp>
      <p:sp>
        <p:nvSpPr>
          <p:cNvPr id="10243" name="Content Placeholder 3"/>
          <p:cNvSpPr>
            <a:spLocks noGrp="1"/>
          </p:cNvSpPr>
          <p:nvPr>
            <p:ph idx="1"/>
          </p:nvPr>
        </p:nvSpPr>
        <p:spPr>
          <a:xfrm>
            <a:off x="240224" y="945640"/>
            <a:ext cx="8764291" cy="4424524"/>
          </a:xfrm>
        </p:spPr>
        <p:txBody>
          <a:bodyPr/>
          <a:lstStyle/>
          <a:p>
            <a:pPr>
              <a:buFont typeface="Arial" pitchFamily="34" charset="0"/>
              <a:buChar char="•"/>
              <a:defRPr/>
            </a:pPr>
            <a:r>
              <a:rPr lang="en-US" dirty="0" smtClean="0">
                <a:latin typeface="Arial" charset="0"/>
                <a:cs typeface="Arial" charset="0"/>
              </a:rPr>
              <a:t>Options  (Yes or No):</a:t>
            </a:r>
          </a:p>
          <a:p>
            <a:pPr>
              <a:lnSpc>
                <a:spcPct val="100000"/>
              </a:lnSpc>
              <a:spcBef>
                <a:spcPts val="1800"/>
              </a:spcBef>
              <a:spcAft>
                <a:spcPts val="1800"/>
              </a:spcAft>
              <a:buNone/>
              <a:defRPr/>
            </a:pPr>
            <a:r>
              <a:rPr lang="en-US" sz="2000" dirty="0" smtClean="0">
                <a:latin typeface="Arial" charset="0"/>
                <a:cs typeface="Arial" charset="0"/>
              </a:rPr>
              <a:t>_____ a) If 2/3 of AWW   _____ &lt;= 2/3 of SAWW   _____ then WWAC =  	  2/3 of SAWW ______</a:t>
            </a:r>
            <a:endParaRPr lang="en-US" sz="1000" dirty="0" smtClean="0">
              <a:latin typeface="Arial" charset="0"/>
              <a:cs typeface="Arial" charset="0"/>
            </a:endParaRPr>
          </a:p>
          <a:p>
            <a:pPr>
              <a:lnSpc>
                <a:spcPct val="100000"/>
              </a:lnSpc>
              <a:spcBef>
                <a:spcPts val="1800"/>
              </a:spcBef>
              <a:spcAft>
                <a:spcPts val="1800"/>
              </a:spcAft>
              <a:buNone/>
              <a:defRPr/>
            </a:pPr>
            <a:r>
              <a:rPr lang="en-US" sz="2000" dirty="0" smtClean="0">
                <a:latin typeface="Arial" charset="0"/>
                <a:cs typeface="Arial" charset="0"/>
              </a:rPr>
              <a:t>_____ b) If AWW  _____ &lt; 50% SAWW  _____ then WWCA = AWW _____</a:t>
            </a:r>
          </a:p>
          <a:p>
            <a:pPr>
              <a:lnSpc>
                <a:spcPct val="100000"/>
              </a:lnSpc>
              <a:spcBef>
                <a:spcPts val="1800"/>
              </a:spcBef>
              <a:spcAft>
                <a:spcPts val="1800"/>
              </a:spcAft>
              <a:buNone/>
              <a:defRPr/>
            </a:pPr>
            <a:r>
              <a:rPr lang="en-US" sz="2000" dirty="0" smtClean="0">
                <a:latin typeface="Arial" charset="0"/>
                <a:cs typeface="Arial" charset="0"/>
              </a:rPr>
              <a:t>_____ c) If AWW  _____ &gt;= 50% SAWW  _____ then WWCA = but 2/3 of 	  SAWW _____, 50% SAWW</a:t>
            </a:r>
          </a:p>
          <a:p>
            <a:pPr>
              <a:lnSpc>
                <a:spcPct val="100000"/>
              </a:lnSpc>
              <a:spcBef>
                <a:spcPts val="1800"/>
              </a:spcBef>
              <a:spcAft>
                <a:spcPts val="1800"/>
              </a:spcAft>
              <a:buNone/>
              <a:defRPr/>
            </a:pPr>
            <a:r>
              <a:rPr lang="en-US" sz="2000" dirty="0" smtClean="0">
                <a:latin typeface="Arial" charset="0"/>
                <a:cs typeface="Arial" charset="0"/>
              </a:rPr>
              <a:t>_____ d) If 2/3 of AWW  ____&gt;50% of SAWW but 2/3/ of AWW _____&lt; 2/3 	  SAWW ____Then WWCA 2/3 of AWW  _____</a:t>
            </a:r>
          </a:p>
          <a:p>
            <a:pPr>
              <a:lnSpc>
                <a:spcPct val="100000"/>
              </a:lnSpc>
              <a:buFont typeface="Courier New" charset="0"/>
              <a:buNone/>
              <a:defRPr/>
            </a:pPr>
            <a:r>
              <a:rPr lang="en-US" sz="2400" b="1" dirty="0" smtClean="0">
                <a:latin typeface="Arial" charset="0"/>
                <a:cs typeface="Arial" charset="0"/>
              </a:rPr>
              <a:t>Weekly workers’ compensation amount equals</a:t>
            </a:r>
            <a:r>
              <a:rPr lang="en-US" sz="2400" dirty="0" smtClean="0">
                <a:latin typeface="Arial" charset="0"/>
                <a:cs typeface="Arial" charset="0"/>
              </a:rPr>
              <a:t>:  </a:t>
            </a:r>
            <a:r>
              <a:rPr lang="en-US" sz="2400" b="1" dirty="0" smtClean="0">
                <a:latin typeface="Arial" charset="0"/>
                <a:cs typeface="Arial" charset="0"/>
              </a:rPr>
              <a:t>_______</a:t>
            </a:r>
          </a:p>
        </p:txBody>
      </p:sp>
      <p:sp>
        <p:nvSpPr>
          <p:cNvPr id="4" name="Title 5"/>
          <p:cNvSpPr txBox="1">
            <a:spLocks/>
          </p:cNvSpPr>
          <p:nvPr/>
        </p:nvSpPr>
        <p:spPr bwMode="auto">
          <a:xfrm>
            <a:off x="611268" y="271626"/>
            <a:ext cx="7657078" cy="766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ts val="4200"/>
              </a:lnSpc>
              <a:spcBef>
                <a:spcPct val="0"/>
              </a:spcBef>
              <a:spcAft>
                <a:spcPct val="0"/>
              </a:spcAft>
              <a:buClrTx/>
              <a:buSzTx/>
              <a:buFontTx/>
              <a:buNone/>
              <a:tabLst/>
              <a:defRPr/>
            </a:pPr>
            <a:r>
              <a:rPr kumimoji="0" lang="en-US" sz="4400" b="1" i="0" u="none" strike="noStrike" kern="0" cap="none" spc="0" normalizeH="0" baseline="0" noProof="0" dirty="0" smtClean="0">
                <a:ln>
                  <a:noFill/>
                </a:ln>
                <a:solidFill>
                  <a:schemeClr val="tx2"/>
                </a:solidFill>
                <a:effectLst/>
                <a:uLnTx/>
                <a:uFillTx/>
                <a:latin typeface="Rockwell" charset="0"/>
                <a:ea typeface="ＭＳ Ｐゴシック" charset="-128"/>
                <a:cs typeface="Rockwell" charset="0"/>
              </a:rPr>
              <a:t>Permanent Total Disability	</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derstanding MIRA II, &amp;#x0D;&amp;#x0A;BWC’s Enhanced Claims Reserving System &amp;quot;&quot;/&gt;&lt;property id=&quot;20307&quot; value=&quot;257&quot;/&gt;&lt;/object&gt;&lt;object type=&quot;3&quot; unique_id=&quot;10005&quot;&gt;&lt;property id=&quot;20148&quot; value=&quot;5&quot;/&gt;&lt;property id=&quot;20300&quot; value=&quot;Slide 3 - &amp;quot;Overview of Discussion&amp;quot;&quot;/&gt;&lt;property id=&quot;20307&quot; value=&quot;258&quot;/&gt;&lt;/object&gt;&lt;object type=&quot;3&quot; unique_id=&quot;10006&quot;&gt;&lt;property id=&quot;20148&quot; value=&quot;5&quot;/&gt;&lt;property id=&quot;20300&quot; value=&quot;Slide 4 - &amp;quot;Claim Reserve&amp;quot;&quot;/&gt;&lt;property id=&quot;20307&quot; value=&quot;296&quot;/&gt;&lt;/object&gt;&lt;object type=&quot;3&quot; unique_id=&quot;10007&quot;&gt;&lt;property id=&quot;20148&quot; value=&quot;5&quot;/&gt;&lt;property id=&quot;20300&quot; value=&quot;Slide 5 - &amp;quot;BWC’s Reserving Systems&amp;quot;&quot;/&gt;&lt;property id=&quot;20307&quot; value=&quot;262&quot;/&gt;&lt;/object&gt;&lt;object type=&quot;3&quot; unique_id=&quot;10008&quot;&gt;&lt;property id=&quot;20148&quot; value=&quot;5&quot;/&gt;&lt;property id=&quot;20300&quot; value=&quot;Slide 6 - &amp;quot;Why did we change to an automated reserving system?  &amp;quot;&quot;/&gt;&lt;property id=&quot;20307&quot; value=&quot;30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 - &amp;quot;Why MIRA II?&amp;quot;&quot;/&gt;&lt;property id=&quot;20307&quot; value=&quot;309&quot;/&gt;&lt;/object&gt;&lt;object type=&quot;3&quot; unique_id=&quot;10011&quot;&gt;&lt;property id=&quot;20148&quot; value=&quot;5&quot;/&gt;&lt;property id=&quot;20300&quot; value=&quot;Slide 9&quot;/&gt;&lt;property id=&quot;20307&quot; value=&quot;312&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3 - &amp;quot;Next Steps  &amp;quot;&quot;/&gt;&lt;property id=&quot;20307&quot; value=&quot;31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 - &amp;quot;Prediction Control &amp;#x0D;&amp;#x0A;(start-stop) Logic&amp;quot;&quot;/&gt;&lt;property id=&quot;20307&quot; value=&quot;269&quot;/&gt;&lt;/object&gt;&lt;object type=&quot;3&quot; unique_id=&quot;10017&quot;&gt;&lt;property id=&quot;20148&quot; value=&quot;5&quot;/&gt;&lt;property id=&quot;20300&quot; value=&quot;Slide 16 - &amp;quot;Modeling Process&amp;quot;&quot;/&gt;&lt;property id=&quot;20307&quot; value=&quot;313&quot;/&gt;&lt;/object&gt;&lt;object type=&quot;3&quot; unique_id=&quot;10018&quot;&gt;&lt;property id=&quot;20148&quot; value=&quot;5&quot;/&gt;&lt;property id=&quot;20300&quot; value=&quot;Slide 18&quot;/&gt;&lt;property id=&quot;20307&quot; value=&quot;317&quot;/&gt;&lt;/object&gt;&lt;object type=&quot;3&quot; unique_id=&quot;10019&quot;&gt;&lt;property id=&quot;20148&quot; value=&quot;5&quot;/&gt;&lt;property id=&quot;20300&quot; value=&quot;Slide 17&quot;/&gt;&lt;property id=&quot;20307&quot; value=&quot;316&quot;/&gt;&lt;/object&gt;&lt;object type=&quot;3&quot; unique_id=&quot;10020&quot;&gt;&lt;property id=&quot;20148&quot; value=&quot;5&quot;/&gt;&lt;property id=&quot;20300&quot; value=&quot;Slide 19 - &amp;quot;Claim-level Accuracy    &amp;quot;&quot;/&gt;&lt;property id=&quot;20307&quot; value=&quot;259&quot;/&gt;&lt;/object&gt;&lt;object type=&quot;3&quot; unique_id=&quot;10021&quot;&gt;&lt;property id=&quot;20148&quot; value=&quot;5&quot;/&gt;&lt;property id=&quot;20300&quot; value=&quot;Slide 20 - &amp;quot;Aggregate Accuracy&amp;quot;&quot;/&gt;&lt;property id=&quot;20307&quot; value=&quot;263&quot;/&gt;&lt;/object&gt;&lt;object type=&quot;3&quot; unique_id=&quot;10022&quot;&gt;&lt;property id=&quot;20148&quot; value=&quot;5&quot;/&gt;&lt;property id=&quot;20300&quot; value=&quot;Slide 21 - &amp;quot;MIRA II Web Service Offerings&amp;quot;&quot;/&gt;&lt;property id=&quot;20307&quot; value=&quot;295&quot;/&gt;&lt;/object&gt;&lt;object type=&quot;3&quot; unique_id=&quot;10023&quot;&gt;&lt;property id=&quot;20148&quot; value=&quot;5&quot;/&gt;&lt;property id=&quot;20300&quot; value=&quot;Slide 22 - &amp;quot;Individual Claim Costs  &amp;quot;&quot;/&gt;&lt;property id=&quot;20307&quot; value=&quot;271&quot;/&gt;&lt;/object&gt;&lt;object type=&quot;3&quot; unique_id=&quot;10024&quot;&gt;&lt;property id=&quot;20148&quot; value=&quot;5&quot;/&gt;&lt;property id=&quot;20300&quot; value=&quot;Slide 23 - &amp;quot;Claim Costs &amp;quot;&quot;/&gt;&lt;property id=&quot;20307&quot; value=&quot;272&quot;/&gt;&lt;/object&gt;&lt;object type=&quot;3&quot; unique_id=&quot;10025&quot;&gt;&lt;property id=&quot;20148&quot; value=&quot;5&quot;/&gt;&lt;property id=&quot;20300&quot; value=&quot;Slide 24 - &amp;quot;Claim Data Information&amp;quot;&quot;/&gt;&lt;property id=&quot;20307&quot; value=&quot;277&quot;/&gt;&lt;/object&gt;&lt;object type=&quot;3&quot; unique_id=&quot;10026&quot;&gt;&lt;property id=&quot;20148&quot; value=&quot;5&quot;/&gt;&lt;property id=&quot;20300&quot; value=&quot;Slide 25 - &amp;quot;Claim Data Information &amp;quot;&quot;/&gt;&lt;property id=&quot;20307&quot; value=&quot;278&quot;/&gt;&lt;/object&gt;&lt;object type=&quot;3&quot; unique_id=&quot;10027&quot;&gt;&lt;property id=&quot;20148&quot; value=&quot;5&quot;/&gt;&lt;property id=&quot;20300&quot; value=&quot;Slide 26 - &amp;quot;Claim Reserve History&amp;quot;&quot;/&gt;&lt;property id=&quot;20307&quot; value=&quot;276&quot;/&gt;&lt;/object&gt;&lt;object type=&quot;3&quot; unique_id=&quot;10028&quot;&gt;&lt;property id=&quot;20148&quot; value=&quot;5&quot;/&gt;&lt;property id=&quot;20300&quot; value=&quot;Slide 27 - &amp;quot; Claim Inquiry Report&amp;quot;&quot;/&gt;&lt;property id=&quot;20307&quot; value=&quot;279&quot;/&gt;&lt;/object&gt;&lt;object type=&quot;3&quot; unique_id=&quot;10029&quot;&gt;&lt;property id=&quot;20148&quot; value=&quot;5&quot;/&gt;&lt;property id=&quot;20300&quot; value=&quot;Slide 28 - &amp;quot;Claim Payment Transaction Report&amp;quot;&quot;/&gt;&lt;property id=&quot;20307&quot; value=&quot;281&quot;/&gt;&lt;/object&gt;&lt;object type=&quot;3&quot; unique_id=&quot;10030&quot;&gt;&lt;property id=&quot;20148&quot; value=&quot;5&quot;/&gt;&lt;property id=&quot;20300&quot; value=&quot;Slide 29 - &amp;quot;Claim Payment Transaction Report&amp;quot;&quot;/&gt;&lt;property id=&quot;20307&quot; value=&quot;282&quot;/&gt;&lt;/object&gt;&lt;object type=&quot;3&quot; unique_id=&quot;10031&quot;&gt;&lt;property id=&quot;20148&quot; value=&quot;5&quot;/&gt;&lt;property id=&quot;20300&quot; value=&quot;Slide 30 - &amp;quot;Claim Payment Transaction Report&amp;quot;&quot;/&gt;&lt;property id=&quot;20307&quot; value=&quot;283&quot;/&gt;&lt;/object&gt;&lt;object type=&quot;3&quot; unique_id=&quot;10032&quot;&gt;&lt;property id=&quot;20148&quot; value=&quot;5&quot;/&gt;&lt;property id=&quot;20300&quot; value=&quot;Slide 31 - &amp;quot;Claim Payment Transaction Report s – policy –pg2&amp;quot;&quot;/&gt;&lt;property id=&quot;20307&quot; value=&quot;284&quot;/&gt;&lt;/object&gt;&lt;object type=&quot;3&quot; unique_id=&quot;10033&quot;&gt;&lt;property id=&quot;20148&quot; value=&quot;5&quot;/&gt;&lt;property id=&quot;20300&quot; value=&quot;Slide 32 - &amp;quot;Claim Reserve Change Report&amp;quot;&quot;/&gt;&lt;property id=&quot;20307&quot; value=&quot;286&quot;/&gt;&lt;/object&gt;&lt;object type=&quot;3&quot; unique_id=&quot;10034&quot;&gt;&lt;property id=&quot;20148&quot; value=&quot;5&quot;/&gt;&lt;property id=&quot;20300&quot; value=&quot;Slide 33 - &amp;quot;Claim Reserve Change Report&amp;quot;&quot;/&gt;&lt;property id=&quot;20307&quot; value=&quot;287&quot;/&gt;&lt;/object&gt;&lt;object type=&quot;3&quot; unique_id=&quot;10035&quot;&gt;&lt;property id=&quot;20148&quot; value=&quot;5&quot;/&gt;&lt;property id=&quot;20300&quot; value=&quot;Slide 34 - &amp;quot;Claim Reserve History Report &amp;quot;&quot;/&gt;&lt;property id=&quot;20307&quot; value=&quot;289&quot;/&gt;&lt;/object&gt;&lt;object type=&quot;3&quot; unique_id=&quot;10036&quot;&gt;&lt;property id=&quot;20148&quot; value=&quot;5&quot;/&gt;&lt;property id=&quot;20300&quot; value=&quot;Slide 35 - &amp;quot;Claim Demographic&amp;quot;&quot;/&gt;&lt;property id=&quot;20307&quot; value=&quot;291&quot;/&gt;&lt;/object&gt;&lt;object type=&quot;3&quot; unique_id=&quot;10037&quot;&gt;&lt;property id=&quot;20148&quot; value=&quot;5&quot;/&gt;&lt;property id=&quot;20300&quot; value=&quot;Slide 36 - &amp;quot;MIRA II Annual Statistics&amp;quot;&quot;/&gt;&lt;property id=&quot;20307&quot; value=&quot;293&quot;/&gt;&lt;/object&gt;&lt;object type=&quot;3&quot; unique_id=&quot;10038&quot;&gt;&lt;property id=&quot;20148&quot; value=&quot;5&quot;/&gt;&lt;property id=&quot;20300&quot; value=&quot;Slide 38 - &amp;quot;Summary&amp;quot;&quot;/&gt;&lt;property id=&quot;20307&quot; value=&quot;315&quot;/&gt;&lt;/object&gt;&lt;object type=&quot;3&quot; unique_id=&quot;10039&quot;&gt;&lt;property id=&quot;20148&quot; value=&quot;5&quot;/&gt;&lt;property id=&quot;20300&quot; value=&quot;Slide 39&quot;/&gt;&lt;property id=&quot;20307&quot; value=&quot;311&quot;/&gt;&lt;/object&gt;&lt;object type=&quot;3&quot; unique_id=&quot;10078&quot;&gt;&lt;property id=&quot;20148&quot; value=&quot;5&quot;/&gt;&lt;property id=&quot;20300&quot; value=&quot;Slide 2&quot;/&gt;&lt;property id=&quot;20307&quot; value=&quot;318&quot;/&gt;&lt;/object&gt;&lt;object type=&quot;3&quot; unique_id=&quot;10118&quot;&gt;&lt;property id=&quot;20148&quot; value=&quot;5&quot;/&gt;&lt;property id=&quot;20300&quot; value=&quot;Slide 12&quot;/&gt;&lt;property id=&quot;20307&quot; value=&quot;319&quot;/&gt;&lt;/object&gt;&lt;object type=&quot;3&quot; unique_id=&quot;10119&quot;&gt;&lt;property id=&quot;20148&quot; value=&quot;5&quot;/&gt;&lt;property id=&quot;20300&quot; value=&quot;Slide 37 - &amp;quot;MIRA II Annual Statistics&amp;quot;&quot;/&gt;&lt;property id=&quot;20307&quot; value=&quot;320&quot;/&gt;&lt;/object&gt;&lt;/object&gt;&lt;/object&gt;&lt;/database&gt;"/>
</p:tagLst>
</file>

<file path=ppt/theme/theme1.xml><?xml version="1.0" encoding="utf-8"?>
<a:theme xmlns:a="http://schemas.openxmlformats.org/drawingml/2006/main" name="BWC Theme 2">
  <a:themeElements>
    <a:clrScheme name="BWC brand">
      <a:dk1>
        <a:sysClr val="windowText" lastClr="000000"/>
      </a:dk1>
      <a:lt1>
        <a:sysClr val="window" lastClr="FFFFFF"/>
      </a:lt1>
      <a:dk2>
        <a:srgbClr val="F46A1F"/>
      </a:dk2>
      <a:lt2>
        <a:srgbClr val="FFFFFF"/>
      </a:lt2>
      <a:accent1>
        <a:srgbClr val="7AABDE"/>
      </a:accent1>
      <a:accent2>
        <a:srgbClr val="969491"/>
      </a:accent2>
      <a:accent3>
        <a:srgbClr val="BAD408"/>
      </a:accent3>
      <a:accent4>
        <a:srgbClr val="CF142B"/>
      </a:accent4>
      <a:accent5>
        <a:srgbClr val="700017"/>
      </a:accent5>
      <a:accent6>
        <a:srgbClr val="968C8C"/>
      </a:accent6>
      <a:hlink>
        <a:srgbClr val="F46A1F"/>
      </a:hlink>
      <a:folHlink>
        <a:srgbClr val="F46A1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A60DE5EE841D44AE7A123160E70465" ma:contentTypeVersion="1" ma:contentTypeDescription="Create a new document." ma:contentTypeScope="" ma:versionID="1ed009826606ae5cbbc05cb301624412">
  <xsd:schema xmlns:xsd="http://www.w3.org/2001/XMLSchema" xmlns:p="http://schemas.microsoft.com/office/2006/metadata/properties" xmlns:ns1="http://schemas.microsoft.com/sharepoint/v3" targetNamespace="http://schemas.microsoft.com/office/2006/metadata/properties" ma:root="true" ma:fieldsID="949202dcc3c1780e91e58fb2af340b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FCAF6AC5-436D-44AA-8A2C-6D7AF50C4049}">
  <ds:schemaRefs>
    <ds:schemaRef ds:uri="http://schemas.microsoft.com/office/2006/metadata/properties"/>
    <ds:schemaRef ds:uri="http://schemas.microsoft.com/sharepoint/v3"/>
  </ds:schemaRefs>
</ds:datastoreItem>
</file>

<file path=customXml/itemProps2.xml><?xml version="1.0" encoding="utf-8"?>
<ds:datastoreItem xmlns:ds="http://schemas.openxmlformats.org/officeDocument/2006/customXml" ds:itemID="{C9C5A9AA-56EA-4899-B56D-EB7EF0A1CED6}">
  <ds:schemaRefs>
    <ds:schemaRef ds:uri="http://schemas.microsoft.com/sharepoint/v3/contenttype/forms"/>
  </ds:schemaRefs>
</ds:datastoreItem>
</file>

<file path=customXml/itemProps3.xml><?xml version="1.0" encoding="utf-8"?>
<ds:datastoreItem xmlns:ds="http://schemas.openxmlformats.org/officeDocument/2006/customXml" ds:itemID="{5FCB455D-68F5-4660-99AC-DB646B4A45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318569D2-596C-419F-903B-5E66D802099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1174</TotalTime>
  <Words>1511</Words>
  <Application>Microsoft Office PowerPoint</Application>
  <PresentationFormat>On-screen Show (4:3)</PresentationFormat>
  <Paragraphs>247</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BWC Theme 2</vt:lpstr>
      <vt:lpstr>Self-Insurance Quarterly Workshop</vt:lpstr>
      <vt:lpstr>  </vt:lpstr>
      <vt:lpstr>   </vt:lpstr>
      <vt:lpstr>    </vt:lpstr>
      <vt:lpstr>   </vt:lpstr>
      <vt:lpstr>  </vt:lpstr>
      <vt:lpstr>Permanent Total Disability</vt:lpstr>
      <vt:lpstr>   </vt:lpstr>
      <vt:lpstr>   </vt:lpstr>
      <vt:lpstr> </vt:lpstr>
      <vt:lpstr>   </vt:lpstr>
      <vt:lpstr> </vt:lpstr>
      <vt:lpstr>  </vt:lpstr>
      <vt:lpstr> </vt:lpstr>
      <vt:lpstr>  </vt:lpstr>
      <vt:lpstr>  </vt:lpstr>
      <vt:lpstr>  </vt:lpstr>
      <vt:lpstr> </vt:lpstr>
      <vt:lpstr>Questions related to PTD calculations?</vt:lpstr>
      <vt:lpstr>OAC Rule Changes</vt:lpstr>
      <vt:lpstr>OAC Rule Changes</vt:lpstr>
      <vt:lpstr>OAC Rule Changes</vt:lpstr>
      <vt:lpstr>OAC Rule Changes</vt:lpstr>
      <vt:lpstr>OAC Rule Changes</vt:lpstr>
      <vt:lpstr>Proposed Law Changes</vt:lpstr>
      <vt:lpstr>SI-7 Renewal Application</vt:lpstr>
      <vt:lpstr>SI-40 Report of Paid Compensation and Reserves</vt:lpstr>
      <vt:lpstr>SI-40 Report</vt:lpstr>
      <vt:lpstr>On-line Tutorial </vt:lpstr>
      <vt:lpstr>Self-Insurance Quarterly Workshop</vt:lpstr>
    </vt:vector>
  </TitlesOfParts>
  <Company>Ohio Bureau of Workers' Compensation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a76423</dc:creator>
  <cp:lastModifiedBy>a73603</cp:lastModifiedBy>
  <cp:revision>113</cp:revision>
  <dcterms:created xsi:type="dcterms:W3CDTF">2008-05-30T15:09:35Z</dcterms:created>
  <dcterms:modified xsi:type="dcterms:W3CDTF">2013-04-04T13:30:26Z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0x01010049E46BB8784B0E449A587D723129BC0B</vt:lpwstr>
  </property>
  <property fmtid="{D5CDD505-2E9C-101B-9397-08002B2CF9AE}" pid="3" name="ContentType">
    <vt:lpwstr>Document</vt:lpwstr>
  </property>
</Properties>
</file>