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8"/>
  </p:notesMasterIdLst>
  <p:handoutMasterIdLst>
    <p:handoutMasterId r:id="rId39"/>
  </p:handoutMasterIdLst>
  <p:sldIdLst>
    <p:sldId id="256" r:id="rId6"/>
    <p:sldId id="257" r:id="rId7"/>
    <p:sldId id="281" r:id="rId8"/>
    <p:sldId id="258" r:id="rId9"/>
    <p:sldId id="259" r:id="rId10"/>
    <p:sldId id="286" r:id="rId11"/>
    <p:sldId id="285" r:id="rId12"/>
    <p:sldId id="291" r:id="rId13"/>
    <p:sldId id="260" r:id="rId14"/>
    <p:sldId id="290" r:id="rId15"/>
    <p:sldId id="261" r:id="rId16"/>
    <p:sldId id="262" r:id="rId17"/>
    <p:sldId id="263" r:id="rId18"/>
    <p:sldId id="265" r:id="rId19"/>
    <p:sldId id="266" r:id="rId20"/>
    <p:sldId id="267" r:id="rId21"/>
    <p:sldId id="275" r:id="rId22"/>
    <p:sldId id="276" r:id="rId23"/>
    <p:sldId id="279" r:id="rId24"/>
    <p:sldId id="277" r:id="rId25"/>
    <p:sldId id="280" r:id="rId26"/>
    <p:sldId id="278" r:id="rId27"/>
    <p:sldId id="268" r:id="rId28"/>
    <p:sldId id="271" r:id="rId29"/>
    <p:sldId id="269" r:id="rId30"/>
    <p:sldId id="270" r:id="rId31"/>
    <p:sldId id="288" r:id="rId32"/>
    <p:sldId id="289" r:id="rId33"/>
    <p:sldId id="272" r:id="rId34"/>
    <p:sldId id="282" r:id="rId35"/>
    <p:sldId id="283" r:id="rId36"/>
    <p:sldId id="293" r:id="rId37"/>
  </p:sldIdLst>
  <p:sldSz cx="9144000" cy="6858000" type="screen4x3"/>
  <p:notesSz cx="6858000" cy="9144000"/>
  <p:custDataLst>
    <p:tags r:id="rId40"/>
  </p:custDataLst>
  <p:defaultTextStyle>
    <a:defPPr>
      <a:defRPr lang="en-US"/>
    </a:defPPr>
    <a:lvl1pPr algn="l" rtl="0" fontAlgn="base">
      <a:spcBef>
        <a:spcPct val="0"/>
      </a:spcBef>
      <a:spcAft>
        <a:spcPct val="0"/>
      </a:spcAft>
      <a:defRPr sz="36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36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36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36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3600" kern="1200">
        <a:solidFill>
          <a:schemeClr val="tx1"/>
        </a:solidFill>
        <a:latin typeface="Arial" charset="0"/>
        <a:ea typeface="ＭＳ Ｐゴシック" pitchFamily="34" charset="-128"/>
        <a:cs typeface="+mn-cs"/>
      </a:defRPr>
    </a:lvl5pPr>
    <a:lvl6pPr marL="2286000" algn="l" defTabSz="914400" rtl="0" eaLnBrk="1" latinLnBrk="0" hangingPunct="1">
      <a:defRPr sz="3600" kern="1200">
        <a:solidFill>
          <a:schemeClr val="tx1"/>
        </a:solidFill>
        <a:latin typeface="Arial" charset="0"/>
        <a:ea typeface="ＭＳ Ｐゴシック" pitchFamily="34" charset="-128"/>
        <a:cs typeface="+mn-cs"/>
      </a:defRPr>
    </a:lvl6pPr>
    <a:lvl7pPr marL="2743200" algn="l" defTabSz="914400" rtl="0" eaLnBrk="1" latinLnBrk="0" hangingPunct="1">
      <a:defRPr sz="3600" kern="1200">
        <a:solidFill>
          <a:schemeClr val="tx1"/>
        </a:solidFill>
        <a:latin typeface="Arial" charset="0"/>
        <a:ea typeface="ＭＳ Ｐゴシック" pitchFamily="34" charset="-128"/>
        <a:cs typeface="+mn-cs"/>
      </a:defRPr>
    </a:lvl7pPr>
    <a:lvl8pPr marL="3200400" algn="l" defTabSz="914400" rtl="0" eaLnBrk="1" latinLnBrk="0" hangingPunct="1">
      <a:defRPr sz="3600" kern="1200">
        <a:solidFill>
          <a:schemeClr val="tx1"/>
        </a:solidFill>
        <a:latin typeface="Arial" charset="0"/>
        <a:ea typeface="ＭＳ Ｐゴシック" pitchFamily="34" charset="-128"/>
        <a:cs typeface="+mn-cs"/>
      </a:defRPr>
    </a:lvl8pPr>
    <a:lvl9pPr marL="3657600" algn="l" defTabSz="914400" rtl="0" eaLnBrk="1" latinLnBrk="0" hangingPunct="1">
      <a:defRPr sz="36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7008"/>
    <a:srgbClr val="E86A10"/>
    <a:srgbClr val="F28A44"/>
    <a:srgbClr val="FFFFCC"/>
    <a:srgbClr val="FFECC5"/>
    <a:srgbClr val="FF9933"/>
    <a:srgbClr val="FFFF99"/>
    <a:srgbClr val="D8590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tags" Target="tags/tag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EDA8B9-C6ED-42AF-9A74-841602771EFF}" type="datetimeFigureOut">
              <a:rPr lang="en-US" smtClean="0"/>
              <a:pPr/>
              <a:t>9/28/2012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427BD99-4AA2-4468-829B-F5C81375DD6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charset="-128"/>
              </a:defRPr>
            </a:lvl1pPr>
          </a:lstStyle>
          <a:p>
            <a:pPr>
              <a:defRPr/>
            </a:pPr>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charset="-128"/>
              </a:defRPr>
            </a:lvl1pPr>
          </a:lstStyle>
          <a:p>
            <a:pPr>
              <a:defRPr/>
            </a:pPr>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charset="-128"/>
              </a:defRPr>
            </a:lvl1pPr>
          </a:lstStyle>
          <a:p>
            <a:pPr>
              <a:defRPr/>
            </a:pPr>
            <a:fld id="{4251017D-1491-4313-9644-79DE3F4B292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r>
              <a:rPr lang="en-US" smtClean="0">
                <a:ea typeface="ＭＳ Ｐゴシック" pitchFamily="34" charset="-128"/>
              </a:rPr>
              <a:t> </a:t>
            </a:r>
          </a:p>
        </p:txBody>
      </p:sp>
      <p:sp>
        <p:nvSpPr>
          <p:cNvPr id="29700" name="Slide Number Placeholder 3"/>
          <p:cNvSpPr>
            <a:spLocks noGrp="1"/>
          </p:cNvSpPr>
          <p:nvPr>
            <p:ph type="sldNum" sz="quarter" idx="5"/>
          </p:nvPr>
        </p:nvSpPr>
        <p:spPr>
          <a:noFill/>
        </p:spPr>
        <p:txBody>
          <a:bodyPr/>
          <a:lstStyle/>
          <a:p>
            <a:fld id="{155B8888-930A-4D35-B838-1753A34843A9}" type="slidenum">
              <a:rPr lang="en-US" smtClean="0">
                <a:ea typeface="ＭＳ Ｐゴシック" pitchFamily="34" charset="-128"/>
              </a:rPr>
              <a:pPr/>
              <a:t>2</a:t>
            </a:fld>
            <a:endParaRPr lang="en-US"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38916" name="Slide Number Placeholder 3"/>
          <p:cNvSpPr>
            <a:spLocks noGrp="1"/>
          </p:cNvSpPr>
          <p:nvPr>
            <p:ph type="sldNum" sz="quarter" idx="5"/>
          </p:nvPr>
        </p:nvSpPr>
        <p:spPr>
          <a:noFill/>
        </p:spPr>
        <p:txBody>
          <a:bodyPr/>
          <a:lstStyle/>
          <a:p>
            <a:fld id="{F1768284-1FF1-4409-8606-F7E34BDE1B1B}" type="slidenum">
              <a:rPr lang="en-US" smtClean="0">
                <a:ea typeface="ＭＳ Ｐゴシック" pitchFamily="34" charset="-128"/>
              </a:rPr>
              <a:pPr/>
              <a:t>16</a:t>
            </a:fld>
            <a:endParaRPr lang="en-US"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r>
              <a:rPr lang="en-US" smtClean="0">
                <a:ea typeface="ＭＳ Ｐゴシック" pitchFamily="34" charset="-128"/>
              </a:rPr>
              <a:t>Review of all reported paid areas.  Back up report will be requested and compared with reported numbers. If multiple TPAs all reports will be needed. Important to get this information at the time of a change in TPA. Emphasis will be placed on reviewing all reductions.  Wage calculation for FWW and AWW.  Timely and accurate compensatoin </a:t>
            </a:r>
          </a:p>
        </p:txBody>
      </p:sp>
      <p:sp>
        <p:nvSpPr>
          <p:cNvPr id="39940" name="Slide Number Placeholder 3"/>
          <p:cNvSpPr>
            <a:spLocks noGrp="1"/>
          </p:cNvSpPr>
          <p:nvPr>
            <p:ph type="sldNum" sz="quarter" idx="5"/>
          </p:nvPr>
        </p:nvSpPr>
        <p:spPr>
          <a:noFill/>
        </p:spPr>
        <p:txBody>
          <a:bodyPr/>
          <a:lstStyle/>
          <a:p>
            <a:fld id="{096F9C3E-FBA8-4AB9-B202-259EE6F613E9}" type="slidenum">
              <a:rPr lang="en-US" smtClean="0">
                <a:ea typeface="ＭＳ Ｐゴシック" pitchFamily="34" charset="-128"/>
              </a:rPr>
              <a:pPr/>
              <a:t>17</a:t>
            </a:fld>
            <a:endParaRPr lang="en-US"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40964" name="Slide Number Placeholder 3"/>
          <p:cNvSpPr>
            <a:spLocks noGrp="1"/>
          </p:cNvSpPr>
          <p:nvPr>
            <p:ph type="sldNum" sz="quarter" idx="5"/>
          </p:nvPr>
        </p:nvSpPr>
        <p:spPr>
          <a:noFill/>
        </p:spPr>
        <p:txBody>
          <a:bodyPr/>
          <a:lstStyle/>
          <a:p>
            <a:fld id="{BFAFF6A0-7B7B-4246-8306-0FC2555F73F5}" type="slidenum">
              <a:rPr lang="en-US" smtClean="0">
                <a:ea typeface="ＭＳ Ｐゴシック" pitchFamily="34" charset="-128"/>
              </a:rPr>
              <a:pPr/>
              <a:t>18</a:t>
            </a:fld>
            <a:endParaRPr lang="en-US"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r>
              <a:rPr lang="en-US" smtClean="0">
                <a:ea typeface="ＭＳ Ｐゴシック" pitchFamily="34" charset="-128"/>
              </a:rPr>
              <a:t>Loss run typically 2 years worth of claims </a:t>
            </a:r>
          </a:p>
        </p:txBody>
      </p:sp>
      <p:sp>
        <p:nvSpPr>
          <p:cNvPr id="41988" name="Slide Number Placeholder 3"/>
          <p:cNvSpPr>
            <a:spLocks noGrp="1"/>
          </p:cNvSpPr>
          <p:nvPr>
            <p:ph type="sldNum" sz="quarter" idx="5"/>
          </p:nvPr>
        </p:nvSpPr>
        <p:spPr>
          <a:noFill/>
        </p:spPr>
        <p:txBody>
          <a:bodyPr/>
          <a:lstStyle/>
          <a:p>
            <a:fld id="{8C6DFC8E-8590-4A17-97A5-D8FC2CDF8099}" type="slidenum">
              <a:rPr lang="en-US" smtClean="0">
                <a:ea typeface="ＭＳ Ｐゴシック" pitchFamily="34" charset="-128"/>
              </a:rPr>
              <a:pPr/>
              <a:t>19</a:t>
            </a:fld>
            <a:endParaRPr lang="en-US"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r>
              <a:rPr lang="en-US" smtClean="0">
                <a:ea typeface="ＭＳ Ｐゴシック" pitchFamily="34" charset="-128"/>
              </a:rPr>
              <a:t>We are working on an aggressive time frame goal, to allow us to touch ¼ to 1/3 each year. </a:t>
            </a:r>
          </a:p>
        </p:txBody>
      </p:sp>
      <p:sp>
        <p:nvSpPr>
          <p:cNvPr id="43012" name="Slide Number Placeholder 3"/>
          <p:cNvSpPr>
            <a:spLocks noGrp="1"/>
          </p:cNvSpPr>
          <p:nvPr>
            <p:ph type="sldNum" sz="quarter" idx="5"/>
          </p:nvPr>
        </p:nvSpPr>
        <p:spPr>
          <a:noFill/>
        </p:spPr>
        <p:txBody>
          <a:bodyPr/>
          <a:lstStyle/>
          <a:p>
            <a:fld id="{BBABD6D1-548B-4410-81AD-9406695FB59C}" type="slidenum">
              <a:rPr lang="en-US" smtClean="0">
                <a:ea typeface="ＭＳ Ｐゴシック" pitchFamily="34" charset="-128"/>
              </a:rPr>
              <a:pPr/>
              <a:t>20</a:t>
            </a:fld>
            <a:endParaRPr lang="en-US" smtClean="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r>
              <a:rPr lang="en-US" smtClean="0">
                <a:ea typeface="ＭＳ Ｐゴシック" pitchFamily="34" charset="-128"/>
              </a:rPr>
              <a:t>Examples of future actions, Level 3 audit, action plan for certain areas, confirmation of review of all files. </a:t>
            </a:r>
          </a:p>
        </p:txBody>
      </p:sp>
      <p:sp>
        <p:nvSpPr>
          <p:cNvPr id="44036" name="Slide Number Placeholder 3"/>
          <p:cNvSpPr>
            <a:spLocks noGrp="1"/>
          </p:cNvSpPr>
          <p:nvPr>
            <p:ph type="sldNum" sz="quarter" idx="5"/>
          </p:nvPr>
        </p:nvSpPr>
        <p:spPr>
          <a:noFill/>
        </p:spPr>
        <p:txBody>
          <a:bodyPr/>
          <a:lstStyle/>
          <a:p>
            <a:fld id="{7C71F3C5-0F4B-4422-9702-967BE564E9C0}" type="slidenum">
              <a:rPr lang="en-US" smtClean="0">
                <a:ea typeface="ＭＳ Ｐゴシック" pitchFamily="34" charset="-128"/>
              </a:rPr>
              <a:pPr/>
              <a:t>21</a:t>
            </a:fld>
            <a:endParaRPr lang="en-US" smtClean="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45060" name="Slide Number Placeholder 3"/>
          <p:cNvSpPr>
            <a:spLocks noGrp="1"/>
          </p:cNvSpPr>
          <p:nvPr>
            <p:ph type="sldNum" sz="quarter" idx="5"/>
          </p:nvPr>
        </p:nvSpPr>
        <p:spPr>
          <a:noFill/>
        </p:spPr>
        <p:txBody>
          <a:bodyPr/>
          <a:lstStyle/>
          <a:p>
            <a:fld id="{C3E924F2-698E-4B69-AB79-058A4AE80BA1}" type="slidenum">
              <a:rPr lang="en-US" smtClean="0">
                <a:ea typeface="ＭＳ Ｐゴシック" pitchFamily="34" charset="-128"/>
              </a:rPr>
              <a:pPr/>
              <a:t>22</a:t>
            </a:fld>
            <a:endParaRPr lang="en-US" smtClean="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46084" name="Slide Number Placeholder 3"/>
          <p:cNvSpPr>
            <a:spLocks noGrp="1"/>
          </p:cNvSpPr>
          <p:nvPr>
            <p:ph type="sldNum" sz="quarter" idx="5"/>
          </p:nvPr>
        </p:nvSpPr>
        <p:spPr>
          <a:noFill/>
        </p:spPr>
        <p:txBody>
          <a:bodyPr/>
          <a:lstStyle/>
          <a:p>
            <a:fld id="{A0791711-B6AB-4569-BEB7-67CD69C71107}" type="slidenum">
              <a:rPr lang="en-US" smtClean="0">
                <a:ea typeface="ＭＳ Ｐゴシック" pitchFamily="34" charset="-128"/>
              </a:rPr>
              <a:pPr/>
              <a:t>23</a:t>
            </a:fld>
            <a:endParaRPr lang="en-US" smtClean="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47108" name="Slide Number Placeholder 3"/>
          <p:cNvSpPr>
            <a:spLocks noGrp="1"/>
          </p:cNvSpPr>
          <p:nvPr>
            <p:ph type="sldNum" sz="quarter" idx="5"/>
          </p:nvPr>
        </p:nvSpPr>
        <p:spPr>
          <a:noFill/>
        </p:spPr>
        <p:txBody>
          <a:bodyPr/>
          <a:lstStyle/>
          <a:p>
            <a:fld id="{6720BA6F-520D-4FD5-9A95-FD97147E75A2}" type="slidenum">
              <a:rPr lang="en-US" smtClean="0">
                <a:ea typeface="ＭＳ Ｐゴシック" pitchFamily="34" charset="-128"/>
              </a:rPr>
              <a:pPr/>
              <a:t>24</a:t>
            </a:fld>
            <a:endParaRPr lang="en-US" smtClean="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48132" name="Slide Number Placeholder 3"/>
          <p:cNvSpPr>
            <a:spLocks noGrp="1"/>
          </p:cNvSpPr>
          <p:nvPr>
            <p:ph type="sldNum" sz="quarter" idx="5"/>
          </p:nvPr>
        </p:nvSpPr>
        <p:spPr>
          <a:noFill/>
        </p:spPr>
        <p:txBody>
          <a:bodyPr/>
          <a:lstStyle/>
          <a:p>
            <a:fld id="{B66DE3A6-9877-4928-AB9F-C3486AD6235C}" type="slidenum">
              <a:rPr lang="en-US" smtClean="0">
                <a:ea typeface="ＭＳ Ｐゴシック" pitchFamily="34" charset="-128"/>
              </a:rPr>
              <a:pPr/>
              <a:t>25</a:t>
            </a:fld>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r>
              <a:rPr lang="en-US" smtClean="0">
                <a:ea typeface="ＭＳ Ｐゴシック" pitchFamily="34" charset="-128"/>
              </a:rPr>
              <a:t>BWC Self Insured department is charged with auditing self insured to ensure that they are administrating their programs in accordance with the Rules and Laws. We monitor claims compliance, focusing on timely and accurate payment to injured workers. We also monitor administrative functions, including proper reporting of compensation and payment of assessments through the audit process. 	</a:t>
            </a:r>
          </a:p>
        </p:txBody>
      </p:sp>
      <p:sp>
        <p:nvSpPr>
          <p:cNvPr id="30724" name="Slide Number Placeholder 3"/>
          <p:cNvSpPr>
            <a:spLocks noGrp="1"/>
          </p:cNvSpPr>
          <p:nvPr>
            <p:ph type="sldNum" sz="quarter" idx="5"/>
          </p:nvPr>
        </p:nvSpPr>
        <p:spPr>
          <a:noFill/>
        </p:spPr>
        <p:txBody>
          <a:bodyPr/>
          <a:lstStyle/>
          <a:p>
            <a:fld id="{101DBF30-B3E6-474E-B541-EE5551B344C2}" type="slidenum">
              <a:rPr lang="en-US" smtClean="0">
                <a:ea typeface="ＭＳ Ｐゴシック" pitchFamily="34" charset="-128"/>
              </a:rPr>
              <a:pPr/>
              <a:t>4</a:t>
            </a:fld>
            <a:endParaRPr lang="en-US" smtClean="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49156" name="Slide Number Placeholder 3"/>
          <p:cNvSpPr>
            <a:spLocks noGrp="1"/>
          </p:cNvSpPr>
          <p:nvPr>
            <p:ph type="sldNum" sz="quarter" idx="5"/>
          </p:nvPr>
        </p:nvSpPr>
        <p:spPr>
          <a:noFill/>
        </p:spPr>
        <p:txBody>
          <a:bodyPr/>
          <a:lstStyle/>
          <a:p>
            <a:fld id="{A996CC6C-41F6-4A18-A082-116CE9CA890E}" type="slidenum">
              <a:rPr lang="en-US" smtClean="0">
                <a:ea typeface="ＭＳ Ｐゴシック" pitchFamily="34" charset="-128"/>
              </a:rPr>
              <a:pPr/>
              <a:t>26</a:t>
            </a:fld>
            <a:endParaRPr lang="en-US" smtClean="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r>
              <a:rPr lang="en-US" smtClean="0">
                <a:ea typeface="ＭＳ Ｐゴシック" pitchFamily="34" charset="-128"/>
              </a:rPr>
              <a:t>We are working on an aggressive time frame goal, to allow us to touch ¼ to 1/3 each year. </a:t>
            </a:r>
          </a:p>
        </p:txBody>
      </p:sp>
      <p:sp>
        <p:nvSpPr>
          <p:cNvPr id="43012" name="Slide Number Placeholder 3"/>
          <p:cNvSpPr>
            <a:spLocks noGrp="1"/>
          </p:cNvSpPr>
          <p:nvPr>
            <p:ph type="sldNum" sz="quarter" idx="5"/>
          </p:nvPr>
        </p:nvSpPr>
        <p:spPr>
          <a:noFill/>
        </p:spPr>
        <p:txBody>
          <a:bodyPr/>
          <a:lstStyle/>
          <a:p>
            <a:fld id="{BBABD6D1-548B-4410-81AD-9406695FB59C}" type="slidenum">
              <a:rPr lang="en-US" smtClean="0">
                <a:ea typeface="ＭＳ Ｐゴシック" pitchFamily="34" charset="-128"/>
              </a:rPr>
              <a:pPr/>
              <a:t>27</a:t>
            </a:fld>
            <a:endParaRPr lang="en-US" smtClean="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r>
              <a:rPr lang="en-US" smtClean="0">
                <a:ea typeface="ＭＳ Ｐゴシック" pitchFamily="34" charset="-128"/>
              </a:rPr>
              <a:t>Examples of future actions, Level 3 audit, action plan for certain areas, confirmation of review of all files. </a:t>
            </a:r>
          </a:p>
        </p:txBody>
      </p:sp>
      <p:sp>
        <p:nvSpPr>
          <p:cNvPr id="44036" name="Slide Number Placeholder 3"/>
          <p:cNvSpPr>
            <a:spLocks noGrp="1"/>
          </p:cNvSpPr>
          <p:nvPr>
            <p:ph type="sldNum" sz="quarter" idx="5"/>
          </p:nvPr>
        </p:nvSpPr>
        <p:spPr>
          <a:noFill/>
        </p:spPr>
        <p:txBody>
          <a:bodyPr/>
          <a:lstStyle/>
          <a:p>
            <a:fld id="{7C71F3C5-0F4B-4422-9702-967BE564E9C0}" type="slidenum">
              <a:rPr lang="en-US" smtClean="0">
                <a:ea typeface="ＭＳ Ｐゴシック" pitchFamily="34" charset="-128"/>
              </a:rPr>
              <a:pPr/>
              <a:t>28</a:t>
            </a:fld>
            <a:endParaRPr lang="en-US" smtClean="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r>
              <a:rPr lang="en-US" smtClean="0">
                <a:ea typeface="ＭＳ Ｐゴシック" pitchFamily="34" charset="-128"/>
              </a:rPr>
              <a:t>T</a:t>
            </a:r>
          </a:p>
        </p:txBody>
      </p:sp>
      <p:sp>
        <p:nvSpPr>
          <p:cNvPr id="50180" name="Slide Number Placeholder 3"/>
          <p:cNvSpPr>
            <a:spLocks noGrp="1"/>
          </p:cNvSpPr>
          <p:nvPr>
            <p:ph type="sldNum" sz="quarter" idx="5"/>
          </p:nvPr>
        </p:nvSpPr>
        <p:spPr>
          <a:noFill/>
        </p:spPr>
        <p:txBody>
          <a:bodyPr/>
          <a:lstStyle/>
          <a:p>
            <a:fld id="{8CCCF124-5B58-4BAA-85F6-329EF5A27FB9}" type="slidenum">
              <a:rPr lang="en-US" smtClean="0">
                <a:ea typeface="ＭＳ Ｐゴシック" pitchFamily="34" charset="-128"/>
              </a:rPr>
              <a:pPr/>
              <a:t>29</a:t>
            </a:fld>
            <a:endParaRPr 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r>
              <a:rPr lang="en-US" smtClean="0">
                <a:ea typeface="ＭＳ Ｐゴシック" pitchFamily="34" charset="-128"/>
              </a:rPr>
              <a:t>The current policy is to audit everyone every 2-4 years .  The audit is the same whether you have 3 claims or 60 in the audit period.  Limited flexibilty.  Limited follow up . </a:t>
            </a:r>
          </a:p>
        </p:txBody>
      </p:sp>
      <p:sp>
        <p:nvSpPr>
          <p:cNvPr id="31748" name="Slide Number Placeholder 3"/>
          <p:cNvSpPr>
            <a:spLocks noGrp="1"/>
          </p:cNvSpPr>
          <p:nvPr>
            <p:ph type="sldNum" sz="quarter" idx="5"/>
          </p:nvPr>
        </p:nvSpPr>
        <p:spPr>
          <a:noFill/>
        </p:spPr>
        <p:txBody>
          <a:bodyPr/>
          <a:lstStyle/>
          <a:p>
            <a:fld id="{5B9EE9E5-F2DE-49A8-AF5E-36CBA279B93A}" type="slidenum">
              <a:rPr lang="en-US" smtClean="0">
                <a:ea typeface="ＭＳ Ｐゴシック" pitchFamily="34" charset="-128"/>
              </a:rPr>
              <a:pPr/>
              <a:t>5</a:t>
            </a:fld>
            <a:endParaRPr lang="en-US"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r>
              <a:rPr lang="en-US" smtClean="0">
                <a:ea typeface="ＭＳ Ｐゴシック" pitchFamily="34" charset="-128"/>
              </a:rPr>
              <a:t>Numbers show decrease in audits over time, lower percentage of NIC, higher percentage of excellent.   10 year average is 5.8% NIC, and 21% excellent.  This could mean that audits are being more lax, or because of sampling numbers are skewed.  We have numerous employers with no audit in several years and others that are being audited every 2-3 years. </a:t>
            </a:r>
          </a:p>
        </p:txBody>
      </p:sp>
      <p:sp>
        <p:nvSpPr>
          <p:cNvPr id="32772" name="Slide Number Placeholder 3"/>
          <p:cNvSpPr>
            <a:spLocks noGrp="1"/>
          </p:cNvSpPr>
          <p:nvPr>
            <p:ph type="sldNum" sz="quarter" idx="5"/>
          </p:nvPr>
        </p:nvSpPr>
        <p:spPr>
          <a:noFill/>
        </p:spPr>
        <p:txBody>
          <a:bodyPr/>
          <a:lstStyle/>
          <a:p>
            <a:fld id="{3734ECCA-B083-4E8F-B406-659C012FEAB9}" type="slidenum">
              <a:rPr lang="en-US" smtClean="0">
                <a:ea typeface="ＭＳ Ｐゴシック" pitchFamily="34" charset="-128"/>
              </a:rPr>
              <a:pPr/>
              <a:t>9</a:t>
            </a:fld>
            <a:endParaRPr lang="en-US"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r>
              <a:rPr lang="en-US" smtClean="0">
                <a:ea typeface="ＭＳ Ｐゴシック" pitchFamily="34" charset="-128"/>
              </a:rPr>
              <a:t>Self Insured employer is responsible to make sure that the self insured claims are adjudicated properly, benefits are paid timely and accurately, and that all administrative requirements are met includeing paying assessments, reporting paid compensation and completing renewal, and providing updates of any significant changes in the program</a:t>
            </a:r>
          </a:p>
        </p:txBody>
      </p:sp>
      <p:sp>
        <p:nvSpPr>
          <p:cNvPr id="33796" name="Slide Number Placeholder 3"/>
          <p:cNvSpPr>
            <a:spLocks noGrp="1"/>
          </p:cNvSpPr>
          <p:nvPr>
            <p:ph type="sldNum" sz="quarter" idx="5"/>
          </p:nvPr>
        </p:nvSpPr>
        <p:spPr>
          <a:noFill/>
        </p:spPr>
        <p:txBody>
          <a:bodyPr/>
          <a:lstStyle/>
          <a:p>
            <a:fld id="{E4999C07-689D-4DAB-BEF2-DE90844AA0E1}" type="slidenum">
              <a:rPr lang="en-US" smtClean="0">
                <a:ea typeface="ＭＳ Ｐゴシック" pitchFamily="34" charset="-128"/>
              </a:rPr>
              <a:pPr/>
              <a:t>11</a:t>
            </a:fld>
            <a:endParaRPr lang="en-US"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smtClean="0">
                <a:ea typeface="ＭＳ Ｐゴシック" pitchFamily="34" charset="-128"/>
              </a:rPr>
              <a:t>We will be focusing on the controls put in place to ensure compliance, wage calculations, filing FROI, payment of compensation etc. We will gauge the level of employer involvement.  We understand that TPA may be involved and will do a lot of heavy lifting, but there needs to clear involved oversight of the TPA.  Questions will be focused on controls, discussion of how program operates. </a:t>
            </a:r>
          </a:p>
        </p:txBody>
      </p:sp>
      <p:sp>
        <p:nvSpPr>
          <p:cNvPr id="34820" name="Slide Number Placeholder 3"/>
          <p:cNvSpPr>
            <a:spLocks noGrp="1"/>
          </p:cNvSpPr>
          <p:nvPr>
            <p:ph type="sldNum" sz="quarter" idx="5"/>
          </p:nvPr>
        </p:nvSpPr>
        <p:spPr>
          <a:noFill/>
        </p:spPr>
        <p:txBody>
          <a:bodyPr/>
          <a:lstStyle/>
          <a:p>
            <a:fld id="{D708124C-F3FE-4853-8B0E-6F9152F28430}" type="slidenum">
              <a:rPr lang="en-US" smtClean="0">
                <a:ea typeface="ＭＳ Ｐゴシック" pitchFamily="34" charset="-128"/>
              </a:rPr>
              <a:pPr/>
              <a:t>12</a:t>
            </a:fld>
            <a:endParaRPr lang="en-US"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smtClean="0">
                <a:ea typeface="ＭＳ Ｐゴシック" pitchFamily="34" charset="-128"/>
              </a:rPr>
              <a:t>Tier 1 will be conducted by underwriting and will involve a review SI 40 reporting and trends, and a review of renewal information, with a focus on administrator knowledge.  Any identified red flags will be referred to auditing to schedule a Tier 2 review or Tier 3 audit based on the identified items. </a:t>
            </a:r>
          </a:p>
        </p:txBody>
      </p:sp>
      <p:sp>
        <p:nvSpPr>
          <p:cNvPr id="35844" name="Slide Number Placeholder 3"/>
          <p:cNvSpPr>
            <a:spLocks noGrp="1"/>
          </p:cNvSpPr>
          <p:nvPr>
            <p:ph type="sldNum" sz="quarter" idx="5"/>
          </p:nvPr>
        </p:nvSpPr>
        <p:spPr>
          <a:noFill/>
        </p:spPr>
        <p:txBody>
          <a:bodyPr/>
          <a:lstStyle/>
          <a:p>
            <a:fld id="{622CBF13-3494-4A4B-BBAF-BEAB1482BFAC}" type="slidenum">
              <a:rPr lang="en-US" smtClean="0">
                <a:ea typeface="ＭＳ Ｐゴシック" pitchFamily="34" charset="-128"/>
              </a:rPr>
              <a:pPr/>
              <a:t>13</a:t>
            </a:fld>
            <a:endParaRPr lang="en-US"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r>
              <a:rPr lang="en-US" smtClean="0">
                <a:ea typeface="ＭＳ Ｐゴシック" pitchFamily="34" charset="-128"/>
              </a:rPr>
              <a:t>Aggregate reserves will be reviewed relating to total paid compensation, or whether they were reported at all. Looking at reserving practicing for possible red flags of financial issues.  Comparing aggregate reserves to years past. Total claims and compensation will be compared to prior and explanation requested. If not clear, will be referred to auditing to assess for level 2 or level 3. </a:t>
            </a:r>
          </a:p>
        </p:txBody>
      </p:sp>
      <p:sp>
        <p:nvSpPr>
          <p:cNvPr id="36868" name="Slide Number Placeholder 3"/>
          <p:cNvSpPr>
            <a:spLocks noGrp="1"/>
          </p:cNvSpPr>
          <p:nvPr>
            <p:ph type="sldNum" sz="quarter" idx="5"/>
          </p:nvPr>
        </p:nvSpPr>
        <p:spPr>
          <a:noFill/>
        </p:spPr>
        <p:txBody>
          <a:bodyPr/>
          <a:lstStyle/>
          <a:p>
            <a:fld id="{8538D7A2-B33B-4D8A-804C-8FB68F325B5B}" type="slidenum">
              <a:rPr lang="en-US" smtClean="0">
                <a:ea typeface="ＭＳ Ｐゴシック" pitchFamily="34" charset="-128"/>
              </a:rPr>
              <a:pPr/>
              <a:t>14</a:t>
            </a:fld>
            <a:endParaRPr lang="en-US"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r>
              <a:rPr lang="en-US" smtClean="0">
                <a:ea typeface="ＭＳ Ｐゴシック" pitchFamily="34" charset="-128"/>
              </a:rPr>
              <a:t>.  </a:t>
            </a:r>
          </a:p>
        </p:txBody>
      </p:sp>
      <p:sp>
        <p:nvSpPr>
          <p:cNvPr id="37892" name="Slide Number Placeholder 3"/>
          <p:cNvSpPr>
            <a:spLocks noGrp="1"/>
          </p:cNvSpPr>
          <p:nvPr>
            <p:ph type="sldNum" sz="quarter" idx="5"/>
          </p:nvPr>
        </p:nvSpPr>
        <p:spPr>
          <a:noFill/>
        </p:spPr>
        <p:txBody>
          <a:bodyPr/>
          <a:lstStyle/>
          <a:p>
            <a:fld id="{B77205C9-C120-42F1-97B1-60F435E18834}" type="slidenum">
              <a:rPr lang="en-US" smtClean="0">
                <a:ea typeface="ＭＳ Ｐゴシック" pitchFamily="34" charset="-128"/>
              </a:rPr>
              <a:pPr/>
              <a:t>15</a:t>
            </a:fld>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6997" y="2404793"/>
            <a:ext cx="7511323" cy="1470025"/>
          </a:xfrm>
        </p:spPr>
        <p:txBody>
          <a:bodyPr anchor="b"/>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006997" y="3879214"/>
            <a:ext cx="7523094" cy="650631"/>
          </a:xfrm>
        </p:spPr>
        <p:txBody>
          <a:bodyPr/>
          <a:lstStyle>
            <a:lvl1pPr marL="0" indent="0" algn="l">
              <a:buNone/>
              <a:defRPr sz="2400">
                <a:solidFill>
                  <a:schemeClr val="accent6">
                    <a:lumMod val="75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06996" y="274638"/>
            <a:ext cx="7679803" cy="1143000"/>
          </a:xfrm>
        </p:spPr>
        <p:txBody>
          <a:bodyPr/>
          <a:lstStyle>
            <a:lvl1pPr algn="l">
              <a:defRPr b="1">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030147" y="1592263"/>
            <a:ext cx="7656652" cy="40100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018572" y="1600200"/>
            <a:ext cx="3738623" cy="4525963"/>
          </a:xfrm>
        </p:spPr>
        <p:txBody>
          <a:bodyPr/>
          <a:lstStyle>
            <a:lvl1pPr>
              <a:lnSpc>
                <a:spcPts val="3000"/>
              </a:lnSpc>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5023412" y="1600200"/>
            <a:ext cx="3663387" cy="4525963"/>
          </a:xfrm>
        </p:spPr>
        <p:txBody>
          <a:bodyPr/>
          <a:lstStyle>
            <a:lvl1pPr>
              <a:lnSpc>
                <a:spcPts val="3000"/>
              </a:lnSpc>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18572" y="1804825"/>
            <a:ext cx="3750197" cy="639762"/>
          </a:xfrm>
        </p:spPr>
        <p:txBody>
          <a:bodyPr anchor="b"/>
          <a:lstStyle>
            <a:lvl1pPr marL="0" indent="0">
              <a:lnSpc>
                <a:spcPts val="26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018572" y="2444587"/>
            <a:ext cx="3773347" cy="3556514"/>
          </a:xfrm>
        </p:spPr>
        <p:txBody>
          <a:bodyPr/>
          <a:lstStyle>
            <a:lvl1pPr>
              <a:lnSpc>
                <a:spcPts val="2600"/>
              </a:lnSpc>
              <a:spcBef>
                <a:spcPts val="300"/>
              </a:spcBef>
              <a:defRPr sz="2400"/>
            </a:lvl1pPr>
            <a:lvl2pPr>
              <a:spcBef>
                <a:spcPts val="300"/>
              </a:spcBef>
              <a:defRPr sz="2000"/>
            </a:lvl2pPr>
            <a:lvl3pPr>
              <a:spcBef>
                <a:spcPts val="300"/>
              </a:spcBef>
              <a:defRPr sz="1800"/>
            </a:lvl3pPr>
            <a:lvl4pPr>
              <a:spcBef>
                <a:spcPts val="300"/>
              </a:spcBef>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Text Placeholder 4"/>
          <p:cNvSpPr>
            <a:spLocks noGrp="1"/>
          </p:cNvSpPr>
          <p:nvPr>
            <p:ph type="body" sz="quarter" idx="3"/>
          </p:nvPr>
        </p:nvSpPr>
        <p:spPr>
          <a:xfrm>
            <a:off x="5092861" y="1804825"/>
            <a:ext cx="3593939" cy="639762"/>
          </a:xfrm>
        </p:spPr>
        <p:txBody>
          <a:bodyPr anchor="b"/>
          <a:lstStyle>
            <a:lvl1pPr marL="0" indent="0">
              <a:lnSpc>
                <a:spcPts val="26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081286" y="2444587"/>
            <a:ext cx="3605514" cy="3545276"/>
          </a:xfrm>
        </p:spPr>
        <p:txBody>
          <a:bodyPr/>
          <a:lstStyle>
            <a:lvl1pPr>
              <a:lnSpc>
                <a:spcPts val="2600"/>
              </a:lnSpc>
              <a:spcBef>
                <a:spcPts val="300"/>
              </a:spcBef>
              <a:defRPr sz="2400"/>
            </a:lvl1pPr>
            <a:lvl2pPr>
              <a:spcBef>
                <a:spcPts val="300"/>
              </a:spcBef>
              <a:defRPr sz="2000"/>
            </a:lvl2pPr>
            <a:lvl3pPr>
              <a:spcBef>
                <a:spcPts val="300"/>
              </a:spcBef>
              <a:defRPr sz="1800"/>
            </a:lvl3pPr>
            <a:lvl4pPr>
              <a:spcBef>
                <a:spcPts val="300"/>
              </a:spcBef>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2546350" y="6215063"/>
            <a:ext cx="6619875" cy="64293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sp>
        <p:nvSpPr>
          <p:cNvPr id="1027" name="Rectangle 2"/>
          <p:cNvSpPr>
            <a:spLocks noGrp="1" noChangeArrowheads="1"/>
          </p:cNvSpPr>
          <p:nvPr>
            <p:ph type="title"/>
          </p:nvPr>
        </p:nvSpPr>
        <p:spPr bwMode="auto">
          <a:xfrm>
            <a:off x="995363" y="274638"/>
            <a:ext cx="7691437"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1019175" y="1592263"/>
            <a:ext cx="7667625" cy="4010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Rectangle 6"/>
          <p:cNvSpPr/>
          <p:nvPr/>
        </p:nvSpPr>
        <p:spPr>
          <a:xfrm>
            <a:off x="0" y="6215063"/>
            <a:ext cx="2551113" cy="6429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pic>
        <p:nvPicPr>
          <p:cNvPr id="1030" name="Picture 15"/>
          <p:cNvPicPr>
            <a:picLocks noChangeAspect="1"/>
          </p:cNvPicPr>
          <p:nvPr/>
        </p:nvPicPr>
        <p:blipFill>
          <a:blip r:embed="rId8" cstate="print"/>
          <a:srcRect/>
          <a:stretch>
            <a:fillRect/>
          </a:stretch>
        </p:blipFill>
        <p:spPr bwMode="auto">
          <a:xfrm>
            <a:off x="195263" y="6338888"/>
            <a:ext cx="2133600" cy="365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p:timing>
    <p:tnLst>
      <p:par>
        <p:cTn id="1" dur="indefinite" restart="never" nodeType="tmRoot"/>
      </p:par>
    </p:tnLst>
  </p:timing>
  <p:txStyles>
    <p:titleStyle>
      <a:lvl1pPr algn="l" rtl="0" eaLnBrk="0" fontAlgn="base" hangingPunct="0">
        <a:lnSpc>
          <a:spcPts val="4200"/>
        </a:lnSpc>
        <a:spcBef>
          <a:spcPct val="0"/>
        </a:spcBef>
        <a:spcAft>
          <a:spcPct val="0"/>
        </a:spcAft>
        <a:defRPr sz="4400" b="1">
          <a:solidFill>
            <a:schemeClr val="tx2"/>
          </a:solidFill>
          <a:latin typeface="Rockwell"/>
          <a:ea typeface="ＭＳ Ｐゴシック" charset="-128"/>
          <a:cs typeface="Rockwell"/>
        </a:defRPr>
      </a:lvl1pPr>
      <a:lvl2pPr algn="l" rtl="0" eaLnBrk="0" fontAlgn="base" hangingPunct="0">
        <a:lnSpc>
          <a:spcPts val="4200"/>
        </a:lnSpc>
        <a:spcBef>
          <a:spcPct val="0"/>
        </a:spcBef>
        <a:spcAft>
          <a:spcPct val="0"/>
        </a:spcAft>
        <a:defRPr sz="4400" b="1">
          <a:solidFill>
            <a:schemeClr val="tx2"/>
          </a:solidFill>
          <a:latin typeface="Rockwell" charset="0"/>
          <a:ea typeface="ＭＳ Ｐゴシック" charset="-128"/>
          <a:cs typeface="Rockwell" pitchFamily="112" charset="0"/>
        </a:defRPr>
      </a:lvl2pPr>
      <a:lvl3pPr algn="l" rtl="0" eaLnBrk="0" fontAlgn="base" hangingPunct="0">
        <a:lnSpc>
          <a:spcPts val="4200"/>
        </a:lnSpc>
        <a:spcBef>
          <a:spcPct val="0"/>
        </a:spcBef>
        <a:spcAft>
          <a:spcPct val="0"/>
        </a:spcAft>
        <a:defRPr sz="4400" b="1">
          <a:solidFill>
            <a:schemeClr val="tx2"/>
          </a:solidFill>
          <a:latin typeface="Rockwell" charset="0"/>
          <a:ea typeface="ＭＳ Ｐゴシック" charset="-128"/>
          <a:cs typeface="Rockwell" pitchFamily="112" charset="0"/>
        </a:defRPr>
      </a:lvl3pPr>
      <a:lvl4pPr algn="l" rtl="0" eaLnBrk="0" fontAlgn="base" hangingPunct="0">
        <a:lnSpc>
          <a:spcPts val="4200"/>
        </a:lnSpc>
        <a:spcBef>
          <a:spcPct val="0"/>
        </a:spcBef>
        <a:spcAft>
          <a:spcPct val="0"/>
        </a:spcAft>
        <a:defRPr sz="4400" b="1">
          <a:solidFill>
            <a:schemeClr val="tx2"/>
          </a:solidFill>
          <a:latin typeface="Rockwell" charset="0"/>
          <a:ea typeface="ＭＳ Ｐゴシック" charset="-128"/>
          <a:cs typeface="Rockwell" pitchFamily="112" charset="0"/>
        </a:defRPr>
      </a:lvl4pPr>
      <a:lvl5pPr algn="l" rtl="0" eaLnBrk="0" fontAlgn="base" hangingPunct="0">
        <a:lnSpc>
          <a:spcPts val="4200"/>
        </a:lnSpc>
        <a:spcBef>
          <a:spcPct val="0"/>
        </a:spcBef>
        <a:spcAft>
          <a:spcPct val="0"/>
        </a:spcAft>
        <a:defRPr sz="4400" b="1">
          <a:solidFill>
            <a:schemeClr val="tx2"/>
          </a:solidFill>
          <a:latin typeface="Rockwell" charset="0"/>
          <a:ea typeface="ＭＳ Ｐゴシック" charset="-128"/>
          <a:cs typeface="Rockwell" pitchFamily="112"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lnSpc>
          <a:spcPts val="3200"/>
        </a:lnSpc>
        <a:spcBef>
          <a:spcPts val="1200"/>
        </a:spcBef>
        <a:spcAft>
          <a:spcPct val="0"/>
        </a:spcAft>
        <a:buClr>
          <a:schemeClr val="tx2"/>
        </a:buClr>
        <a:buFont typeface="Courier New" pitchFamily="49" charset="0"/>
        <a:buChar char="o"/>
        <a:defRPr sz="2800">
          <a:solidFill>
            <a:schemeClr val="tx1"/>
          </a:solidFill>
          <a:latin typeface="Arial"/>
          <a:ea typeface="ＭＳ Ｐゴシック" charset="-128"/>
          <a:cs typeface="Arial"/>
        </a:defRPr>
      </a:lvl1pPr>
      <a:lvl2pPr marL="573088" indent="-225425" algn="l" rtl="0" eaLnBrk="0" fontAlgn="base" hangingPunct="0">
        <a:lnSpc>
          <a:spcPts val="2600"/>
        </a:lnSpc>
        <a:spcBef>
          <a:spcPts val="600"/>
        </a:spcBef>
        <a:spcAft>
          <a:spcPct val="0"/>
        </a:spcAft>
        <a:buClr>
          <a:schemeClr val="tx2"/>
        </a:buClr>
        <a:buFont typeface="Arial" charset="0"/>
        <a:buChar char="•"/>
        <a:defRPr sz="2400">
          <a:solidFill>
            <a:schemeClr val="tx1"/>
          </a:solidFill>
          <a:latin typeface="Arial"/>
          <a:ea typeface="ＭＳ Ｐゴシック" charset="-128"/>
          <a:cs typeface="Arial"/>
        </a:defRPr>
      </a:lvl2pPr>
      <a:lvl3pPr marL="798513" indent="-225425" algn="l" rtl="0" eaLnBrk="0" fontAlgn="base" hangingPunct="0">
        <a:lnSpc>
          <a:spcPts val="2200"/>
        </a:lnSpc>
        <a:spcBef>
          <a:spcPts val="600"/>
        </a:spcBef>
        <a:spcAft>
          <a:spcPct val="0"/>
        </a:spcAft>
        <a:buClr>
          <a:schemeClr val="tx2"/>
        </a:buClr>
        <a:buFont typeface="Courier New" pitchFamily="49" charset="0"/>
        <a:buChar char="o"/>
        <a:defRPr sz="2000">
          <a:solidFill>
            <a:schemeClr val="tx1"/>
          </a:solidFill>
          <a:latin typeface="Arial"/>
          <a:ea typeface="ＭＳ Ｐゴシック" charset="-128"/>
          <a:cs typeface="Arial"/>
        </a:defRPr>
      </a:lvl3pPr>
      <a:lvl4pPr marL="1033463" indent="-179388" algn="l" rtl="0" eaLnBrk="0" fontAlgn="base" hangingPunct="0">
        <a:lnSpc>
          <a:spcPts val="2000"/>
        </a:lnSpc>
        <a:spcBef>
          <a:spcPts val="600"/>
        </a:spcBef>
        <a:spcAft>
          <a:spcPct val="0"/>
        </a:spcAft>
        <a:buClr>
          <a:schemeClr val="tx2"/>
        </a:buClr>
        <a:buFont typeface="Arial" charset="0"/>
        <a:buChar char="•"/>
        <a:defRPr>
          <a:solidFill>
            <a:schemeClr val="tx1"/>
          </a:solidFill>
          <a:latin typeface="Arial"/>
          <a:ea typeface="ＭＳ Ｐゴシック" charset="-128"/>
          <a:cs typeface="Arial"/>
        </a:defRPr>
      </a:lvl4pPr>
      <a:lvl5pPr marL="2057400" indent="-228600" algn="l" rtl="0" eaLnBrk="0" fontAlgn="base" hangingPunct="0">
        <a:spcBef>
          <a:spcPct val="20000"/>
        </a:spcBef>
        <a:spcAft>
          <a:spcPct val="0"/>
        </a:spcAft>
        <a:buChar char="»"/>
        <a:defRPr>
          <a:solidFill>
            <a:schemeClr val="tx1"/>
          </a:solidFill>
          <a:latin typeface="Arial"/>
          <a:ea typeface="ＭＳ Ｐゴシック" charset="-128"/>
          <a:cs typeface="Arial"/>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BWCSIAuditing@bwc.oh.state.u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5"/>
          <p:cNvSpPr>
            <a:spLocks noGrp="1"/>
          </p:cNvSpPr>
          <p:nvPr>
            <p:ph type="title"/>
          </p:nvPr>
        </p:nvSpPr>
        <p:spPr>
          <a:xfrm>
            <a:off x="694865" y="1555134"/>
            <a:ext cx="7680325" cy="2043471"/>
          </a:xfrm>
        </p:spPr>
        <p:txBody>
          <a:bodyPr/>
          <a:lstStyle/>
          <a:p>
            <a:pPr algn="ctr"/>
            <a:r>
              <a:rPr lang="en-US" dirty="0" smtClean="0">
                <a:latin typeface="Rockwell" pitchFamily="18" charset="0"/>
                <a:ea typeface="ＭＳ Ｐゴシック" pitchFamily="34" charset="-128"/>
                <a:cs typeface="Rockwell" pitchFamily="18" charset="0"/>
              </a:rPr>
              <a:t/>
            </a:r>
            <a:br>
              <a:rPr lang="en-US" dirty="0" smtClean="0">
                <a:latin typeface="Rockwell" pitchFamily="18" charset="0"/>
                <a:ea typeface="ＭＳ Ｐゴシック" pitchFamily="34" charset="-128"/>
                <a:cs typeface="Rockwell" pitchFamily="18" charset="0"/>
              </a:rPr>
            </a:br>
            <a:r>
              <a:rPr lang="en-US" dirty="0" smtClean="0">
                <a:latin typeface="Rockwell" pitchFamily="18" charset="0"/>
                <a:ea typeface="ＭＳ Ｐゴシック" pitchFamily="34" charset="-128"/>
                <a:cs typeface="Rockwell" pitchFamily="18" charset="0"/>
              </a:rPr>
              <a:t>Self-Insured Reorientation Workshop</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067" y="274638"/>
            <a:ext cx="7679803" cy="846239"/>
          </a:xfrm>
        </p:spPr>
        <p:txBody>
          <a:bodyPr/>
          <a:lstStyle/>
          <a:p>
            <a:r>
              <a:rPr lang="en-US" dirty="0" smtClean="0"/>
              <a:t>New Audit Process</a:t>
            </a:r>
            <a:endParaRPr lang="en-US" dirty="0"/>
          </a:p>
        </p:txBody>
      </p:sp>
      <p:sp>
        <p:nvSpPr>
          <p:cNvPr id="3" name="Content Placeholder 2"/>
          <p:cNvSpPr>
            <a:spLocks noGrp="1"/>
          </p:cNvSpPr>
          <p:nvPr>
            <p:ph idx="1"/>
          </p:nvPr>
        </p:nvSpPr>
        <p:spPr>
          <a:xfrm>
            <a:off x="366468" y="1312043"/>
            <a:ext cx="8408821" cy="5236241"/>
          </a:xfrm>
        </p:spPr>
        <p:txBody>
          <a:bodyPr/>
          <a:lstStyle/>
          <a:p>
            <a:pPr marL="117475" lvl="1" indent="0">
              <a:spcBef>
                <a:spcPts val="1200"/>
              </a:spcBef>
              <a:spcAft>
                <a:spcPts val="1200"/>
              </a:spcAft>
              <a:buNone/>
            </a:pPr>
            <a:r>
              <a:rPr lang="en-US" sz="2800" dirty="0" smtClean="0"/>
              <a:t>- Goal is to increase efficiency and effectiveness</a:t>
            </a:r>
          </a:p>
          <a:p>
            <a:pPr marL="2065338" lvl="2">
              <a:spcAft>
                <a:spcPts val="600"/>
              </a:spcAft>
              <a:buNone/>
            </a:pPr>
            <a:r>
              <a:rPr lang="en-US" sz="2400" dirty="0" smtClean="0"/>
              <a:t>- What are we auditing?</a:t>
            </a:r>
          </a:p>
          <a:p>
            <a:pPr marL="2065338" lvl="2">
              <a:spcAft>
                <a:spcPts val="600"/>
              </a:spcAft>
              <a:buNone/>
            </a:pPr>
            <a:r>
              <a:rPr lang="en-US" sz="2400" dirty="0" smtClean="0"/>
              <a:t>- How are we auditing it?</a:t>
            </a:r>
          </a:p>
          <a:p>
            <a:pPr marL="2065338" lvl="2">
              <a:spcAft>
                <a:spcPts val="600"/>
              </a:spcAft>
              <a:buNone/>
            </a:pPr>
            <a:r>
              <a:rPr lang="en-US" sz="2400" dirty="0" smtClean="0"/>
              <a:t>- What generates an audit?</a:t>
            </a:r>
          </a:p>
          <a:p>
            <a:pPr lvl="2"/>
            <a:endParaRPr lang="en-US" dirty="0" smtClean="0"/>
          </a:p>
          <a:p>
            <a:pPr marL="120650" lvl="1" indent="-3175">
              <a:buNone/>
            </a:pPr>
            <a:r>
              <a:rPr lang="en-US" sz="2800" dirty="0" smtClean="0"/>
              <a:t>- Reviewing all administrative areas that potentially impact SI community</a:t>
            </a:r>
          </a:p>
          <a:p>
            <a:pPr marL="120650" lvl="1" indent="-3175"/>
            <a:endParaRPr lang="en-US" sz="2800" dirty="0" smtClean="0"/>
          </a:p>
          <a:p>
            <a:pPr marL="120650" lvl="1" indent="-3175">
              <a:buNone/>
            </a:pPr>
            <a:r>
              <a:rPr lang="en-US" sz="2800" dirty="0" smtClean="0"/>
              <a:t>- Ensure compliance without impacting administration of program</a:t>
            </a:r>
          </a:p>
          <a:p>
            <a:pPr marL="120650" lvl="1" indent="-3175"/>
            <a:endParaRPr lang="en-US" sz="2800" dirty="0" smtClean="0"/>
          </a:p>
          <a:p>
            <a:pPr marL="120650" lvl="1" indent="-3175">
              <a:buNone/>
            </a:pPr>
            <a:r>
              <a:rPr lang="en-US" sz="2800" dirty="0" smtClean="0"/>
              <a:t>- Verify involvement of employer</a:t>
            </a:r>
          </a:p>
          <a:p>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97027" y="448059"/>
            <a:ext cx="8267853" cy="860479"/>
          </a:xfrm>
        </p:spPr>
        <p:txBody>
          <a:bodyPr/>
          <a:lstStyle/>
          <a:p>
            <a:r>
              <a:rPr lang="en-US" dirty="0" smtClean="0">
                <a:latin typeface="Rockwell" pitchFamily="18" charset="0"/>
                <a:ea typeface="ＭＳ Ｐゴシック" pitchFamily="34" charset="-128"/>
                <a:cs typeface="Rockwell" pitchFamily="18" charset="0"/>
              </a:rPr>
              <a:t>Future Audit Process</a:t>
            </a:r>
          </a:p>
        </p:txBody>
      </p:sp>
      <p:sp>
        <p:nvSpPr>
          <p:cNvPr id="8195" name="Content Placeholder 2"/>
          <p:cNvSpPr>
            <a:spLocks noGrp="1"/>
          </p:cNvSpPr>
          <p:nvPr>
            <p:ph idx="1"/>
          </p:nvPr>
        </p:nvSpPr>
        <p:spPr>
          <a:xfrm>
            <a:off x="655320" y="1501928"/>
            <a:ext cx="7656513" cy="4609443"/>
          </a:xfrm>
        </p:spPr>
        <p:txBody>
          <a:bodyPr/>
          <a:lstStyle/>
          <a:p>
            <a:pPr>
              <a:lnSpc>
                <a:spcPct val="100000"/>
              </a:lnSpc>
              <a:spcBef>
                <a:spcPts val="1800"/>
              </a:spcBef>
              <a:spcAft>
                <a:spcPts val="1800"/>
              </a:spcAft>
              <a:buFont typeface="Courier New" pitchFamily="49" charset="0"/>
              <a:buNone/>
            </a:pPr>
            <a:r>
              <a:rPr lang="en-US" dirty="0" smtClean="0">
                <a:latin typeface="Arial" charset="0"/>
                <a:ea typeface="ＭＳ Ｐゴシック" pitchFamily="34" charset="-128"/>
                <a:cs typeface="Arial" charset="0"/>
              </a:rPr>
              <a:t>	- Three Tiered Review</a:t>
            </a:r>
          </a:p>
          <a:p>
            <a:pPr>
              <a:lnSpc>
                <a:spcPct val="100000"/>
              </a:lnSpc>
              <a:spcBef>
                <a:spcPts val="1800"/>
              </a:spcBef>
              <a:spcAft>
                <a:spcPts val="1800"/>
              </a:spcAft>
              <a:buFont typeface="Courier New" pitchFamily="49" charset="0"/>
              <a:buNone/>
            </a:pPr>
            <a:r>
              <a:rPr lang="en-US" dirty="0" smtClean="0">
                <a:latin typeface="Arial" charset="0"/>
                <a:ea typeface="ＭＳ Ｐゴシック" pitchFamily="34" charset="-128"/>
                <a:cs typeface="Arial" charset="0"/>
              </a:rPr>
              <a:t>	- Focus on employer’s knowledge and implementation of Ohio Workers’ compensation claim administration and reporting requirements.</a:t>
            </a:r>
          </a:p>
          <a:p>
            <a:pPr>
              <a:lnSpc>
                <a:spcPct val="100000"/>
              </a:lnSpc>
              <a:spcBef>
                <a:spcPts val="1800"/>
              </a:spcBef>
              <a:spcAft>
                <a:spcPts val="1800"/>
              </a:spcAft>
              <a:buFont typeface="Courier New" pitchFamily="49" charset="0"/>
              <a:buNone/>
            </a:pPr>
            <a:r>
              <a:rPr lang="en-US" dirty="0" smtClean="0">
                <a:latin typeface="Arial" charset="0"/>
                <a:ea typeface="ＭＳ Ｐゴシック" pitchFamily="34" charset="-128"/>
                <a:cs typeface="Arial" charset="0"/>
              </a:rPr>
              <a:t>	- Emphasis on developing and implementing proactive controls to ensure compliance. </a:t>
            </a:r>
          </a:p>
          <a:p>
            <a:pPr>
              <a:buFont typeface="Courier New" pitchFamily="49" charset="0"/>
              <a:buNone/>
            </a:pPr>
            <a:endParaRPr lang="en-US" dirty="0" smtClean="0">
              <a:latin typeface="Arial" charset="0"/>
              <a:ea typeface="ＭＳ Ｐゴシック" pitchFamily="34" charset="-128"/>
              <a:cs typeface="Arial" charset="0"/>
            </a:endParaRPr>
          </a:p>
          <a:p>
            <a:pPr>
              <a:buFont typeface="Courier New" pitchFamily="49" charset="0"/>
              <a:buNone/>
            </a:pPr>
            <a:r>
              <a:rPr lang="en-US" dirty="0" smtClean="0">
                <a:latin typeface="Arial" charset="0"/>
                <a:ea typeface="ＭＳ Ｐゴシック" pitchFamily="34" charset="-128"/>
                <a:cs typeface="Arial" charset="0"/>
              </a:rPr>
              <a:t>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87680" y="274638"/>
            <a:ext cx="7193280" cy="807402"/>
          </a:xfrm>
        </p:spPr>
        <p:txBody>
          <a:bodyPr/>
          <a:lstStyle/>
          <a:p>
            <a:r>
              <a:rPr lang="en-US" dirty="0" smtClean="0">
                <a:latin typeface="Rockwell" pitchFamily="18" charset="0"/>
                <a:ea typeface="ＭＳ Ｐゴシック" pitchFamily="34" charset="-128"/>
                <a:cs typeface="Rockwell" pitchFamily="18" charset="0"/>
              </a:rPr>
              <a:t>SI Employer Controls	</a:t>
            </a:r>
          </a:p>
        </p:txBody>
      </p:sp>
      <p:sp>
        <p:nvSpPr>
          <p:cNvPr id="9219" name="Content Placeholder 2"/>
          <p:cNvSpPr>
            <a:spLocks noGrp="1"/>
          </p:cNvSpPr>
          <p:nvPr>
            <p:ph idx="1"/>
          </p:nvPr>
        </p:nvSpPr>
        <p:spPr>
          <a:xfrm>
            <a:off x="647946" y="1346847"/>
            <a:ext cx="8230583" cy="4688193"/>
          </a:xfrm>
        </p:spPr>
        <p:txBody>
          <a:bodyPr/>
          <a:lstStyle/>
          <a:p>
            <a:pPr>
              <a:buNone/>
            </a:pPr>
            <a:r>
              <a:rPr lang="en-US" dirty="0" smtClean="0">
                <a:latin typeface="Arial" charset="0"/>
                <a:ea typeface="ＭＳ Ｐゴシック" pitchFamily="34" charset="-128"/>
                <a:cs typeface="Arial" charset="0"/>
              </a:rPr>
              <a:t>- Level of employer involvement with the</a:t>
            </a:r>
          </a:p>
          <a:p>
            <a:pPr>
              <a:buNone/>
            </a:pPr>
            <a:r>
              <a:rPr lang="en-US" dirty="0" smtClean="0">
                <a:latin typeface="Arial" charset="0"/>
                <a:ea typeface="ＭＳ Ｐゴシック" pitchFamily="34" charset="-128"/>
                <a:cs typeface="Arial" charset="0"/>
              </a:rPr>
              <a:t>program</a:t>
            </a:r>
          </a:p>
          <a:p>
            <a:pPr>
              <a:lnSpc>
                <a:spcPct val="100000"/>
              </a:lnSpc>
              <a:spcAft>
                <a:spcPts val="1200"/>
              </a:spcAft>
              <a:buNone/>
            </a:pPr>
            <a:r>
              <a:rPr lang="en-US" dirty="0" smtClean="0">
                <a:latin typeface="Arial" charset="0"/>
                <a:ea typeface="ＭＳ Ｐゴシック" pitchFamily="34" charset="-128"/>
                <a:cs typeface="Arial" charset="0"/>
              </a:rPr>
              <a:t>- Outsourcing of administrative responsibilities</a:t>
            </a:r>
          </a:p>
          <a:p>
            <a:pPr>
              <a:lnSpc>
                <a:spcPct val="100000"/>
              </a:lnSpc>
              <a:spcAft>
                <a:spcPts val="1200"/>
              </a:spcAft>
              <a:buNone/>
            </a:pPr>
            <a:r>
              <a:rPr lang="en-US" dirty="0" smtClean="0">
                <a:latin typeface="Arial" charset="0"/>
                <a:ea typeface="ＭＳ Ｐゴシック" pitchFamily="34" charset="-128"/>
                <a:cs typeface="Arial" charset="0"/>
              </a:rPr>
              <a:t>- Multiple site administration</a:t>
            </a:r>
          </a:p>
          <a:p>
            <a:pPr marL="1317625" indent="7938">
              <a:buFont typeface="Courier New" pitchFamily="49" charset="0"/>
              <a:buNone/>
            </a:pPr>
            <a:r>
              <a:rPr lang="en-US" sz="2400" dirty="0" smtClean="0">
                <a:latin typeface="Arial" charset="0"/>
                <a:ea typeface="ＭＳ Ｐゴシック" pitchFamily="34" charset="-128"/>
                <a:cs typeface="Arial" charset="0"/>
              </a:rPr>
              <a:t>- What controls are in place to ensure that the SI program is being administered appropriately?</a:t>
            </a:r>
          </a:p>
          <a:p>
            <a:pPr>
              <a:buFont typeface="Courier New" pitchFamily="49" charset="0"/>
              <a:buNone/>
            </a:pPr>
            <a:endParaRPr lang="en-US" sz="3200" dirty="0" smtClean="0">
              <a:latin typeface="Arial" charset="0"/>
              <a:ea typeface="ＭＳ Ｐゴシック" pitchFamily="34" charset="-128"/>
              <a:cs typeface="Arial" charset="0"/>
            </a:endParaRPr>
          </a:p>
          <a:p>
            <a:pPr>
              <a:buFont typeface="Courier New" pitchFamily="49" charset="0"/>
              <a:buNone/>
            </a:pPr>
            <a:endParaRPr lang="en-US" sz="3200" dirty="0" smtClean="0">
              <a:latin typeface="Arial" charset="0"/>
              <a:ea typeface="ＭＳ Ｐゴシック" pitchFamily="34" charset="-128"/>
              <a:cs typeface="Arial" charset="0"/>
            </a:endParaRPr>
          </a:p>
          <a:p>
            <a:pPr>
              <a:buFont typeface="Courier New" pitchFamily="49" charset="0"/>
              <a:buNone/>
            </a:pPr>
            <a:endParaRPr lang="en-US" dirty="0" smtClean="0">
              <a:latin typeface="Arial" charset="0"/>
              <a:ea typeface="ＭＳ Ｐゴシック" pitchFamily="34" charset="-128"/>
              <a:cs typeface="Arial" charset="0"/>
            </a:endParaRPr>
          </a:p>
          <a:p>
            <a:pPr>
              <a:buFont typeface="Courier New" pitchFamily="49" charset="0"/>
              <a:buNone/>
            </a:pPr>
            <a:r>
              <a:rPr lang="en-US" dirty="0" smtClean="0">
                <a:latin typeface="Arial" charset="0"/>
                <a:ea typeface="ＭＳ Ｐゴシック" pitchFamily="34" charset="-128"/>
                <a:cs typeface="Arial" charset="0"/>
              </a:rPr>
              <a:t>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72282" y="368402"/>
            <a:ext cx="7680325" cy="767223"/>
          </a:xfrm>
        </p:spPr>
        <p:txBody>
          <a:bodyPr/>
          <a:lstStyle/>
          <a:p>
            <a:r>
              <a:rPr lang="en-US" dirty="0" smtClean="0">
                <a:latin typeface="Rockwell" pitchFamily="18" charset="0"/>
                <a:ea typeface="ＭＳ Ｐゴシック" pitchFamily="34" charset="-128"/>
                <a:cs typeface="Rockwell" pitchFamily="18" charset="0"/>
              </a:rPr>
              <a:t>  Three Levels 	</a:t>
            </a:r>
          </a:p>
        </p:txBody>
      </p:sp>
      <p:sp>
        <p:nvSpPr>
          <p:cNvPr id="10243" name="Content Placeholder 2"/>
          <p:cNvSpPr>
            <a:spLocks noGrp="1"/>
          </p:cNvSpPr>
          <p:nvPr>
            <p:ph idx="1"/>
          </p:nvPr>
        </p:nvSpPr>
        <p:spPr>
          <a:xfrm>
            <a:off x="693684" y="1354137"/>
            <a:ext cx="7940730" cy="4762883"/>
          </a:xfrm>
        </p:spPr>
        <p:txBody>
          <a:bodyPr/>
          <a:lstStyle/>
          <a:p>
            <a:pPr>
              <a:lnSpc>
                <a:spcPct val="100000"/>
              </a:lnSpc>
              <a:spcBef>
                <a:spcPts val="600"/>
              </a:spcBef>
              <a:spcAft>
                <a:spcPts val="600"/>
              </a:spcAft>
              <a:buFont typeface="Courier New" pitchFamily="49" charset="0"/>
              <a:buNone/>
            </a:pPr>
            <a:r>
              <a:rPr lang="en-US" dirty="0" smtClean="0">
                <a:latin typeface="Arial" charset="0"/>
                <a:ea typeface="ＭＳ Ｐゴシック" pitchFamily="34" charset="-128"/>
                <a:cs typeface="Arial" charset="0"/>
              </a:rPr>
              <a:t>Level 1 - Targeting 100% of self-insuring 	 	      employers each year</a:t>
            </a:r>
          </a:p>
          <a:p>
            <a:pPr>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a:t>
            </a:r>
            <a:r>
              <a:rPr lang="en-US" sz="2400" dirty="0" smtClean="0">
                <a:latin typeface="Arial" charset="0"/>
                <a:ea typeface="ＭＳ Ｐゴシック" pitchFamily="34" charset="-128"/>
                <a:cs typeface="Arial" charset="0"/>
              </a:rPr>
              <a:t>- “behind the scenes”</a:t>
            </a:r>
          </a:p>
          <a:p>
            <a:pPr>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Level 2 - Compliance Assessment</a:t>
            </a:r>
          </a:p>
          <a:p>
            <a:pPr>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a:t>
            </a:r>
            <a:r>
              <a:rPr lang="en-US" sz="2400" dirty="0" smtClean="0">
                <a:latin typeface="Arial" charset="0"/>
                <a:ea typeface="ＭＳ Ｐゴシック" pitchFamily="34" charset="-128"/>
                <a:cs typeface="Arial" charset="0"/>
              </a:rPr>
              <a:t>- Electronic files (if available)</a:t>
            </a:r>
          </a:p>
          <a:p>
            <a:pPr>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Level 3 - Full administrative audit</a:t>
            </a:r>
          </a:p>
          <a:p>
            <a:pPr>
              <a:lnSpc>
                <a:spcPct val="100000"/>
              </a:lnSpc>
              <a:spcBef>
                <a:spcPts val="600"/>
              </a:spcBef>
              <a:spcAft>
                <a:spcPts val="600"/>
              </a:spcAft>
              <a:buFont typeface="Courier New" pitchFamily="49" charset="0"/>
              <a:buNone/>
            </a:pPr>
            <a:r>
              <a:rPr lang="en-US" dirty="0" smtClean="0">
                <a:latin typeface="Arial" charset="0"/>
                <a:ea typeface="ＭＳ Ｐゴシック" pitchFamily="34" charset="-128"/>
                <a:cs typeface="Arial" charset="0"/>
              </a:rPr>
              <a:t>			</a:t>
            </a:r>
            <a:r>
              <a:rPr lang="en-US" sz="2400" dirty="0" smtClean="0">
                <a:latin typeface="Arial" charset="0"/>
                <a:ea typeface="ＭＳ Ｐゴシック" pitchFamily="34" charset="-128"/>
                <a:cs typeface="Arial" charset="0"/>
              </a:rPr>
              <a:t>- On-site</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11994" y="301625"/>
            <a:ext cx="7688110" cy="937240"/>
          </a:xfrm>
        </p:spPr>
        <p:txBody>
          <a:bodyPr/>
          <a:lstStyle/>
          <a:p>
            <a:r>
              <a:rPr lang="en-US" dirty="0" smtClean="0">
                <a:latin typeface="Rockwell" pitchFamily="18" charset="0"/>
                <a:ea typeface="ＭＳ Ｐゴシック" pitchFamily="34" charset="-128"/>
                <a:cs typeface="Rockwell" pitchFamily="18" charset="0"/>
              </a:rPr>
              <a:t>Level 1 Audit Scope</a:t>
            </a:r>
            <a:br>
              <a:rPr lang="en-US" dirty="0" smtClean="0">
                <a:latin typeface="Rockwell" pitchFamily="18" charset="0"/>
                <a:ea typeface="ＭＳ Ｐゴシック" pitchFamily="34" charset="-128"/>
                <a:cs typeface="Rockwell" pitchFamily="18" charset="0"/>
              </a:rPr>
            </a:br>
            <a:endParaRPr lang="en-US" dirty="0" smtClean="0">
              <a:latin typeface="Rockwell" pitchFamily="18" charset="0"/>
              <a:ea typeface="ＭＳ Ｐゴシック" pitchFamily="34" charset="-128"/>
              <a:cs typeface="Rockwell" pitchFamily="18" charset="0"/>
            </a:endParaRPr>
          </a:p>
        </p:txBody>
      </p:sp>
      <p:sp>
        <p:nvSpPr>
          <p:cNvPr id="11267" name="Content Placeholder 2"/>
          <p:cNvSpPr>
            <a:spLocks noGrp="1"/>
          </p:cNvSpPr>
          <p:nvPr>
            <p:ph idx="1"/>
          </p:nvPr>
        </p:nvSpPr>
        <p:spPr>
          <a:xfrm>
            <a:off x="179234" y="1230160"/>
            <a:ext cx="8345334" cy="4816679"/>
          </a:xfrm>
        </p:spPr>
        <p:txBody>
          <a:bodyPr/>
          <a:lstStyle/>
          <a:p>
            <a:pPr>
              <a:buFont typeface="Courier New" pitchFamily="49" charset="0"/>
              <a:buNone/>
            </a:pPr>
            <a:r>
              <a:rPr lang="en-US" dirty="0" smtClean="0">
                <a:latin typeface="Arial" charset="0"/>
                <a:ea typeface="ＭＳ Ｐゴシック" pitchFamily="34" charset="-128"/>
                <a:cs typeface="Arial" charset="0"/>
              </a:rPr>
              <a:t>	Combination of underwriting and auditing units will review: </a:t>
            </a:r>
          </a:p>
          <a:p>
            <a:pPr>
              <a:buFont typeface="Courier New" pitchFamily="49" charset="0"/>
              <a:buNone/>
            </a:pPr>
            <a:r>
              <a:rPr lang="en-US" dirty="0" smtClean="0">
                <a:latin typeface="Arial" charset="0"/>
                <a:ea typeface="ＭＳ Ｐゴシック" pitchFamily="34" charset="-128"/>
                <a:cs typeface="Arial" charset="0"/>
              </a:rPr>
              <a:t>	- Yearly SI-40 reporting	</a:t>
            </a:r>
          </a:p>
          <a:p>
            <a:pPr marL="1316038">
              <a:buFont typeface="Courier New" pitchFamily="49" charset="0"/>
              <a:buNone/>
            </a:pPr>
            <a:r>
              <a:rPr lang="en-US" dirty="0" smtClean="0">
                <a:latin typeface="Arial" charset="0"/>
                <a:ea typeface="ＭＳ Ｐゴシック" pitchFamily="34" charset="-128"/>
                <a:cs typeface="Arial" charset="0"/>
              </a:rPr>
              <a:t>		</a:t>
            </a:r>
            <a:r>
              <a:rPr lang="en-US" sz="2400" dirty="0" smtClean="0">
                <a:latin typeface="Arial" charset="0"/>
                <a:ea typeface="ＭＳ Ｐゴシック" pitchFamily="34" charset="-128"/>
                <a:cs typeface="Arial" charset="0"/>
              </a:rPr>
              <a:t>- Aggregate reserves	</a:t>
            </a:r>
          </a:p>
          <a:p>
            <a:pPr marL="1316038">
              <a:buFont typeface="Courier New" pitchFamily="49" charset="0"/>
              <a:buNone/>
            </a:pPr>
            <a:r>
              <a:rPr lang="en-US" sz="2400" dirty="0" smtClean="0">
                <a:latin typeface="Arial" charset="0"/>
                <a:ea typeface="ＭＳ Ｐゴシック" pitchFamily="34" charset="-128"/>
                <a:cs typeface="Arial" charset="0"/>
              </a:rPr>
              <a:t>		- Reported compensation trends</a:t>
            </a:r>
          </a:p>
          <a:p>
            <a:pPr marL="1316038">
              <a:buFont typeface="Courier New" pitchFamily="49" charset="0"/>
              <a:buNone/>
            </a:pPr>
            <a:r>
              <a:rPr lang="en-US" sz="2400" dirty="0" smtClean="0">
                <a:latin typeface="Arial" charset="0"/>
                <a:ea typeface="ＭＳ Ｐゴシック" pitchFamily="34" charset="-128"/>
                <a:cs typeface="Arial" charset="0"/>
              </a:rPr>
              <a:t>		- PTD, Death, Reductions</a:t>
            </a:r>
          </a:p>
          <a:p>
            <a:pPr marL="1316038">
              <a:buFont typeface="Courier New" pitchFamily="49" charset="0"/>
              <a:buNone/>
            </a:pPr>
            <a:r>
              <a:rPr lang="en-US" sz="2400" dirty="0" smtClean="0">
                <a:latin typeface="Arial" charset="0"/>
                <a:ea typeface="ＭＳ Ｐゴシック" pitchFamily="34" charset="-128"/>
                <a:cs typeface="Arial" charset="0"/>
              </a:rPr>
              <a:t>		- Reported claims</a:t>
            </a:r>
          </a:p>
          <a:p>
            <a:pPr>
              <a:buFont typeface="Courier New" pitchFamily="49" charset="0"/>
              <a:buNone/>
            </a:pPr>
            <a:r>
              <a:rPr lang="en-US" dirty="0" smtClean="0">
                <a:latin typeface="Arial" charset="0"/>
                <a:ea typeface="ＭＳ Ｐゴシック" pitchFamily="34" charset="-128"/>
                <a:cs typeface="Arial" charset="0"/>
              </a:rPr>
              <a:t>	</a:t>
            </a:r>
          </a:p>
          <a:p>
            <a:pPr>
              <a:buFont typeface="Courier New" pitchFamily="49" charset="0"/>
              <a:buNone/>
            </a:pPr>
            <a:r>
              <a:rPr lang="en-US" dirty="0" smtClean="0">
                <a:latin typeface="Arial" charset="0"/>
                <a:ea typeface="ＭＳ Ｐゴシック" pitchFamily="34" charset="-128"/>
                <a:cs typeface="Arial" charset="0"/>
              </a:rPr>
              <a:t>	- Program Administrator changes</a:t>
            </a:r>
          </a:p>
          <a:p>
            <a:pPr>
              <a:buFont typeface="Courier New" pitchFamily="49" charset="0"/>
              <a:buNone/>
            </a:pPr>
            <a:endParaRPr lang="en-US" dirty="0" smtClean="0">
              <a:latin typeface="Arial" charset="0"/>
              <a:ea typeface="ＭＳ Ｐゴシック" pitchFamily="34" charset="-128"/>
              <a:cs typeface="Arial" charset="0"/>
            </a:endParaRPr>
          </a:p>
          <a:p>
            <a:pPr>
              <a:buFont typeface="Courier New" pitchFamily="49" charset="0"/>
              <a:buNone/>
            </a:pPr>
            <a:r>
              <a:rPr lang="en-US" dirty="0" smtClean="0">
                <a:latin typeface="Arial" charset="0"/>
                <a:ea typeface="ＭＳ Ｐゴシック" pitchFamily="34" charset="-128"/>
                <a:cs typeface="Arial" charset="0"/>
              </a:rPr>
              <a:t>			</a:t>
            </a:r>
          </a:p>
          <a:p>
            <a:pPr>
              <a:buFont typeface="Courier New" pitchFamily="49" charset="0"/>
              <a:buNone/>
            </a:pPr>
            <a:r>
              <a:rPr lang="en-US" dirty="0" smtClean="0">
                <a:latin typeface="Arial" charset="0"/>
                <a:ea typeface="ＭＳ Ｐゴシック" pitchFamily="34" charset="-128"/>
                <a:cs typeface="Arial" charset="0"/>
              </a:rPr>
              <a:t>		</a:t>
            </a:r>
          </a:p>
          <a:p>
            <a:pPr algn="ctr">
              <a:buFont typeface="Courier New" pitchFamily="49" charset="0"/>
              <a:buNone/>
            </a:pPr>
            <a:r>
              <a:rPr lang="en-US" dirty="0" smtClean="0">
                <a:latin typeface="Arial" charset="0"/>
                <a:ea typeface="ＭＳ Ｐゴシック" pitchFamily="34" charset="-128"/>
                <a:cs typeface="Arial" charset="0"/>
              </a:rPr>
              <a:t>	 </a:t>
            </a:r>
          </a:p>
          <a:p>
            <a:pPr>
              <a:buFont typeface="Courier New" pitchFamily="49" charset="0"/>
              <a:buNone/>
            </a:pPr>
            <a:endParaRPr lang="en-US" dirty="0" smtClean="0">
              <a:latin typeface="Arial" charset="0"/>
              <a:ea typeface="ＭＳ Ｐゴシック" pitchFamily="34" charset="-128"/>
              <a:cs typeface="Arial"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1038" y="454025"/>
            <a:ext cx="7680325" cy="1143000"/>
          </a:xfrm>
        </p:spPr>
        <p:txBody>
          <a:bodyPr/>
          <a:lstStyle/>
          <a:p>
            <a:r>
              <a:rPr lang="en-US" dirty="0" smtClean="0">
                <a:latin typeface="Rockwell" pitchFamily="18" charset="0"/>
                <a:ea typeface="ＭＳ Ｐゴシック" pitchFamily="34" charset="-128"/>
                <a:cs typeface="Rockwell" pitchFamily="18" charset="0"/>
              </a:rPr>
              <a:t>Program Administrator Changes</a:t>
            </a:r>
          </a:p>
        </p:txBody>
      </p:sp>
      <p:sp>
        <p:nvSpPr>
          <p:cNvPr id="12291" name="Content Placeholder 2"/>
          <p:cNvSpPr>
            <a:spLocks noGrp="1"/>
          </p:cNvSpPr>
          <p:nvPr>
            <p:ph idx="1"/>
          </p:nvPr>
        </p:nvSpPr>
        <p:spPr>
          <a:xfrm>
            <a:off x="772652" y="1374826"/>
            <a:ext cx="7658100" cy="4273806"/>
          </a:xfrm>
        </p:spPr>
        <p:txBody>
          <a:bodyPr/>
          <a:lstStyle/>
          <a:p>
            <a:pPr lvl="1">
              <a:lnSpc>
                <a:spcPct val="85000"/>
              </a:lnSpc>
              <a:buClr>
                <a:srgbClr val="FF6600"/>
              </a:buClr>
              <a:buFont typeface="Arial" charset="0"/>
              <a:buNone/>
            </a:pPr>
            <a:r>
              <a:rPr lang="en-US" dirty="0" smtClean="0">
                <a:latin typeface="Arial" charset="0"/>
                <a:ea typeface="ＭＳ Ｐゴシック" pitchFamily="34" charset="-128"/>
                <a:cs typeface="Arial" charset="0"/>
              </a:rPr>
              <a:t> </a:t>
            </a:r>
          </a:p>
          <a:p>
            <a:pPr marL="4763" lvl="1" indent="11113">
              <a:lnSpc>
                <a:spcPct val="100000"/>
              </a:lnSpc>
              <a:spcBef>
                <a:spcPts val="1200"/>
              </a:spcBef>
              <a:spcAft>
                <a:spcPts val="1200"/>
              </a:spcAft>
              <a:buClr>
                <a:srgbClr val="FF6600"/>
              </a:buClr>
              <a:buFont typeface="Arial" charset="0"/>
              <a:buNone/>
            </a:pPr>
            <a:r>
              <a:rPr lang="en-US" sz="2800" dirty="0" smtClean="0">
                <a:latin typeface="Arial" charset="0"/>
                <a:ea typeface="ＭＳ Ｐゴシック" pitchFamily="34" charset="-128"/>
                <a:cs typeface="Arial" charset="0"/>
              </a:rPr>
              <a:t>The SI underwriting unit will look at administrator information with all renewals. </a:t>
            </a:r>
          </a:p>
          <a:p>
            <a:pPr marL="4763" lvl="1" indent="11113">
              <a:lnSpc>
                <a:spcPct val="100000"/>
              </a:lnSpc>
              <a:spcBef>
                <a:spcPts val="1200"/>
              </a:spcBef>
              <a:spcAft>
                <a:spcPts val="1200"/>
              </a:spcAft>
              <a:buClr>
                <a:srgbClr val="FF6600"/>
              </a:buClr>
              <a:buFont typeface="Arial" charset="0"/>
              <a:buNone/>
            </a:pPr>
            <a:r>
              <a:rPr lang="en-US" dirty="0" smtClean="0">
                <a:latin typeface="Arial" charset="0"/>
                <a:ea typeface="ＭＳ Ｐゴシック" pitchFamily="34" charset="-128"/>
                <a:cs typeface="Arial" charset="0"/>
              </a:rPr>
              <a:t>	- Any new program administrator will be 	expected to complete a reorientation 	program within 6 months of the change.</a:t>
            </a:r>
          </a:p>
          <a:p>
            <a:pPr marL="4763" lvl="1" indent="11113">
              <a:lnSpc>
                <a:spcPct val="100000"/>
              </a:lnSpc>
              <a:spcBef>
                <a:spcPts val="1200"/>
              </a:spcBef>
              <a:spcAft>
                <a:spcPts val="1200"/>
              </a:spcAft>
              <a:buClr>
                <a:srgbClr val="FF6600"/>
              </a:buClr>
              <a:buFont typeface="Arial" charset="0"/>
              <a:buNone/>
            </a:pPr>
            <a:r>
              <a:rPr lang="en-US" dirty="0" smtClean="0">
                <a:latin typeface="Arial" charset="0"/>
                <a:ea typeface="ＭＳ Ｐゴシック" pitchFamily="34" charset="-128"/>
                <a:cs typeface="Arial" charset="0"/>
              </a:rPr>
              <a:t>	- SI Department is currently developing an 	online reorientation option for all employers to 	access</a:t>
            </a:r>
          </a:p>
          <a:p>
            <a:pPr lvl="1">
              <a:lnSpc>
                <a:spcPct val="85000"/>
              </a:lnSpc>
              <a:buClr>
                <a:srgbClr val="FF6600"/>
              </a:buClr>
              <a:buFont typeface="Arial" charset="0"/>
              <a:buNone/>
            </a:pPr>
            <a:endParaRPr lang="en-US" dirty="0" smtClean="0">
              <a:latin typeface="Arial" charset="0"/>
              <a:ea typeface="ＭＳ Ｐゴシック" pitchFamily="34" charset="-128"/>
              <a:cs typeface="Arial" charset="0"/>
            </a:endParaRPr>
          </a:p>
          <a:p>
            <a:pPr lvl="1">
              <a:lnSpc>
                <a:spcPct val="85000"/>
              </a:lnSpc>
              <a:buClr>
                <a:srgbClr val="FF6600"/>
              </a:buClr>
              <a:buFont typeface="Arial" charset="0"/>
              <a:buNone/>
            </a:pPr>
            <a:endParaRPr lang="en-US" dirty="0" smtClean="0">
              <a:latin typeface="Arial" charset="0"/>
              <a:ea typeface="ＭＳ Ｐゴシック" pitchFamily="34" charset="-128"/>
              <a:cs typeface="Arial"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32237" y="327281"/>
            <a:ext cx="7680325" cy="837842"/>
          </a:xfrm>
        </p:spPr>
        <p:txBody>
          <a:bodyPr/>
          <a:lstStyle/>
          <a:p>
            <a:pPr algn="ctr"/>
            <a:r>
              <a:rPr lang="en-US" dirty="0" smtClean="0">
                <a:latin typeface="Rockwell" pitchFamily="18" charset="0"/>
                <a:ea typeface="ＭＳ Ｐゴシック" pitchFamily="34" charset="-128"/>
                <a:cs typeface="Rockwell" pitchFamily="18" charset="0"/>
              </a:rPr>
              <a:t> Level 2 Compliance Audit </a:t>
            </a:r>
          </a:p>
        </p:txBody>
      </p:sp>
      <p:sp>
        <p:nvSpPr>
          <p:cNvPr id="13315" name="Content Placeholder 2"/>
          <p:cNvSpPr>
            <a:spLocks noGrp="1"/>
          </p:cNvSpPr>
          <p:nvPr>
            <p:ph idx="1"/>
          </p:nvPr>
        </p:nvSpPr>
        <p:spPr>
          <a:xfrm>
            <a:off x="530943" y="1047290"/>
            <a:ext cx="7878046" cy="4984801"/>
          </a:xfrm>
        </p:spPr>
        <p:txBody>
          <a:bodyPr/>
          <a:lstStyle/>
          <a:p>
            <a:pPr marL="61913" indent="-3175">
              <a:spcAft>
                <a:spcPts val="1200"/>
              </a:spcAft>
              <a:buFont typeface="Courier New" charset="0"/>
              <a:buNone/>
              <a:defRPr/>
            </a:pPr>
            <a:r>
              <a:rPr lang="en-US" dirty="0" smtClean="0"/>
              <a:t>A more comprehensive review of an employer’s claim compliance and SI-40 reporting practices. </a:t>
            </a:r>
          </a:p>
          <a:p>
            <a:pPr marL="61913" indent="-3175">
              <a:lnSpc>
                <a:spcPct val="100000"/>
              </a:lnSpc>
              <a:spcBef>
                <a:spcPts val="600"/>
              </a:spcBef>
              <a:spcAft>
                <a:spcPts val="600"/>
              </a:spcAft>
              <a:buFont typeface="Courier New" charset="0"/>
              <a:buNone/>
              <a:defRPr/>
            </a:pPr>
            <a:r>
              <a:rPr lang="en-US" dirty="0" smtClean="0">
                <a:latin typeface="Arial" charset="0"/>
                <a:cs typeface="Arial" charset="0"/>
              </a:rPr>
              <a:t>Scheduled based on the following triggers:</a:t>
            </a:r>
          </a:p>
          <a:p>
            <a:pPr marL="514350" indent="-514350">
              <a:lnSpc>
                <a:spcPct val="100000"/>
              </a:lnSpc>
              <a:spcBef>
                <a:spcPts val="600"/>
              </a:spcBef>
              <a:spcAft>
                <a:spcPts val="600"/>
              </a:spcAft>
              <a:buFont typeface="Courier New" charset="0"/>
              <a:buNone/>
              <a:defRPr/>
            </a:pPr>
            <a:r>
              <a:rPr lang="en-US" sz="2200" dirty="0" smtClean="0">
                <a:latin typeface="Arial" charset="0"/>
                <a:cs typeface="Arial" charset="0"/>
              </a:rPr>
              <a:t>	- Any significant issues identified from level 1 audit</a:t>
            </a:r>
          </a:p>
          <a:p>
            <a:pPr marL="515938" indent="-515938">
              <a:spcBef>
                <a:spcPts val="600"/>
              </a:spcBef>
              <a:spcAft>
                <a:spcPts val="600"/>
              </a:spcAft>
              <a:buFont typeface="Courier New" charset="0"/>
              <a:buNone/>
              <a:defRPr/>
            </a:pPr>
            <a:r>
              <a:rPr lang="en-US" sz="2200" dirty="0" smtClean="0">
                <a:latin typeface="Arial" charset="0"/>
                <a:cs typeface="Arial" charset="0"/>
              </a:rPr>
              <a:t>	- Unexplained significant variances on SI-40 from          one year to the next</a:t>
            </a:r>
          </a:p>
          <a:p>
            <a:pPr marL="514350" indent="-514350">
              <a:spcBef>
                <a:spcPts val="600"/>
              </a:spcBef>
              <a:spcAft>
                <a:spcPts val="600"/>
              </a:spcAft>
              <a:buFont typeface="Courier New" charset="0"/>
              <a:buNone/>
              <a:defRPr/>
            </a:pPr>
            <a:r>
              <a:rPr lang="en-US" sz="2200" dirty="0" smtClean="0">
                <a:latin typeface="Arial" charset="0"/>
                <a:cs typeface="Arial" charset="0"/>
              </a:rPr>
              <a:t>	- Inability to provide support for a material reduction</a:t>
            </a:r>
          </a:p>
          <a:p>
            <a:pPr marL="514350" indent="-514350">
              <a:spcBef>
                <a:spcPts val="600"/>
              </a:spcBef>
              <a:spcAft>
                <a:spcPts val="600"/>
              </a:spcAft>
              <a:buFont typeface="Courier New" charset="0"/>
              <a:buNone/>
              <a:defRPr/>
            </a:pPr>
            <a:r>
              <a:rPr lang="en-US" sz="2200" dirty="0" smtClean="0">
                <a:latin typeface="Arial" charset="0"/>
                <a:cs typeface="Arial" charset="0"/>
              </a:rPr>
              <a:t>	- High Risk SI employers (per financial matrix)</a:t>
            </a:r>
          </a:p>
          <a:p>
            <a:pPr marL="514350" indent="-514350">
              <a:spcBef>
                <a:spcPts val="600"/>
              </a:spcBef>
              <a:spcAft>
                <a:spcPts val="600"/>
              </a:spcAft>
              <a:buFont typeface="Courier New" charset="0"/>
              <a:buNone/>
              <a:defRPr/>
            </a:pPr>
            <a:r>
              <a:rPr lang="en-US" sz="2200" dirty="0" smtClean="0">
                <a:latin typeface="Arial" charset="0"/>
                <a:cs typeface="Arial" charset="0"/>
              </a:rPr>
              <a:t>	- Concerns on prior year level 2 audits</a:t>
            </a:r>
          </a:p>
          <a:p>
            <a:pPr marL="514350" indent="-514350">
              <a:spcBef>
                <a:spcPts val="600"/>
              </a:spcBef>
              <a:spcAft>
                <a:spcPts val="600"/>
              </a:spcAft>
              <a:buFont typeface="Courier New" charset="0"/>
              <a:buNone/>
              <a:defRPr/>
            </a:pPr>
            <a:r>
              <a:rPr lang="en-US" sz="2200" dirty="0" smtClean="0">
                <a:latin typeface="Arial" charset="0"/>
                <a:cs typeface="Arial" charset="0"/>
              </a:rPr>
              <a:t>	- Random Sampling and/or time elapsed since last audit</a:t>
            </a:r>
          </a:p>
          <a:p>
            <a:pPr marL="514350" indent="-514350">
              <a:buFont typeface="Courier New" charset="0"/>
              <a:buNone/>
              <a:defRPr/>
            </a:pPr>
            <a:r>
              <a:rPr lang="en-US" dirty="0" smtClean="0">
                <a:latin typeface="Arial" charset="0"/>
                <a:cs typeface="Arial" charset="0"/>
              </a:rPr>
              <a:t>	</a:t>
            </a:r>
          </a:p>
          <a:p>
            <a:pPr marL="514350" indent="-514350">
              <a:buFont typeface="Courier New" charset="0"/>
              <a:buNone/>
              <a:defRPr/>
            </a:pPr>
            <a:r>
              <a:rPr lang="en-US" dirty="0" smtClean="0">
                <a:latin typeface="Arial" charset="0"/>
                <a:cs typeface="Arial" charset="0"/>
              </a:rPr>
              <a:t>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46418" y="254000"/>
            <a:ext cx="7680325" cy="828040"/>
          </a:xfrm>
        </p:spPr>
        <p:txBody>
          <a:bodyPr/>
          <a:lstStyle/>
          <a:p>
            <a:r>
              <a:rPr lang="en-US" dirty="0" smtClean="0">
                <a:latin typeface="Rockwell" pitchFamily="18" charset="0"/>
                <a:ea typeface="ＭＳ Ｐゴシック" pitchFamily="34" charset="-128"/>
                <a:cs typeface="Rockwell" pitchFamily="18" charset="0"/>
              </a:rPr>
              <a:t>Level 2 Audit Scope</a:t>
            </a:r>
          </a:p>
        </p:txBody>
      </p:sp>
      <p:sp>
        <p:nvSpPr>
          <p:cNvPr id="14339" name="Content Placeholder 2"/>
          <p:cNvSpPr>
            <a:spLocks noGrp="1"/>
          </p:cNvSpPr>
          <p:nvPr>
            <p:ph idx="1"/>
          </p:nvPr>
        </p:nvSpPr>
        <p:spPr>
          <a:xfrm>
            <a:off x="548640" y="1347788"/>
            <a:ext cx="7806373" cy="4702492"/>
          </a:xfrm>
        </p:spPr>
        <p:txBody>
          <a:bodyPr/>
          <a:lstStyle/>
          <a:p>
            <a:pPr>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Accuracy of SI-40 reporting</a:t>
            </a:r>
          </a:p>
          <a:p>
            <a:pPr>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Wage calculation accuracy for TTD and PPD</a:t>
            </a:r>
          </a:p>
          <a:p>
            <a:pPr>
              <a:spcAft>
                <a:spcPts val="1200"/>
              </a:spcAft>
              <a:buFont typeface="Courier New" pitchFamily="49" charset="0"/>
              <a:buNone/>
            </a:pPr>
            <a:r>
              <a:rPr lang="en-US" dirty="0" smtClean="0">
                <a:latin typeface="Arial" charset="0"/>
                <a:ea typeface="ＭＳ Ｐゴシック" pitchFamily="34" charset="-128"/>
                <a:cs typeface="Arial" charset="0"/>
              </a:rPr>
              <a:t>- Accurate and timely paid compensation</a:t>
            </a:r>
          </a:p>
          <a:p>
            <a:pPr marL="220663" indent="-220663">
              <a:spcAft>
                <a:spcPts val="1200"/>
              </a:spcAft>
              <a:buFont typeface="Courier New" pitchFamily="49" charset="0"/>
              <a:buNone/>
            </a:pPr>
            <a:r>
              <a:rPr lang="en-US" dirty="0" smtClean="0">
                <a:latin typeface="Arial" charset="0"/>
                <a:ea typeface="ＭＳ Ｐゴシック" pitchFamily="34" charset="-128"/>
                <a:cs typeface="Arial" charset="0"/>
              </a:rPr>
              <a:t>- PTD rates – documentation supporting current PTD rate</a:t>
            </a:r>
          </a:p>
          <a:p>
            <a:pPr marL="222250" indent="-222250">
              <a:buFont typeface="Courier New" pitchFamily="49" charset="0"/>
              <a:buNone/>
            </a:pPr>
            <a:r>
              <a:rPr lang="en-US" dirty="0" smtClean="0">
                <a:latin typeface="Arial" charset="0"/>
                <a:ea typeface="ＭＳ Ｐゴシック" pitchFamily="34" charset="-128"/>
                <a:cs typeface="Arial" charset="0"/>
              </a:rPr>
              <a:t>- Number and type of valid complaints over previous two years </a:t>
            </a:r>
          </a:p>
          <a:p>
            <a:pPr>
              <a:buFont typeface="Courier New" pitchFamily="49" charset="0"/>
              <a:buNone/>
            </a:pPr>
            <a:endParaRPr lang="en-US" dirty="0" smtClean="0">
              <a:latin typeface="Arial" charset="0"/>
              <a:ea typeface="ＭＳ Ｐゴシック" pitchFamily="34" charset="-128"/>
              <a:cs typeface="Arial"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0566" y="357240"/>
            <a:ext cx="7680325" cy="704645"/>
          </a:xfrm>
        </p:spPr>
        <p:txBody>
          <a:bodyPr/>
          <a:lstStyle/>
          <a:p>
            <a:r>
              <a:rPr lang="en-US" dirty="0" smtClean="0">
                <a:latin typeface="Rockwell" pitchFamily="18" charset="0"/>
                <a:ea typeface="ＭＳ Ｐゴシック" pitchFamily="34" charset="-128"/>
                <a:cs typeface="Rockwell" pitchFamily="18" charset="0"/>
              </a:rPr>
              <a:t> Level 2 Process </a:t>
            </a:r>
          </a:p>
        </p:txBody>
      </p:sp>
      <p:sp>
        <p:nvSpPr>
          <p:cNvPr id="15363" name="Content Placeholder 2"/>
          <p:cNvSpPr>
            <a:spLocks noGrp="1"/>
          </p:cNvSpPr>
          <p:nvPr>
            <p:ph idx="1"/>
          </p:nvPr>
        </p:nvSpPr>
        <p:spPr>
          <a:xfrm>
            <a:off x="339212" y="1017639"/>
            <a:ext cx="8568813" cy="5102942"/>
          </a:xfrm>
        </p:spPr>
        <p:txBody>
          <a:bodyPr/>
          <a:lstStyle/>
          <a:p>
            <a:pPr marL="180975" indent="-180975">
              <a:lnSpc>
                <a:spcPct val="90000"/>
              </a:lnSpc>
              <a:spcAft>
                <a:spcPts val="1200"/>
              </a:spcAft>
              <a:buFont typeface="Courier New" pitchFamily="49" charset="0"/>
              <a:buNone/>
            </a:pPr>
            <a:r>
              <a:rPr lang="en-US" sz="2600" dirty="0" smtClean="0">
                <a:latin typeface="Arial" charset="0"/>
                <a:ea typeface="ＭＳ Ｐゴシック" pitchFamily="34" charset="-128"/>
                <a:cs typeface="Arial" charset="0"/>
              </a:rPr>
              <a:t>- Audit will generally be completed in our offices, ideally using the Employer/TPA data imaging system</a:t>
            </a:r>
          </a:p>
          <a:p>
            <a:pPr marL="180975" indent="-180975">
              <a:lnSpc>
                <a:spcPct val="90000"/>
              </a:lnSpc>
              <a:spcAft>
                <a:spcPts val="1200"/>
              </a:spcAft>
              <a:buNone/>
            </a:pPr>
            <a:r>
              <a:rPr lang="en-US" sz="2600" dirty="0" smtClean="0">
                <a:latin typeface="Arial" charset="0"/>
                <a:ea typeface="ＭＳ Ｐゴシック" pitchFamily="34" charset="-128"/>
                <a:cs typeface="Arial" charset="0"/>
              </a:rPr>
              <a:t>- Identified employers will be contacted by phone and advised of our intent to complete Level 2 Audit</a:t>
            </a:r>
          </a:p>
          <a:p>
            <a:pPr marL="180975" indent="-180975">
              <a:lnSpc>
                <a:spcPct val="90000"/>
              </a:lnSpc>
              <a:spcAft>
                <a:spcPts val="1200"/>
              </a:spcAft>
              <a:buNone/>
            </a:pPr>
            <a:r>
              <a:rPr lang="en-US" sz="2600" dirty="0" smtClean="0">
                <a:latin typeface="Arial" charset="0"/>
                <a:ea typeface="ＭＳ Ｐゴシック" pitchFamily="34" charset="-128"/>
                <a:cs typeface="Arial" charset="0"/>
              </a:rPr>
              <a:t>- E-mail with cover letter and request for information will be sent to employer</a:t>
            </a:r>
          </a:p>
          <a:p>
            <a:pPr marL="180975" indent="-180975">
              <a:lnSpc>
                <a:spcPct val="90000"/>
              </a:lnSpc>
              <a:spcAft>
                <a:spcPts val="1200"/>
              </a:spcAft>
              <a:buNone/>
            </a:pPr>
            <a:r>
              <a:rPr lang="en-US" sz="2600" dirty="0" smtClean="0">
                <a:latin typeface="Arial" charset="0"/>
                <a:ea typeface="ＭＳ Ｐゴシック" pitchFamily="34" charset="-128"/>
                <a:cs typeface="Arial" charset="0"/>
              </a:rPr>
              <a:t>- Audit will be conducted upon receipt of information</a:t>
            </a:r>
          </a:p>
          <a:p>
            <a:pPr marL="180975" indent="-180975">
              <a:lnSpc>
                <a:spcPct val="90000"/>
              </a:lnSpc>
              <a:spcAft>
                <a:spcPts val="1200"/>
              </a:spcAft>
              <a:buNone/>
            </a:pPr>
            <a:r>
              <a:rPr lang="en-US" sz="2600" dirty="0" smtClean="0">
                <a:latin typeface="Arial" charset="0"/>
                <a:ea typeface="ＭＳ Ｐゴシック" pitchFamily="34" charset="-128"/>
                <a:cs typeface="Arial" charset="0"/>
              </a:rPr>
              <a:t>- Once completed, results will be sent to employer for review and rebuttal</a:t>
            </a:r>
          </a:p>
          <a:p>
            <a:pPr marL="180975" indent="-180975">
              <a:lnSpc>
                <a:spcPct val="90000"/>
              </a:lnSpc>
              <a:spcAft>
                <a:spcPts val="1200"/>
              </a:spcAft>
              <a:buNone/>
            </a:pPr>
            <a:r>
              <a:rPr lang="en-US" sz="2600" dirty="0" smtClean="0">
                <a:latin typeface="Arial" charset="0"/>
                <a:ea typeface="ＭＳ Ｐゴシック" pitchFamily="34" charset="-128"/>
                <a:cs typeface="Arial" charset="0"/>
              </a:rPr>
              <a:t>- Wrap up call</a:t>
            </a:r>
          </a:p>
          <a:p>
            <a:pPr marL="4763" indent="-4763">
              <a:lnSpc>
                <a:spcPct val="90000"/>
              </a:lnSpc>
              <a:spcAft>
                <a:spcPts val="1200"/>
              </a:spcAft>
              <a:buFontTx/>
              <a:buChar char="-"/>
            </a:pPr>
            <a:endParaRPr lang="en-US" dirty="0" smtClean="0">
              <a:latin typeface="Arial" charset="0"/>
              <a:ea typeface="ＭＳ Ｐゴシック" pitchFamily="34" charset="-128"/>
              <a:cs typeface="Arial"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68710" y="301625"/>
            <a:ext cx="8229600" cy="1143000"/>
          </a:xfrm>
        </p:spPr>
        <p:txBody>
          <a:bodyPr/>
          <a:lstStyle/>
          <a:p>
            <a:r>
              <a:rPr lang="en-US" dirty="0" smtClean="0">
                <a:latin typeface="Rockwell" pitchFamily="18" charset="0"/>
                <a:ea typeface="ＭＳ Ｐゴシック" pitchFamily="34" charset="-128"/>
                <a:cs typeface="Rockwell" pitchFamily="18" charset="0"/>
              </a:rPr>
              <a:t>Level 2 Information Request	</a:t>
            </a:r>
          </a:p>
        </p:txBody>
      </p:sp>
      <p:sp>
        <p:nvSpPr>
          <p:cNvPr id="16387" name="Content Placeholder 2"/>
          <p:cNvSpPr>
            <a:spLocks noGrp="1"/>
          </p:cNvSpPr>
          <p:nvPr>
            <p:ph idx="1"/>
          </p:nvPr>
        </p:nvSpPr>
        <p:spPr>
          <a:xfrm>
            <a:off x="442452" y="1120314"/>
            <a:ext cx="8244348" cy="5059260"/>
          </a:xfrm>
        </p:spPr>
        <p:txBody>
          <a:bodyPr/>
          <a:lstStyle/>
          <a:p>
            <a:pPr marL="239713" indent="-225425">
              <a:spcAft>
                <a:spcPts val="1200"/>
              </a:spcAft>
              <a:buFont typeface="Courier New" pitchFamily="49" charset="0"/>
              <a:buNone/>
            </a:pPr>
            <a:r>
              <a:rPr lang="en-US" dirty="0" smtClean="0">
                <a:latin typeface="Arial" charset="0"/>
                <a:ea typeface="ＭＳ Ｐゴシック" pitchFamily="34" charset="-128"/>
                <a:cs typeface="Arial" charset="0"/>
              </a:rPr>
              <a:t>- Loss Run Report – with paid indemnity, paid medical and reserve separately noted for each claim</a:t>
            </a:r>
          </a:p>
          <a:p>
            <a:pPr marL="239713" indent="-225425">
              <a:spcAft>
                <a:spcPts val="1200"/>
              </a:spcAft>
              <a:buFont typeface="Courier New" pitchFamily="49" charset="0"/>
              <a:buNone/>
            </a:pPr>
            <a:r>
              <a:rPr lang="en-US" dirty="0" smtClean="0">
                <a:latin typeface="Arial" charset="0"/>
                <a:ea typeface="ＭＳ Ｐゴシック" pitchFamily="34" charset="-128"/>
                <a:cs typeface="Arial" charset="0"/>
              </a:rPr>
              <a:t>- SI-40 back up data for requested reports prior to 2012</a:t>
            </a:r>
          </a:p>
          <a:p>
            <a:pPr marL="239713" indent="-225425">
              <a:spcAft>
                <a:spcPts val="1200"/>
              </a:spcAft>
              <a:buFont typeface="Courier New" pitchFamily="49" charset="0"/>
              <a:buNone/>
            </a:pPr>
            <a:r>
              <a:rPr lang="en-US" dirty="0" smtClean="0">
                <a:latin typeface="Arial" charset="0"/>
                <a:ea typeface="ＭＳ Ｐゴシック" pitchFamily="34" charset="-128"/>
                <a:cs typeface="Arial" charset="0"/>
              </a:rPr>
              <a:t>- PTD claims identified with supporting documentation for current PTD rate of payment</a:t>
            </a:r>
          </a:p>
          <a:p>
            <a:pPr marL="239713" indent="-225425">
              <a:spcAft>
                <a:spcPts val="1200"/>
              </a:spcAft>
              <a:buFont typeface="Courier New" pitchFamily="49" charset="0"/>
              <a:buNone/>
            </a:pPr>
            <a:r>
              <a:rPr lang="en-US" dirty="0" smtClean="0">
                <a:latin typeface="Arial" charset="0"/>
                <a:ea typeface="ＭＳ Ｐゴシック" pitchFamily="34" charset="-128"/>
                <a:cs typeface="Arial" charset="0"/>
              </a:rPr>
              <a:t>- Access to claims system or receipt of requested documents for identified claims when system access is not available </a:t>
            </a:r>
          </a:p>
          <a:p>
            <a:pPr>
              <a:buFont typeface="Courier New" pitchFamily="49" charset="0"/>
              <a:buNone/>
            </a:pPr>
            <a:r>
              <a:rPr lang="en-US" sz="2400" dirty="0" smtClean="0">
                <a:latin typeface="Arial" charset="0"/>
                <a:ea typeface="ＭＳ Ｐゴシック" pitchFamily="34" charset="-128"/>
                <a:cs typeface="Arial" charset="0"/>
              </a:rPr>
              <a:t>	</a:t>
            </a:r>
          </a:p>
          <a:p>
            <a:pPr>
              <a:buFont typeface="Courier New" pitchFamily="49" charset="0"/>
              <a:buNone/>
            </a:pPr>
            <a:endParaRPr lang="en-US" sz="2400" dirty="0" smtClean="0">
              <a:latin typeface="Arial" charset="0"/>
              <a:ea typeface="ＭＳ Ｐゴシック" pitchFamily="34" charset="-128"/>
              <a:cs typeface="Arial" charset="0"/>
            </a:endParaRPr>
          </a:p>
          <a:p>
            <a:pPr>
              <a:buFont typeface="Courier New" pitchFamily="49" charset="0"/>
              <a:buNone/>
            </a:pPr>
            <a:r>
              <a:rPr lang="en-US" sz="2400" dirty="0" smtClean="0">
                <a:latin typeface="Arial" charset="0"/>
                <a:ea typeface="ＭＳ Ｐゴシック" pitchFamily="34" charset="-128"/>
                <a:cs typeface="Arial" charset="0"/>
              </a:rPr>
              <a:t>	 </a:t>
            </a:r>
          </a:p>
          <a:p>
            <a:endParaRPr lang="en-US" dirty="0" smtClean="0">
              <a:latin typeface="Arial" charset="0"/>
              <a:ea typeface="ＭＳ Ｐゴシック" pitchFamily="34" charset="-128"/>
              <a:cs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37766" y="335169"/>
            <a:ext cx="7680325" cy="815206"/>
          </a:xfrm>
        </p:spPr>
        <p:txBody>
          <a:bodyPr/>
          <a:lstStyle/>
          <a:p>
            <a:r>
              <a:rPr lang="en-US" dirty="0" smtClean="0">
                <a:latin typeface="Rockwell" pitchFamily="18" charset="0"/>
                <a:ea typeface="ＭＳ Ｐゴシック" pitchFamily="34" charset="-128"/>
                <a:cs typeface="Rockwell" pitchFamily="18" charset="0"/>
              </a:rPr>
              <a:t> Introduction</a:t>
            </a:r>
          </a:p>
        </p:txBody>
      </p:sp>
      <p:sp>
        <p:nvSpPr>
          <p:cNvPr id="4099" name="Content Placeholder 2"/>
          <p:cNvSpPr>
            <a:spLocks noGrp="1"/>
          </p:cNvSpPr>
          <p:nvPr>
            <p:ph idx="1"/>
          </p:nvPr>
        </p:nvSpPr>
        <p:spPr>
          <a:xfrm>
            <a:off x="855406" y="1164559"/>
            <a:ext cx="8008375" cy="4010025"/>
          </a:xfrm>
        </p:spPr>
        <p:txBody>
          <a:bodyPr/>
          <a:lstStyle/>
          <a:p>
            <a:pPr>
              <a:buFont typeface="Courier New" pitchFamily="49" charset="0"/>
              <a:buNone/>
            </a:pPr>
            <a:r>
              <a:rPr lang="en-US" dirty="0" smtClean="0">
                <a:latin typeface="Arial" charset="0"/>
                <a:ea typeface="ＭＳ Ｐゴシック" pitchFamily="34" charset="-128"/>
                <a:cs typeface="Arial" charset="0"/>
              </a:rPr>
              <a:t>	</a:t>
            </a:r>
            <a:r>
              <a:rPr lang="en-US" sz="2400" dirty="0" smtClean="0">
                <a:latin typeface="Arial" charset="0"/>
                <a:ea typeface="ＭＳ Ｐゴシック" pitchFamily="34" charset="-128"/>
                <a:cs typeface="Arial" charset="0"/>
              </a:rPr>
              <a:t> </a:t>
            </a:r>
          </a:p>
          <a:p>
            <a:pPr>
              <a:buFontTx/>
              <a:buChar char="-"/>
            </a:pPr>
            <a:r>
              <a:rPr lang="en-US" sz="3600" dirty="0" smtClean="0">
                <a:latin typeface="Arial" charset="0"/>
                <a:ea typeface="ＭＳ Ｐゴシック" pitchFamily="34" charset="-128"/>
                <a:cs typeface="Arial" charset="0"/>
              </a:rPr>
              <a:t>Paul Flowers </a:t>
            </a:r>
          </a:p>
          <a:p>
            <a:pPr>
              <a:buNone/>
            </a:pPr>
            <a:r>
              <a:rPr lang="en-US" dirty="0" smtClean="0">
                <a:latin typeface="Arial" charset="0"/>
                <a:ea typeface="ＭＳ Ｐゴシック" pitchFamily="34" charset="-128"/>
                <a:cs typeface="Arial" charset="0"/>
              </a:rPr>
              <a:t>Director, BWC Self-Insured Department</a:t>
            </a:r>
          </a:p>
          <a:p>
            <a:endParaRPr lang="en-US" dirty="0" smtClean="0">
              <a:latin typeface="Arial" charset="0"/>
              <a:ea typeface="ＭＳ Ｐゴシック" pitchFamily="34" charset="-128"/>
              <a:cs typeface="Arial" charset="0"/>
            </a:endParaRPr>
          </a:p>
          <a:p>
            <a:pPr>
              <a:buFontTx/>
              <a:buChar char="-"/>
            </a:pPr>
            <a:r>
              <a:rPr lang="en-US" sz="3600" dirty="0" smtClean="0">
                <a:latin typeface="Arial" charset="0"/>
                <a:ea typeface="ＭＳ Ｐゴシック" pitchFamily="34" charset="-128"/>
                <a:cs typeface="Arial" charset="0"/>
              </a:rPr>
              <a:t>Dave Sievert</a:t>
            </a:r>
          </a:p>
          <a:p>
            <a:pPr>
              <a:buNone/>
            </a:pPr>
            <a:r>
              <a:rPr lang="en-US" dirty="0" smtClean="0">
                <a:latin typeface="Arial" charset="0"/>
                <a:ea typeface="ＭＳ Ｐゴシック" pitchFamily="34" charset="-128"/>
                <a:cs typeface="Arial" charset="0"/>
              </a:rPr>
              <a:t>Supervisor, Self-Insured Auditing</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68211" y="224503"/>
            <a:ext cx="7680325" cy="866878"/>
          </a:xfrm>
        </p:spPr>
        <p:txBody>
          <a:bodyPr/>
          <a:lstStyle/>
          <a:p>
            <a:r>
              <a:rPr lang="en-US" dirty="0" smtClean="0">
                <a:latin typeface="Rockwell" pitchFamily="18" charset="0"/>
                <a:ea typeface="ＭＳ Ｐゴシック" pitchFamily="34" charset="-128"/>
                <a:cs typeface="Rockwell" pitchFamily="18" charset="0"/>
              </a:rPr>
              <a:t>Level 2 Timelines</a:t>
            </a:r>
          </a:p>
        </p:txBody>
      </p:sp>
      <p:sp>
        <p:nvSpPr>
          <p:cNvPr id="17411" name="Content Placeholder 2"/>
          <p:cNvSpPr>
            <a:spLocks noGrp="1"/>
          </p:cNvSpPr>
          <p:nvPr>
            <p:ph idx="1"/>
          </p:nvPr>
        </p:nvSpPr>
        <p:spPr>
          <a:xfrm>
            <a:off x="256407" y="1244190"/>
            <a:ext cx="7656512" cy="4010025"/>
          </a:xfrm>
        </p:spPr>
        <p:txBody>
          <a:bodyPr/>
          <a:lstStyle/>
          <a:p>
            <a:pPr>
              <a:buFont typeface="Courier New" pitchFamily="49" charset="0"/>
              <a:buNone/>
            </a:pPr>
            <a:r>
              <a:rPr lang="en-US" dirty="0" smtClean="0">
                <a:latin typeface="Arial" charset="0"/>
                <a:ea typeface="ＭＳ Ｐゴシック" pitchFamily="34" charset="-128"/>
                <a:cs typeface="Arial" charset="0"/>
              </a:rPr>
              <a:t>	- Initial request for information</a:t>
            </a:r>
          </a:p>
          <a:p>
            <a:pPr lvl="1">
              <a:buFont typeface="Arial" charset="0"/>
              <a:buNone/>
            </a:pPr>
            <a:r>
              <a:rPr lang="en-US" dirty="0" smtClean="0">
                <a:latin typeface="Arial" charset="0"/>
                <a:ea typeface="ＭＳ Ｐゴシック" pitchFamily="34" charset="-128"/>
                <a:cs typeface="Arial" charset="0"/>
              </a:rPr>
              <a:t>		- Loss run  2 - 3 days</a:t>
            </a:r>
          </a:p>
          <a:p>
            <a:pPr lvl="1">
              <a:buFont typeface="Arial" charset="0"/>
              <a:buNone/>
            </a:pPr>
            <a:r>
              <a:rPr lang="en-US" dirty="0" smtClean="0">
                <a:latin typeface="Arial" charset="0"/>
                <a:ea typeface="ＭＳ Ｐゴシック" pitchFamily="34" charset="-128"/>
                <a:cs typeface="Arial" charset="0"/>
              </a:rPr>
              <a:t>		- SI-40 back up 2 - 3 days</a:t>
            </a:r>
          </a:p>
          <a:p>
            <a:pPr lvl="1">
              <a:buFont typeface="Arial" charset="0"/>
              <a:buNone/>
            </a:pPr>
            <a:r>
              <a:rPr lang="en-US" dirty="0" smtClean="0">
                <a:latin typeface="Arial" charset="0"/>
                <a:ea typeface="ＭＳ Ｐゴシック" pitchFamily="34" charset="-128"/>
                <a:cs typeface="Arial" charset="0"/>
              </a:rPr>
              <a:t>		- PTD information 4 - 5 days</a:t>
            </a:r>
          </a:p>
          <a:p>
            <a:pPr lvl="1">
              <a:buFont typeface="Arial" charset="0"/>
              <a:buNone/>
            </a:pPr>
            <a:r>
              <a:rPr lang="en-US" dirty="0" smtClean="0">
                <a:latin typeface="Arial" charset="0"/>
                <a:ea typeface="ＭＳ Ｐゴシック" pitchFamily="34" charset="-128"/>
                <a:cs typeface="Arial" charset="0"/>
              </a:rPr>
              <a:t>		- System access 5 - 7 days</a:t>
            </a:r>
          </a:p>
          <a:p>
            <a:pPr lvl="1">
              <a:buFont typeface="Arial" charset="0"/>
              <a:buNone/>
            </a:pPr>
            <a:endParaRPr lang="en-US" dirty="0" smtClean="0">
              <a:latin typeface="Arial" charset="0"/>
              <a:ea typeface="ＭＳ Ｐゴシック" pitchFamily="34" charset="-128"/>
              <a:cs typeface="Arial" charset="0"/>
            </a:endParaRPr>
          </a:p>
          <a:p>
            <a:pPr lvl="1">
              <a:buFont typeface="Arial" charset="0"/>
              <a:buNone/>
            </a:pPr>
            <a:r>
              <a:rPr lang="en-US" sz="2800" dirty="0" smtClean="0">
                <a:latin typeface="Arial" charset="0"/>
                <a:ea typeface="ＭＳ Ｐゴシック" pitchFamily="34" charset="-128"/>
                <a:cs typeface="Arial" charset="0"/>
              </a:rPr>
              <a:t>- Rebuttal time frame - one week from receipt of results</a:t>
            </a:r>
          </a:p>
          <a:p>
            <a:pPr lvl="1">
              <a:buFont typeface="Arial" charset="0"/>
              <a:buNone/>
            </a:pPr>
            <a:endParaRPr lang="en-US" dirty="0" smtClean="0">
              <a:latin typeface="Arial" charset="0"/>
              <a:ea typeface="ＭＳ Ｐゴシック" pitchFamily="34" charset="-128"/>
              <a:cs typeface="Arial" charset="0"/>
            </a:endParaRPr>
          </a:p>
          <a:p>
            <a:pPr lvl="1">
              <a:buFont typeface="Arial" charset="0"/>
              <a:buNone/>
            </a:pPr>
            <a:r>
              <a:rPr lang="en-US" sz="2800" dirty="0" smtClean="0">
                <a:latin typeface="Arial" charset="0"/>
                <a:ea typeface="ＭＳ Ｐゴシック" pitchFamily="34" charset="-128"/>
                <a:cs typeface="Arial" charset="0"/>
              </a:rPr>
              <a:t>- Wrap up - one day after Rebuttal deadline</a:t>
            </a:r>
          </a:p>
          <a:p>
            <a:pPr lvl="1">
              <a:buFont typeface="Arial" charset="0"/>
              <a:buNone/>
            </a:pPr>
            <a:endParaRPr lang="en-US" dirty="0" smtClean="0">
              <a:latin typeface="Arial" charset="0"/>
              <a:ea typeface="ＭＳ Ｐゴシック" pitchFamily="34" charset="-128"/>
              <a:cs typeface="Arial"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74099" y="274638"/>
            <a:ext cx="7680325" cy="816743"/>
          </a:xfrm>
        </p:spPr>
        <p:txBody>
          <a:bodyPr/>
          <a:lstStyle/>
          <a:p>
            <a:r>
              <a:rPr lang="en-US" dirty="0" smtClean="0">
                <a:latin typeface="Rockwell" pitchFamily="18" charset="0"/>
                <a:ea typeface="ＭＳ Ｐゴシック" pitchFamily="34" charset="-128"/>
                <a:cs typeface="Rockwell" pitchFamily="18" charset="0"/>
              </a:rPr>
              <a:t>Results and Findings</a:t>
            </a:r>
          </a:p>
        </p:txBody>
      </p:sp>
      <p:sp>
        <p:nvSpPr>
          <p:cNvPr id="18435" name="Content Placeholder 2"/>
          <p:cNvSpPr>
            <a:spLocks noGrp="1"/>
          </p:cNvSpPr>
          <p:nvPr>
            <p:ph idx="1"/>
          </p:nvPr>
        </p:nvSpPr>
        <p:spPr>
          <a:xfrm>
            <a:off x="397029" y="1212543"/>
            <a:ext cx="7658100" cy="5261999"/>
          </a:xfrm>
        </p:spPr>
        <p:txBody>
          <a:bodyPr/>
          <a:lstStyle/>
          <a:p>
            <a:pPr marL="239713" indent="-225425">
              <a:spcAft>
                <a:spcPts val="1200"/>
              </a:spcAft>
              <a:buFont typeface="Courier New" pitchFamily="49" charset="0"/>
              <a:buNone/>
            </a:pPr>
            <a:r>
              <a:rPr lang="en-US" dirty="0" smtClean="0">
                <a:latin typeface="Arial" charset="0"/>
                <a:ea typeface="ＭＳ Ｐゴシック" pitchFamily="34" charset="-128"/>
                <a:cs typeface="Arial" charset="0"/>
              </a:rPr>
              <a:t>- The final results from a Level 2 audit will be provided to the employer with an individual sheet from each claim reviewed.</a:t>
            </a:r>
          </a:p>
          <a:p>
            <a:pPr marL="239713" indent="-225425">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A final letter will confirm that the employer is compliant or not compliant.</a:t>
            </a:r>
          </a:p>
          <a:p>
            <a:pPr marL="239713" indent="-225425">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a:t>
            </a:r>
            <a:r>
              <a:rPr lang="en-US" sz="2400" dirty="0" smtClean="0">
                <a:latin typeface="Arial" charset="0"/>
                <a:ea typeface="ＭＳ Ｐゴシック" pitchFamily="34" charset="-128"/>
                <a:cs typeface="Arial" charset="0"/>
              </a:rPr>
              <a:t>	- If an employer is not compliant, the SI 	 		Department may require a formal action plan 	that addresses all identified issues</a:t>
            </a:r>
          </a:p>
          <a:p>
            <a:pPr marL="239713" indent="-225425">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Future actions will outlined in the final letter</a:t>
            </a:r>
            <a:r>
              <a:rPr lang="en-US" sz="2400" dirty="0" smtClean="0">
                <a:latin typeface="Arial" charset="0"/>
                <a:ea typeface="ＭＳ Ｐゴシック" pitchFamily="34" charset="-128"/>
                <a:cs typeface="Arial" charset="0"/>
              </a:rPr>
              <a:t>		 </a:t>
            </a:r>
          </a:p>
          <a:p>
            <a:pPr>
              <a:buFont typeface="Courier New" pitchFamily="49" charset="0"/>
              <a:buNone/>
            </a:pPr>
            <a:r>
              <a:rPr lang="en-US" sz="2400" dirty="0" smtClean="0">
                <a:latin typeface="Arial" charset="0"/>
                <a:ea typeface="ＭＳ Ｐゴシック" pitchFamily="34" charset="-128"/>
                <a:cs typeface="Arial" charset="0"/>
              </a:rPr>
              <a:t>	</a:t>
            </a:r>
          </a:p>
          <a:p>
            <a:pPr>
              <a:buFont typeface="Courier New" pitchFamily="49" charset="0"/>
              <a:buNone/>
            </a:pPr>
            <a:r>
              <a:rPr lang="en-US" sz="2400" dirty="0" smtClean="0">
                <a:latin typeface="Arial" charset="0"/>
                <a:ea typeface="ＭＳ Ｐゴシック" pitchFamily="34" charset="-128"/>
                <a:cs typeface="Arial" charset="0"/>
              </a:rPr>
              <a:t>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03238" y="301625"/>
            <a:ext cx="7680325" cy="1143000"/>
          </a:xfrm>
        </p:spPr>
        <p:txBody>
          <a:bodyPr/>
          <a:lstStyle/>
          <a:p>
            <a:r>
              <a:rPr lang="en-US" dirty="0" smtClean="0">
                <a:latin typeface="Rockwell" pitchFamily="18" charset="0"/>
                <a:ea typeface="ＭＳ Ｐゴシック" pitchFamily="34" charset="-128"/>
                <a:cs typeface="Rockwell" pitchFamily="18" charset="0"/>
              </a:rPr>
              <a:t>Level 3 Full Administrative Audit			</a:t>
            </a:r>
          </a:p>
        </p:txBody>
      </p:sp>
      <p:sp>
        <p:nvSpPr>
          <p:cNvPr id="19459" name="Content Placeholder 2"/>
          <p:cNvSpPr>
            <a:spLocks noGrp="1"/>
          </p:cNvSpPr>
          <p:nvPr>
            <p:ph idx="1"/>
          </p:nvPr>
        </p:nvSpPr>
        <p:spPr>
          <a:xfrm>
            <a:off x="353961" y="1460091"/>
            <a:ext cx="8450826" cy="4940709"/>
          </a:xfrm>
        </p:spPr>
        <p:txBody>
          <a:bodyPr/>
          <a:lstStyle/>
          <a:p>
            <a:pPr marL="236538" indent="-236538">
              <a:lnSpc>
                <a:spcPct val="100000"/>
              </a:lnSpc>
              <a:spcAft>
                <a:spcPts val="1200"/>
              </a:spcAft>
              <a:buNone/>
            </a:pPr>
            <a:r>
              <a:rPr lang="en-US" dirty="0" smtClean="0"/>
              <a:t>- A Level 3 audit will review all aspects of an employer’s claims administration and reporting practices. </a:t>
            </a:r>
            <a:endParaRPr lang="en-US" dirty="0" smtClean="0">
              <a:latin typeface="Arial" charset="0"/>
              <a:ea typeface="ＭＳ Ｐゴシック" pitchFamily="34" charset="-128"/>
              <a:cs typeface="Arial" charset="0"/>
            </a:endParaRPr>
          </a:p>
          <a:p>
            <a:pPr marL="236538" indent="-236538">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Full compliance audit will be conducted onsite at employer, TPA or other agreed upon site</a:t>
            </a:r>
          </a:p>
          <a:p>
            <a:pPr marL="280988" indent="-280988">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Claim files can be reviewed electronically using either BWC or TPA computers depending on accessibility </a:t>
            </a:r>
          </a:p>
          <a:p>
            <a:pPr marL="236538" indent="-236538">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Designated Ohio Administrator must be present</a:t>
            </a:r>
          </a:p>
          <a:p>
            <a:pPr>
              <a:lnSpc>
                <a:spcPts val="2875"/>
              </a:lnSpc>
              <a:buFont typeface="Courier New" pitchFamily="49" charset="0"/>
              <a:buNone/>
            </a:pPr>
            <a:r>
              <a:rPr lang="en-US" sz="2400" dirty="0" smtClean="0">
                <a:latin typeface="Arial" charset="0"/>
                <a:ea typeface="ＭＳ Ｐゴシック" pitchFamily="34" charset="-128"/>
                <a:cs typeface="Arial" charset="0"/>
              </a:rPr>
              <a:t>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24466" y="261938"/>
            <a:ext cx="8149610" cy="1143000"/>
          </a:xfrm>
        </p:spPr>
        <p:txBody>
          <a:bodyPr/>
          <a:lstStyle/>
          <a:p>
            <a:r>
              <a:rPr lang="en-US" dirty="0" smtClean="0">
                <a:latin typeface="Rockwell" pitchFamily="18" charset="0"/>
                <a:ea typeface="ＭＳ Ｐゴシック" pitchFamily="34" charset="-128"/>
                <a:cs typeface="Rockwell" pitchFamily="18" charset="0"/>
              </a:rPr>
              <a:t> Level 3 Full Administrative Audit</a:t>
            </a:r>
          </a:p>
        </p:txBody>
      </p:sp>
      <p:sp>
        <p:nvSpPr>
          <p:cNvPr id="20483" name="Content Placeholder 2"/>
          <p:cNvSpPr>
            <a:spLocks noGrp="1"/>
          </p:cNvSpPr>
          <p:nvPr>
            <p:ph idx="1"/>
          </p:nvPr>
        </p:nvSpPr>
        <p:spPr>
          <a:xfrm>
            <a:off x="483265" y="1490816"/>
            <a:ext cx="8129792" cy="4526526"/>
          </a:xfrm>
        </p:spPr>
        <p:txBody>
          <a:bodyPr/>
          <a:lstStyle/>
          <a:p>
            <a:pPr marL="176213" indent="-176213">
              <a:lnSpc>
                <a:spcPct val="100000"/>
              </a:lnSpc>
              <a:spcAft>
                <a:spcPts val="1200"/>
              </a:spcAft>
              <a:buNone/>
            </a:pPr>
            <a:r>
              <a:rPr lang="en-US" sz="2600" dirty="0" smtClean="0">
                <a:latin typeface="Arial" charset="0"/>
                <a:ea typeface="ＭＳ Ｐゴシック" pitchFamily="34" charset="-128"/>
                <a:cs typeface="Arial" charset="0"/>
              </a:rPr>
              <a:t>- </a:t>
            </a:r>
            <a:r>
              <a:rPr lang="en-US" sz="2600" dirty="0" smtClean="0">
                <a:latin typeface="Arial" charset="0"/>
                <a:cs typeface="Arial" charset="0"/>
              </a:rPr>
              <a:t>Any significant issues identified from level 1 or level 2 audits</a:t>
            </a:r>
            <a:endParaRPr lang="en-US" sz="2600" dirty="0" smtClean="0">
              <a:latin typeface="Arial" charset="0"/>
              <a:ea typeface="ＭＳ Ｐゴシック" pitchFamily="34" charset="-128"/>
              <a:cs typeface="Arial" charset="0"/>
            </a:endParaRPr>
          </a:p>
          <a:p>
            <a:pPr marL="176213" indent="-176213">
              <a:lnSpc>
                <a:spcPct val="100000"/>
              </a:lnSpc>
              <a:spcBef>
                <a:spcPts val="600"/>
              </a:spcBef>
              <a:spcAft>
                <a:spcPts val="600"/>
              </a:spcAft>
              <a:buNone/>
            </a:pPr>
            <a:r>
              <a:rPr lang="en-US" sz="2600" dirty="0" smtClean="0">
                <a:latin typeface="Arial" charset="0"/>
                <a:ea typeface="ＭＳ Ｐゴシック" pitchFamily="34" charset="-128"/>
                <a:cs typeface="Arial" charset="0"/>
              </a:rPr>
              <a:t>- Over four years since last audit</a:t>
            </a:r>
          </a:p>
          <a:p>
            <a:pPr marL="176213" lvl="2" indent="-176213">
              <a:lnSpc>
                <a:spcPct val="100000"/>
              </a:lnSpc>
              <a:spcAft>
                <a:spcPts val="600"/>
              </a:spcAft>
              <a:buNone/>
            </a:pPr>
            <a:r>
              <a:rPr lang="en-US" sz="2400" dirty="0" smtClean="0">
                <a:latin typeface="Arial" charset="0"/>
                <a:ea typeface="ＭＳ Ｐゴシック" pitchFamily="34" charset="-128"/>
                <a:cs typeface="Arial" charset="0"/>
              </a:rPr>
              <a:t>		</a:t>
            </a:r>
            <a:r>
              <a:rPr lang="en-US" sz="2200" dirty="0" smtClean="0">
                <a:latin typeface="Arial" charset="0"/>
                <a:ea typeface="ＭＳ Ｐゴシック" pitchFamily="34" charset="-128"/>
                <a:cs typeface="Arial" charset="0"/>
              </a:rPr>
              <a:t>- Time frame reduced to one year after change in 	administrator</a:t>
            </a:r>
          </a:p>
          <a:p>
            <a:pPr marL="176213" indent="-176213">
              <a:lnSpc>
                <a:spcPct val="100000"/>
              </a:lnSpc>
              <a:spcAft>
                <a:spcPts val="1200"/>
              </a:spcAft>
              <a:buFont typeface="Courier New" pitchFamily="49" charset="0"/>
              <a:buNone/>
            </a:pPr>
            <a:r>
              <a:rPr lang="en-US" sz="2600" dirty="0" smtClean="0">
                <a:latin typeface="Arial" charset="0"/>
                <a:ea typeface="ＭＳ Ｐゴシック" pitchFamily="34" charset="-128"/>
                <a:cs typeface="Arial" charset="0"/>
              </a:rPr>
              <a:t>- Random Sample of SI community with consideration given to time since last level 2 or 3 audit</a:t>
            </a:r>
          </a:p>
          <a:p>
            <a:pPr marL="176213" indent="-176213">
              <a:lnSpc>
                <a:spcPct val="100000"/>
              </a:lnSpc>
              <a:spcAft>
                <a:spcPts val="1200"/>
              </a:spcAft>
              <a:buFont typeface="Courier New" pitchFamily="49" charset="0"/>
              <a:buNone/>
            </a:pPr>
            <a:r>
              <a:rPr lang="en-US" sz="2600" dirty="0" smtClean="0">
                <a:latin typeface="Arial" charset="0"/>
                <a:ea typeface="ＭＳ Ｐゴシック" pitchFamily="34" charset="-128"/>
                <a:cs typeface="Arial" charset="0"/>
              </a:rPr>
              <a:t>- Three or more valid complaints in a rolling 12 month period </a:t>
            </a:r>
          </a:p>
          <a:p>
            <a:pPr>
              <a:buFont typeface="Courier New" pitchFamily="49" charset="0"/>
              <a:buNone/>
            </a:pPr>
            <a:r>
              <a:rPr lang="en-US" dirty="0" smtClean="0">
                <a:latin typeface="Arial" charset="0"/>
                <a:ea typeface="ＭＳ Ｐゴシック" pitchFamily="34" charset="-128"/>
                <a:cs typeface="Arial" charset="0"/>
              </a:rPr>
              <a:t>	</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71949" y="274638"/>
            <a:ext cx="8672051" cy="1143000"/>
          </a:xfrm>
        </p:spPr>
        <p:txBody>
          <a:bodyPr/>
          <a:lstStyle/>
          <a:p>
            <a:r>
              <a:rPr lang="en-US" dirty="0" smtClean="0">
                <a:latin typeface="Rockwell" pitchFamily="18" charset="0"/>
                <a:ea typeface="ＭＳ Ｐゴシック" pitchFamily="34" charset="-128"/>
                <a:cs typeface="Rockwell" pitchFamily="18" charset="0"/>
              </a:rPr>
              <a:t> Level 3 Full Administrative Audit</a:t>
            </a:r>
          </a:p>
        </p:txBody>
      </p:sp>
      <p:sp>
        <p:nvSpPr>
          <p:cNvPr id="21507" name="Content Placeholder 2"/>
          <p:cNvSpPr>
            <a:spLocks noGrp="1"/>
          </p:cNvSpPr>
          <p:nvPr>
            <p:ph idx="1"/>
          </p:nvPr>
        </p:nvSpPr>
        <p:spPr>
          <a:xfrm>
            <a:off x="221226" y="1645007"/>
            <a:ext cx="7656512" cy="4431327"/>
          </a:xfrm>
        </p:spPr>
        <p:txBody>
          <a:bodyPr/>
          <a:lstStyle/>
          <a:p>
            <a:pPr>
              <a:lnSpc>
                <a:spcPts val="2675"/>
              </a:lnSpc>
              <a:buFont typeface="Courier New" pitchFamily="49" charset="0"/>
              <a:buNone/>
            </a:pPr>
            <a:r>
              <a:rPr lang="en-US" dirty="0" smtClean="0">
                <a:latin typeface="Arial" charset="0"/>
                <a:ea typeface="ＭＳ Ｐゴシック" pitchFamily="34" charset="-128"/>
                <a:cs typeface="Arial" charset="0"/>
              </a:rPr>
              <a:t>	- Failure to demonstrate strong working knowledge of the statute and requirements for being self insured. </a:t>
            </a:r>
          </a:p>
          <a:p>
            <a:pPr>
              <a:lnSpc>
                <a:spcPts val="2675"/>
              </a:lnSpc>
              <a:buFont typeface="Courier New" pitchFamily="49" charset="0"/>
              <a:buNone/>
            </a:pPr>
            <a:endParaRPr lang="en-US" dirty="0" smtClean="0">
              <a:latin typeface="Arial" charset="0"/>
              <a:ea typeface="ＭＳ Ｐゴシック" pitchFamily="34" charset="-128"/>
              <a:cs typeface="Arial" charset="0"/>
            </a:endParaRPr>
          </a:p>
          <a:p>
            <a:pPr>
              <a:lnSpc>
                <a:spcPts val="2675"/>
              </a:lnSpc>
              <a:buFont typeface="Courier New" pitchFamily="49" charset="0"/>
              <a:buNone/>
            </a:pPr>
            <a:r>
              <a:rPr lang="en-US" dirty="0" smtClean="0">
                <a:latin typeface="Arial" charset="0"/>
                <a:ea typeface="ＭＳ Ｐゴシック" pitchFamily="34" charset="-128"/>
                <a:cs typeface="Arial" charset="0"/>
              </a:rPr>
              <a:t>	- All new SI employers </a:t>
            </a:r>
          </a:p>
          <a:p>
            <a:pPr marL="976313">
              <a:lnSpc>
                <a:spcPts val="2675"/>
              </a:lnSpc>
              <a:buFont typeface="Courier New" pitchFamily="49" charset="0"/>
              <a:buNone/>
            </a:pPr>
            <a:r>
              <a:rPr lang="en-US" dirty="0" smtClean="0">
                <a:latin typeface="Arial" charset="0"/>
                <a:ea typeface="ＭＳ Ｐゴシック" pitchFamily="34" charset="-128"/>
                <a:cs typeface="Arial" charset="0"/>
              </a:rPr>
              <a:t>		- </a:t>
            </a:r>
            <a:r>
              <a:rPr lang="en-US" sz="2400" dirty="0" smtClean="0">
                <a:latin typeface="Arial" charset="0"/>
                <a:ea typeface="ＭＳ Ｐゴシック" pitchFamily="34" charset="-128"/>
                <a:cs typeface="Arial" charset="0"/>
              </a:rPr>
              <a:t>Between six and twelve months 		from the effective date</a:t>
            </a:r>
          </a:p>
          <a:p>
            <a:pPr marL="976313">
              <a:lnSpc>
                <a:spcPts val="2675"/>
              </a:lnSpc>
              <a:buFont typeface="Courier New" pitchFamily="49" charset="0"/>
              <a:buNone/>
            </a:pPr>
            <a:endParaRPr lang="en-US" sz="2400" dirty="0" smtClean="0">
              <a:latin typeface="Arial" charset="0"/>
              <a:ea typeface="ＭＳ Ｐゴシック" pitchFamily="34" charset="-128"/>
              <a:cs typeface="Arial" charset="0"/>
            </a:endParaRPr>
          </a:p>
          <a:p>
            <a:pPr marL="577850">
              <a:lnSpc>
                <a:spcPts val="2675"/>
              </a:lnSpc>
              <a:buFont typeface="Courier New" pitchFamily="49" charset="0"/>
              <a:buNone/>
            </a:pPr>
            <a:r>
              <a:rPr lang="en-US" sz="2400" dirty="0" smtClean="0">
                <a:latin typeface="Arial" charset="0"/>
                <a:ea typeface="ＭＳ Ｐゴシック" pitchFamily="34" charset="-128"/>
                <a:cs typeface="Arial" charset="0"/>
              </a:rPr>
              <a:t>- </a:t>
            </a:r>
            <a:r>
              <a:rPr lang="en-US" dirty="0" smtClean="0">
                <a:latin typeface="Arial" charset="0"/>
                <a:ea typeface="ＭＳ Ｐゴシック" pitchFamily="34" charset="-128"/>
                <a:cs typeface="Arial" charset="0"/>
              </a:rPr>
              <a:t>One audit, consolidate files for those with multiple locations</a:t>
            </a:r>
          </a:p>
          <a:p>
            <a:pPr>
              <a:lnSpc>
                <a:spcPts val="2675"/>
              </a:lnSpc>
              <a:buFont typeface="Courier New" pitchFamily="49" charset="0"/>
              <a:buNone/>
            </a:pPr>
            <a:endParaRPr lang="en-US" sz="2400" dirty="0" smtClean="0">
              <a:latin typeface="Arial" charset="0"/>
              <a:ea typeface="ＭＳ Ｐゴシック" pitchFamily="34" charset="-128"/>
              <a:cs typeface="Arial" charset="0"/>
            </a:endParaRPr>
          </a:p>
          <a:p>
            <a:pPr>
              <a:lnSpc>
                <a:spcPts val="2675"/>
              </a:lnSpc>
              <a:buFont typeface="Courier New" pitchFamily="49" charset="0"/>
              <a:buNone/>
            </a:pPr>
            <a:r>
              <a:rPr lang="en-US" sz="2400" dirty="0" smtClean="0">
                <a:latin typeface="Arial" charset="0"/>
                <a:ea typeface="ＭＳ Ｐゴシック" pitchFamily="34" charset="-128"/>
                <a:cs typeface="Arial" charset="0"/>
              </a:rPr>
              <a:t>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42451" y="386735"/>
            <a:ext cx="7713407" cy="1143000"/>
          </a:xfrm>
        </p:spPr>
        <p:txBody>
          <a:bodyPr/>
          <a:lstStyle/>
          <a:p>
            <a:r>
              <a:rPr lang="en-US" dirty="0" smtClean="0">
                <a:latin typeface="Rockwell" pitchFamily="18" charset="0"/>
                <a:ea typeface="ＭＳ Ｐゴシック" pitchFamily="34" charset="-128"/>
                <a:cs typeface="Rockwell" pitchFamily="18" charset="0"/>
              </a:rPr>
              <a:t>Level 3 Audit Scope	</a:t>
            </a:r>
          </a:p>
        </p:txBody>
      </p:sp>
      <p:sp>
        <p:nvSpPr>
          <p:cNvPr id="22531" name="Content Placeholder 2"/>
          <p:cNvSpPr>
            <a:spLocks noGrp="1"/>
          </p:cNvSpPr>
          <p:nvPr>
            <p:ph idx="1"/>
          </p:nvPr>
        </p:nvSpPr>
        <p:spPr>
          <a:xfrm>
            <a:off x="398207" y="1262678"/>
            <a:ext cx="8096557" cy="4562935"/>
          </a:xfrm>
        </p:spPr>
        <p:txBody>
          <a:bodyPr/>
          <a:lstStyle/>
          <a:p>
            <a:pPr>
              <a:buFont typeface="Courier New" pitchFamily="49" charset="0"/>
              <a:buNone/>
            </a:pPr>
            <a:r>
              <a:rPr lang="en-US" dirty="0" smtClean="0">
                <a:latin typeface="Arial" charset="0"/>
                <a:ea typeface="ＭＳ Ｐゴシック" pitchFamily="34" charset="-128"/>
                <a:cs typeface="Arial" charset="0"/>
              </a:rPr>
              <a:t>	 - Timely notification of certification and reporting of claims</a:t>
            </a:r>
          </a:p>
          <a:p>
            <a:pPr>
              <a:buFont typeface="Courier New" pitchFamily="49" charset="0"/>
              <a:buNone/>
            </a:pPr>
            <a:endParaRPr lang="en-US" sz="1400" dirty="0" smtClean="0">
              <a:latin typeface="Arial" charset="0"/>
              <a:ea typeface="ＭＳ Ｐゴシック" pitchFamily="34" charset="-128"/>
              <a:cs typeface="Arial" charset="0"/>
            </a:endParaRPr>
          </a:p>
          <a:p>
            <a:pPr>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 Timely bill payment</a:t>
            </a:r>
          </a:p>
          <a:p>
            <a:pPr>
              <a:lnSpc>
                <a:spcPct val="100000"/>
              </a:lnSpc>
              <a:spcAft>
                <a:spcPts val="1200"/>
              </a:spcAft>
              <a:buFont typeface="Courier New" pitchFamily="49" charset="0"/>
              <a:buNone/>
            </a:pPr>
            <a:endParaRPr lang="en-US" sz="1400" dirty="0" smtClean="0">
              <a:latin typeface="Arial" charset="0"/>
              <a:ea typeface="ＭＳ Ｐゴシック" pitchFamily="34" charset="-128"/>
              <a:cs typeface="Arial" charset="0"/>
            </a:endParaRPr>
          </a:p>
          <a:p>
            <a:pPr>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 Timely and accurate compensation payments</a:t>
            </a:r>
          </a:p>
          <a:p>
            <a:pPr>
              <a:buFont typeface="Courier New" pitchFamily="49" charset="0"/>
              <a:buNone/>
            </a:pPr>
            <a:r>
              <a:rPr lang="en-US" dirty="0" smtClean="0">
                <a:latin typeface="Arial" charset="0"/>
                <a:ea typeface="ＭＳ Ｐゴシック" pitchFamily="34" charset="-128"/>
                <a:cs typeface="Arial" charset="0"/>
              </a:rPr>
              <a:t>			</a:t>
            </a:r>
            <a:r>
              <a:rPr lang="en-US" sz="2400" dirty="0" smtClean="0">
                <a:latin typeface="Arial" charset="0"/>
                <a:ea typeface="ＭＳ Ｐゴシック" pitchFamily="34" charset="-128"/>
                <a:cs typeface="Arial" charset="0"/>
              </a:rPr>
              <a:t>- Initial, ongoing and ordered </a:t>
            </a:r>
          </a:p>
          <a:p>
            <a:pPr>
              <a:buFont typeface="Courier New" pitchFamily="49" charset="0"/>
              <a:buNone/>
            </a:pPr>
            <a:r>
              <a:rPr lang="en-US" dirty="0" smtClean="0">
                <a:latin typeface="Arial" charset="0"/>
                <a:ea typeface="ＭＳ Ｐゴシック" pitchFamily="34" charset="-128"/>
                <a:cs typeface="Arial" charset="0"/>
              </a:rPr>
              <a:t>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540877" y="280988"/>
            <a:ext cx="7680325" cy="1143000"/>
          </a:xfrm>
        </p:spPr>
        <p:txBody>
          <a:bodyPr/>
          <a:lstStyle/>
          <a:p>
            <a:r>
              <a:rPr lang="en-US" dirty="0" smtClean="0">
                <a:latin typeface="Rockwell" pitchFamily="18" charset="0"/>
                <a:ea typeface="ＭＳ Ｐゴシック" pitchFamily="34" charset="-128"/>
                <a:cs typeface="Rockwell" pitchFamily="18" charset="0"/>
              </a:rPr>
              <a:t> Level 3 Audit Scope</a:t>
            </a:r>
          </a:p>
        </p:txBody>
      </p:sp>
      <p:sp>
        <p:nvSpPr>
          <p:cNvPr id="23555" name="Content Placeholder 2"/>
          <p:cNvSpPr>
            <a:spLocks noGrp="1"/>
          </p:cNvSpPr>
          <p:nvPr>
            <p:ph idx="1"/>
          </p:nvPr>
        </p:nvSpPr>
        <p:spPr>
          <a:xfrm>
            <a:off x="339213" y="1326792"/>
            <a:ext cx="8347587" cy="4779040"/>
          </a:xfrm>
        </p:spPr>
        <p:txBody>
          <a:bodyPr/>
          <a:lstStyle/>
          <a:p>
            <a:pPr marL="241300" indent="-225425">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Timeliness in responding to treatment requests</a:t>
            </a:r>
          </a:p>
          <a:p>
            <a:pPr marL="239713" indent="-225425">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Maintaining complete file and making it available within 72 hours of a written request</a:t>
            </a:r>
          </a:p>
          <a:p>
            <a:pPr marL="461963" indent="-461963">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Proper notification to IW of claim process</a:t>
            </a:r>
          </a:p>
          <a:p>
            <a:pPr marL="285750" indent="-285750">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Verification of current and working IT system and relationship with TPA</a:t>
            </a:r>
          </a:p>
          <a:p>
            <a:pPr marL="4763" indent="-4763">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 </a:t>
            </a:r>
            <a:r>
              <a:rPr lang="en-US" sz="2400" dirty="0" smtClean="0">
                <a:latin typeface="Arial" charset="0"/>
                <a:ea typeface="ＭＳ Ｐゴシック" pitchFamily="34" charset="-128"/>
                <a:cs typeface="Arial" charset="0"/>
              </a:rPr>
              <a:t>Proper controls in place to comply with rules 		   and regulations</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68211" y="386735"/>
            <a:ext cx="7680325" cy="955368"/>
          </a:xfrm>
        </p:spPr>
        <p:txBody>
          <a:bodyPr/>
          <a:lstStyle/>
          <a:p>
            <a:r>
              <a:rPr lang="en-US" dirty="0" smtClean="0">
                <a:latin typeface="Rockwell" pitchFamily="18" charset="0"/>
                <a:ea typeface="ＭＳ Ｐゴシック" pitchFamily="34" charset="-128"/>
                <a:cs typeface="Rockwell" pitchFamily="18" charset="0"/>
              </a:rPr>
              <a:t>Level 3 Timelines</a:t>
            </a:r>
          </a:p>
        </p:txBody>
      </p:sp>
      <p:sp>
        <p:nvSpPr>
          <p:cNvPr id="17411" name="Content Placeholder 2"/>
          <p:cNvSpPr>
            <a:spLocks noGrp="1"/>
          </p:cNvSpPr>
          <p:nvPr>
            <p:ph idx="1"/>
          </p:nvPr>
        </p:nvSpPr>
        <p:spPr>
          <a:xfrm>
            <a:off x="462884" y="1244190"/>
            <a:ext cx="7656512" cy="4802649"/>
          </a:xfrm>
        </p:spPr>
        <p:txBody>
          <a:bodyPr/>
          <a:lstStyle/>
          <a:p>
            <a:pPr marL="234950" lvl="1">
              <a:buFont typeface="Arial" charset="0"/>
              <a:buNone/>
            </a:pPr>
            <a:r>
              <a:rPr lang="en-US" sz="2800" dirty="0" smtClean="0">
                <a:latin typeface="Arial" charset="0"/>
                <a:ea typeface="ＭＳ Ｐゴシック" pitchFamily="34" charset="-128"/>
                <a:cs typeface="Arial" charset="0"/>
              </a:rPr>
              <a:t>- Audit will be scheduled within 2-3 weeks from initial contact. </a:t>
            </a:r>
          </a:p>
          <a:p>
            <a:pPr marL="234950" lvl="1">
              <a:buFont typeface="Arial" charset="0"/>
              <a:buNone/>
            </a:pPr>
            <a:endParaRPr lang="en-US" dirty="0" smtClean="0">
              <a:latin typeface="Arial" charset="0"/>
              <a:ea typeface="ＭＳ Ｐゴシック" pitchFamily="34" charset="-128"/>
              <a:cs typeface="Arial" charset="0"/>
            </a:endParaRPr>
          </a:p>
          <a:p>
            <a:pPr marL="234950" lvl="1">
              <a:buFont typeface="Arial" charset="0"/>
              <a:buNone/>
            </a:pPr>
            <a:r>
              <a:rPr lang="en-US" dirty="0" smtClean="0">
                <a:latin typeface="Arial" charset="0"/>
                <a:ea typeface="ＭＳ Ｐゴシック" pitchFamily="34" charset="-128"/>
                <a:cs typeface="Arial" charset="0"/>
              </a:rPr>
              <a:t>		- Loss Run within 2-3 days from initial call</a:t>
            </a:r>
          </a:p>
          <a:p>
            <a:pPr marL="234950" lvl="1">
              <a:buFont typeface="Arial" charset="0"/>
              <a:buNone/>
            </a:pPr>
            <a:endParaRPr lang="en-US" dirty="0" smtClean="0">
              <a:latin typeface="Arial" charset="0"/>
              <a:ea typeface="ＭＳ Ｐゴシック" pitchFamily="34" charset="-128"/>
              <a:cs typeface="Arial" charset="0"/>
            </a:endParaRPr>
          </a:p>
          <a:p>
            <a:pPr marL="176213" lvl="1" indent="-176213">
              <a:buFont typeface="Arial" charset="0"/>
              <a:buNone/>
            </a:pPr>
            <a:r>
              <a:rPr lang="en-US" sz="2800" dirty="0" smtClean="0">
                <a:latin typeface="Arial" charset="0"/>
                <a:ea typeface="ＭＳ Ｐゴシック" pitchFamily="34" charset="-128"/>
                <a:cs typeface="Arial" charset="0"/>
              </a:rPr>
              <a:t>- Goal will be to complete in one day, and provide findings with requests for information at the time of the audit. One week to respond with questions or requested information.</a:t>
            </a:r>
          </a:p>
          <a:p>
            <a:pPr marL="234950" lvl="1">
              <a:buFont typeface="Arial" charset="0"/>
              <a:buNone/>
            </a:pPr>
            <a:endParaRPr lang="en-US" dirty="0" smtClean="0">
              <a:latin typeface="Arial" charset="0"/>
              <a:ea typeface="ＭＳ Ｐゴシック" pitchFamily="34" charset="-128"/>
              <a:cs typeface="Arial" charset="0"/>
            </a:endParaRPr>
          </a:p>
          <a:p>
            <a:pPr marL="180975" lvl="1" indent="-180975">
              <a:buFont typeface="Arial" charset="0"/>
              <a:buNone/>
            </a:pPr>
            <a:r>
              <a:rPr lang="en-US" sz="2800" dirty="0" smtClean="0">
                <a:latin typeface="Arial" charset="0"/>
                <a:ea typeface="ＭＳ Ｐゴシック" pitchFamily="34" charset="-128"/>
                <a:cs typeface="Arial" charset="0"/>
              </a:rPr>
              <a:t>- If needed after response a wrap up call will be set within one week from response </a:t>
            </a:r>
          </a:p>
          <a:p>
            <a:pPr lvl="1">
              <a:buFont typeface="Arial" charset="0"/>
              <a:buNone/>
            </a:pPr>
            <a:endParaRPr lang="en-US" dirty="0" smtClean="0">
              <a:latin typeface="Arial" charset="0"/>
              <a:ea typeface="ＭＳ Ｐゴシック" pitchFamily="34" charset="-128"/>
              <a:cs typeface="Arial" charset="0"/>
            </a:endParaRPr>
          </a:p>
          <a:p>
            <a:pPr lvl="1">
              <a:buFont typeface="Arial" charset="0"/>
              <a:buNone/>
            </a:pPr>
            <a:endParaRPr lang="en-US" dirty="0" smtClean="0">
              <a:latin typeface="Arial" charset="0"/>
              <a:ea typeface="ＭＳ Ｐゴシック" pitchFamily="34" charset="-128"/>
              <a:cs typeface="Arial" charset="0"/>
            </a:endParaRPr>
          </a:p>
          <a:p>
            <a:pPr lvl="1">
              <a:buFont typeface="Arial" charset="0"/>
              <a:buNone/>
            </a:pPr>
            <a:endParaRPr lang="en-US" dirty="0" smtClean="0">
              <a:latin typeface="Arial" charset="0"/>
              <a:ea typeface="ＭＳ Ｐゴシック" pitchFamily="34" charset="-128"/>
              <a:cs typeface="Arial" charset="0"/>
            </a:endParaRPr>
          </a:p>
          <a:p>
            <a:pPr lvl="1">
              <a:buFont typeface="Arial" charset="0"/>
              <a:buNone/>
            </a:pPr>
            <a:endParaRPr lang="en-US" dirty="0" smtClean="0">
              <a:latin typeface="Arial" charset="0"/>
              <a:ea typeface="ＭＳ Ｐゴシック" pitchFamily="34" charset="-128"/>
              <a:cs typeface="Arial"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80220" y="274638"/>
            <a:ext cx="7680325" cy="816743"/>
          </a:xfrm>
        </p:spPr>
        <p:txBody>
          <a:bodyPr/>
          <a:lstStyle/>
          <a:p>
            <a:r>
              <a:rPr lang="en-US" dirty="0" smtClean="0">
                <a:latin typeface="Rockwell" pitchFamily="18" charset="0"/>
                <a:ea typeface="ＭＳ Ｐゴシック" pitchFamily="34" charset="-128"/>
                <a:cs typeface="Rockwell" pitchFamily="18" charset="0"/>
              </a:rPr>
              <a:t>Results and Findings</a:t>
            </a:r>
          </a:p>
        </p:txBody>
      </p:sp>
      <p:sp>
        <p:nvSpPr>
          <p:cNvPr id="18435" name="Content Placeholder 2"/>
          <p:cNvSpPr>
            <a:spLocks noGrp="1"/>
          </p:cNvSpPr>
          <p:nvPr>
            <p:ph idx="1"/>
          </p:nvPr>
        </p:nvSpPr>
        <p:spPr>
          <a:xfrm>
            <a:off x="588758" y="1212543"/>
            <a:ext cx="7658100" cy="4878542"/>
          </a:xfrm>
        </p:spPr>
        <p:txBody>
          <a:bodyPr/>
          <a:lstStyle/>
          <a:p>
            <a:pPr marL="239713" indent="-225425">
              <a:spcAft>
                <a:spcPts val="1200"/>
              </a:spcAft>
              <a:buFont typeface="Courier New" pitchFamily="49" charset="0"/>
              <a:buNone/>
            </a:pPr>
            <a:r>
              <a:rPr lang="en-US" dirty="0" smtClean="0">
                <a:latin typeface="Arial" charset="0"/>
                <a:ea typeface="ＭＳ Ｐゴシック" pitchFamily="34" charset="-128"/>
                <a:cs typeface="Arial" charset="0"/>
              </a:rPr>
              <a:t>- The final results from a Level 3 audit will be provided to the employer with an individual sheet from each claim reviewed</a:t>
            </a:r>
          </a:p>
          <a:p>
            <a:pPr marL="239713" indent="-225425">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A final letter will confirm that the employer is compliant or not compliant</a:t>
            </a:r>
          </a:p>
          <a:p>
            <a:pPr marL="236538" indent="-222250">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a:t>
            </a:r>
            <a:r>
              <a:rPr lang="en-US" sz="2400" dirty="0" smtClean="0">
                <a:latin typeface="Arial" charset="0"/>
                <a:ea typeface="ＭＳ Ｐゴシック" pitchFamily="34" charset="-128"/>
                <a:cs typeface="Arial" charset="0"/>
              </a:rPr>
              <a:t>	- If an employer is not compliant, the SI 	Department may require a repeat level 3 audit in 	the following six months to one year</a:t>
            </a:r>
          </a:p>
          <a:p>
            <a:pPr>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Future actions will outlined in the final letter</a:t>
            </a:r>
            <a:r>
              <a:rPr lang="en-US" sz="2400" dirty="0" smtClean="0">
                <a:latin typeface="Arial" charset="0"/>
                <a:ea typeface="ＭＳ Ｐゴシック" pitchFamily="34" charset="-128"/>
                <a:cs typeface="Arial" charset="0"/>
              </a:rPr>
              <a:t>		 </a:t>
            </a:r>
          </a:p>
          <a:p>
            <a:pPr>
              <a:buFont typeface="Courier New" pitchFamily="49" charset="0"/>
              <a:buNone/>
            </a:pPr>
            <a:r>
              <a:rPr lang="en-US" sz="2400" dirty="0" smtClean="0">
                <a:latin typeface="Arial" charset="0"/>
                <a:ea typeface="ＭＳ Ｐゴシック" pitchFamily="34" charset="-128"/>
                <a:cs typeface="Arial" charset="0"/>
              </a:rPr>
              <a:t>	</a:t>
            </a:r>
          </a:p>
          <a:p>
            <a:pPr>
              <a:buFont typeface="Courier New" pitchFamily="49" charset="0"/>
              <a:buNone/>
            </a:pPr>
            <a:r>
              <a:rPr lang="en-US" sz="2400" dirty="0" smtClean="0">
                <a:latin typeface="Arial" charset="0"/>
                <a:ea typeface="ＭＳ Ｐゴシック" pitchFamily="34" charset="-128"/>
                <a:cs typeface="Arial" charset="0"/>
              </a:rPr>
              <a:t>	 </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16540" y="348380"/>
            <a:ext cx="7680325" cy="846239"/>
          </a:xfrm>
        </p:spPr>
        <p:txBody>
          <a:bodyPr/>
          <a:lstStyle/>
          <a:p>
            <a:r>
              <a:rPr lang="en-US" dirty="0" smtClean="0">
                <a:latin typeface="Rockwell" pitchFamily="18" charset="0"/>
                <a:ea typeface="ＭＳ Ｐゴシック" pitchFamily="34" charset="-128"/>
                <a:cs typeface="Rockwell" pitchFamily="18" charset="0"/>
              </a:rPr>
              <a:t>C84 and Medco 14</a:t>
            </a:r>
          </a:p>
        </p:txBody>
      </p:sp>
      <p:sp>
        <p:nvSpPr>
          <p:cNvPr id="24579" name="Content Placeholder 2"/>
          <p:cNvSpPr>
            <a:spLocks noGrp="1"/>
          </p:cNvSpPr>
          <p:nvPr>
            <p:ph idx="1"/>
          </p:nvPr>
        </p:nvSpPr>
        <p:spPr>
          <a:xfrm>
            <a:off x="560439" y="1593748"/>
            <a:ext cx="8053644" cy="4684713"/>
          </a:xfrm>
        </p:spPr>
        <p:txBody>
          <a:bodyPr/>
          <a:lstStyle/>
          <a:p>
            <a:pPr marL="236538" lvl="1" indent="-236538">
              <a:lnSpc>
                <a:spcPts val="2675"/>
              </a:lnSpc>
              <a:buClr>
                <a:srgbClr val="FF6600"/>
              </a:buClr>
              <a:buFont typeface="Arial" charset="0"/>
              <a:buNone/>
            </a:pPr>
            <a:r>
              <a:rPr lang="en-US" sz="2800" dirty="0" smtClean="0">
                <a:latin typeface="Arial" charset="0"/>
                <a:ea typeface="ＭＳ Ｐゴシック" pitchFamily="34" charset="-128"/>
                <a:cs typeface="Arial" charset="0"/>
              </a:rPr>
              <a:t>- Claimant responsible for submitting C84 request for TT for each new period</a:t>
            </a:r>
          </a:p>
          <a:p>
            <a:pPr marL="236538" lvl="1" indent="-236538">
              <a:lnSpc>
                <a:spcPts val="2675"/>
              </a:lnSpc>
              <a:buClr>
                <a:srgbClr val="FF6600"/>
              </a:buClr>
              <a:buFont typeface="Arial" charset="0"/>
              <a:buNone/>
            </a:pPr>
            <a:endParaRPr lang="en-US" sz="2800" dirty="0" smtClean="0">
              <a:latin typeface="Arial" charset="0"/>
              <a:ea typeface="ＭＳ Ｐゴシック" pitchFamily="34" charset="-128"/>
              <a:cs typeface="Arial" charset="0"/>
            </a:endParaRPr>
          </a:p>
          <a:p>
            <a:pPr marL="236538" lvl="1" indent="-236538">
              <a:lnSpc>
                <a:spcPts val="2675"/>
              </a:lnSpc>
              <a:buClr>
                <a:srgbClr val="FF6600"/>
              </a:buClr>
              <a:buFont typeface="Arial" charset="0"/>
              <a:buNone/>
            </a:pPr>
            <a:r>
              <a:rPr lang="en-US" sz="2800" dirty="0" smtClean="0">
                <a:latin typeface="Arial" charset="0"/>
                <a:ea typeface="ＭＳ Ｐゴシック" pitchFamily="34" charset="-128"/>
                <a:cs typeface="Arial" charset="0"/>
              </a:rPr>
              <a:t>- Attending physician responsible for submitting Medco 14</a:t>
            </a:r>
          </a:p>
          <a:p>
            <a:pPr marL="236538" lvl="1" indent="-236538">
              <a:lnSpc>
                <a:spcPts val="2675"/>
              </a:lnSpc>
              <a:buClr>
                <a:srgbClr val="FF6600"/>
              </a:buClr>
              <a:buFont typeface="Arial" charset="0"/>
              <a:buNone/>
            </a:pPr>
            <a:endParaRPr lang="en-US" sz="2800" dirty="0" smtClean="0">
              <a:latin typeface="Arial" charset="0"/>
              <a:ea typeface="ＭＳ Ｐゴシック" pitchFamily="34" charset="-128"/>
              <a:cs typeface="Arial" charset="0"/>
            </a:endParaRPr>
          </a:p>
          <a:p>
            <a:pPr marL="236538" lvl="1" indent="-236538">
              <a:lnSpc>
                <a:spcPts val="2675"/>
              </a:lnSpc>
              <a:buClr>
                <a:srgbClr val="FF6600"/>
              </a:buClr>
              <a:buFont typeface="Arial" charset="0"/>
              <a:buNone/>
            </a:pPr>
            <a:r>
              <a:rPr lang="en-US" sz="2800" dirty="0" smtClean="0">
                <a:latin typeface="Arial" charset="0"/>
                <a:ea typeface="ＭＳ Ｐゴシック" pitchFamily="34" charset="-128"/>
                <a:cs typeface="Arial" charset="0"/>
              </a:rPr>
              <a:t>- If you require a C84 it is recommended that you provide to claimant, and advise it will be needed for each period of TT  </a:t>
            </a:r>
          </a:p>
          <a:p>
            <a:pPr marL="0" lvl="1" indent="0">
              <a:lnSpc>
                <a:spcPts val="2675"/>
              </a:lnSpc>
              <a:buClr>
                <a:srgbClr val="FF6600"/>
              </a:buClr>
              <a:buFont typeface="Arial" charset="0"/>
              <a:buNone/>
            </a:pPr>
            <a:r>
              <a:rPr lang="en-US" sz="2800" dirty="0" smtClean="0">
                <a:latin typeface="Arial" charset="0"/>
                <a:ea typeface="ＭＳ Ｐゴシック" pitchFamily="34" charset="-128"/>
                <a:cs typeface="Arial" charset="0"/>
              </a:rPr>
              <a:t>		</a:t>
            </a:r>
            <a:r>
              <a:rPr lang="en-US" dirty="0" smtClean="0">
                <a:latin typeface="Arial" charset="0"/>
                <a:ea typeface="ＭＳ Ｐゴシック" pitchFamily="34" charset="-128"/>
                <a:cs typeface="Arial" charset="0"/>
              </a:rPr>
              <a:t>- Must be consistent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887311" y="719138"/>
            <a:ext cx="7680325" cy="770449"/>
          </a:xfrm>
        </p:spPr>
        <p:txBody>
          <a:bodyPr/>
          <a:lstStyle/>
          <a:p>
            <a:r>
              <a:rPr lang="en-US" dirty="0" smtClean="0">
                <a:latin typeface="Rockwell" pitchFamily="18" charset="0"/>
                <a:ea typeface="ＭＳ Ｐゴシック" pitchFamily="34" charset="-128"/>
                <a:cs typeface="Rockwell" pitchFamily="18" charset="0"/>
              </a:rPr>
              <a:t>Agenda	</a:t>
            </a:r>
          </a:p>
        </p:txBody>
      </p:sp>
      <p:sp>
        <p:nvSpPr>
          <p:cNvPr id="3075" name="Content Placeholder 2"/>
          <p:cNvSpPr>
            <a:spLocks noGrp="1"/>
          </p:cNvSpPr>
          <p:nvPr>
            <p:ph idx="1"/>
          </p:nvPr>
        </p:nvSpPr>
        <p:spPr>
          <a:xfrm>
            <a:off x="573088" y="1592263"/>
            <a:ext cx="7656512" cy="4010025"/>
          </a:xfrm>
        </p:spPr>
        <p:txBody>
          <a:bodyPr/>
          <a:lstStyle/>
          <a:p>
            <a:pPr>
              <a:buFont typeface="Courier New" pitchFamily="49" charset="0"/>
              <a:buNone/>
            </a:pPr>
            <a:r>
              <a:rPr lang="en-US" dirty="0" smtClean="0">
                <a:latin typeface="Arial" charset="0"/>
                <a:ea typeface="ＭＳ Ｐゴシック" pitchFamily="34" charset="-128"/>
                <a:cs typeface="Arial" charset="0"/>
              </a:rPr>
              <a:t>	 </a:t>
            </a:r>
          </a:p>
          <a:p>
            <a:pPr>
              <a:buFont typeface="Courier New" pitchFamily="49" charset="0"/>
              <a:buNone/>
            </a:pPr>
            <a:r>
              <a:rPr lang="en-US" dirty="0" smtClean="0">
                <a:latin typeface="Arial" charset="0"/>
                <a:ea typeface="ＭＳ Ｐゴシック" pitchFamily="34" charset="-128"/>
                <a:cs typeface="Arial" charset="0"/>
              </a:rPr>
              <a:t>	1.  Introduction</a:t>
            </a:r>
          </a:p>
          <a:p>
            <a:pPr>
              <a:buFont typeface="Courier New" pitchFamily="49" charset="0"/>
              <a:buNone/>
            </a:pPr>
            <a:r>
              <a:rPr lang="en-US" dirty="0" smtClean="0">
                <a:latin typeface="Arial" charset="0"/>
                <a:ea typeface="ＭＳ Ｐゴシック" pitchFamily="34" charset="-128"/>
                <a:cs typeface="Arial" charset="0"/>
              </a:rPr>
              <a:t>	2.  Current state of BWC audit process</a:t>
            </a:r>
          </a:p>
          <a:p>
            <a:pPr>
              <a:buFont typeface="Courier New" pitchFamily="49" charset="0"/>
              <a:buNone/>
            </a:pPr>
            <a:r>
              <a:rPr lang="en-US" dirty="0" smtClean="0">
                <a:latin typeface="Arial" charset="0"/>
                <a:ea typeface="ＭＳ Ｐゴシック" pitchFamily="34" charset="-128"/>
                <a:cs typeface="Arial" charset="0"/>
              </a:rPr>
              <a:t>	3.  Future audit process</a:t>
            </a:r>
          </a:p>
          <a:p>
            <a:pPr>
              <a:buFont typeface="Courier New" pitchFamily="49" charset="0"/>
              <a:buNone/>
            </a:pPr>
            <a:r>
              <a:rPr lang="en-US" dirty="0" smtClean="0">
                <a:latin typeface="Arial" charset="0"/>
                <a:ea typeface="ＭＳ Ｐゴシック" pitchFamily="34" charset="-128"/>
                <a:cs typeface="Arial" charset="0"/>
              </a:rPr>
              <a:t>	4.  Housekeeping Items</a:t>
            </a:r>
          </a:p>
          <a:p>
            <a:pPr>
              <a:buFont typeface="Courier New" pitchFamily="49" charset="0"/>
              <a:buNone/>
            </a:pPr>
            <a:r>
              <a:rPr lang="en-US" dirty="0" smtClean="0">
                <a:latin typeface="Arial" charset="0"/>
                <a:ea typeface="ＭＳ Ｐゴシック" pitchFamily="34" charset="-128"/>
                <a:cs typeface="Arial" charset="0"/>
              </a:rPr>
              <a:t>	</a:t>
            </a:r>
          </a:p>
          <a:p>
            <a:pPr>
              <a:buFont typeface="Courier New" pitchFamily="49" charset="0"/>
              <a:buNone/>
            </a:pPr>
            <a:r>
              <a:rPr lang="en-US" dirty="0" smtClean="0">
                <a:latin typeface="Arial" charset="0"/>
                <a:ea typeface="ＭＳ Ｐゴシック" pitchFamily="34" charset="-128"/>
                <a:cs typeface="Arial" charset="0"/>
              </a:rPr>
              <a:t>   </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549275" y="274638"/>
            <a:ext cx="7680325" cy="846239"/>
          </a:xfrm>
        </p:spPr>
        <p:txBody>
          <a:bodyPr/>
          <a:lstStyle/>
          <a:p>
            <a:r>
              <a:rPr lang="en-US" dirty="0" smtClean="0">
                <a:latin typeface="Rockwell" pitchFamily="18" charset="0"/>
                <a:ea typeface="ＭＳ Ｐゴシック" pitchFamily="34" charset="-128"/>
                <a:cs typeface="Rockwell" pitchFamily="18" charset="0"/>
              </a:rPr>
              <a:t>Housekeeping Items</a:t>
            </a:r>
          </a:p>
        </p:txBody>
      </p:sp>
      <p:sp>
        <p:nvSpPr>
          <p:cNvPr id="25603" name="Content Placeholder 2"/>
          <p:cNvSpPr>
            <a:spLocks noGrp="1"/>
          </p:cNvSpPr>
          <p:nvPr>
            <p:ph idx="1"/>
          </p:nvPr>
        </p:nvSpPr>
        <p:spPr>
          <a:xfrm>
            <a:off x="545639" y="1017639"/>
            <a:ext cx="8126412" cy="5176683"/>
          </a:xfrm>
        </p:spPr>
        <p:txBody>
          <a:bodyPr/>
          <a:lstStyle/>
          <a:p>
            <a:pPr>
              <a:lnSpc>
                <a:spcPct val="100000"/>
              </a:lnSpc>
              <a:spcBef>
                <a:spcPts val="600"/>
              </a:spcBef>
              <a:spcAft>
                <a:spcPts val="600"/>
              </a:spcAft>
              <a:buFont typeface="Courier New" pitchFamily="49" charset="0"/>
              <a:buNone/>
            </a:pPr>
            <a:r>
              <a:rPr lang="en-US" dirty="0" smtClean="0">
                <a:latin typeface="Arial" charset="0"/>
                <a:ea typeface="ＭＳ Ｐゴシック" pitchFamily="34" charset="-128"/>
                <a:cs typeface="Arial" charset="0"/>
              </a:rPr>
              <a:t>- On-line re-orientation</a:t>
            </a:r>
          </a:p>
          <a:p>
            <a:pPr marL="917575" indent="-3175">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a:t>
            </a:r>
            <a:r>
              <a:rPr lang="en-US" sz="2400" dirty="0" smtClean="0">
                <a:latin typeface="Arial" charset="0"/>
                <a:ea typeface="ＭＳ Ｐゴシック" pitchFamily="34" charset="-128"/>
                <a:cs typeface="Arial" charset="0"/>
              </a:rPr>
              <a:t>- Currently in development and hope to roll out in late 2012</a:t>
            </a:r>
            <a:endParaRPr lang="en-US" dirty="0" smtClean="0">
              <a:latin typeface="Arial" charset="0"/>
              <a:ea typeface="ＭＳ Ｐゴシック" pitchFamily="34" charset="-128"/>
              <a:cs typeface="Arial" charset="0"/>
            </a:endParaRPr>
          </a:p>
          <a:p>
            <a:pPr marL="239713" indent="-225425">
              <a:lnSpc>
                <a:spcPct val="100000"/>
              </a:lnSpc>
              <a:spcBef>
                <a:spcPts val="600"/>
              </a:spcBef>
              <a:spcAft>
                <a:spcPts val="600"/>
              </a:spcAft>
              <a:buFont typeface="Courier New" pitchFamily="49" charset="0"/>
              <a:buNone/>
            </a:pPr>
            <a:r>
              <a:rPr lang="en-US" dirty="0" smtClean="0">
                <a:latin typeface="Arial" charset="0"/>
                <a:ea typeface="ＭＳ Ｐゴシック" pitchFamily="34" charset="-128"/>
                <a:cs typeface="Arial" charset="0"/>
              </a:rPr>
              <a:t>- SI 40 annual reports – We will be requesting the SI-40 back up information be submitted with the 2012 SI-40 report (due February 2013).  </a:t>
            </a:r>
          </a:p>
          <a:p>
            <a:pPr marL="239713" indent="-225425">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a:t>
            </a:r>
            <a:r>
              <a:rPr lang="en-US" sz="2400" dirty="0" smtClean="0">
                <a:latin typeface="Arial" charset="0"/>
                <a:ea typeface="ＭＳ Ｐゴシック" pitchFamily="34" charset="-128"/>
                <a:cs typeface="Arial" charset="0"/>
              </a:rPr>
              <a:t>- Information should be submitted to the following 	 email:  </a:t>
            </a:r>
            <a:r>
              <a:rPr lang="en-US" sz="2400" dirty="0" smtClean="0">
                <a:latin typeface="Arial" charset="0"/>
                <a:ea typeface="ＭＳ Ｐゴシック" pitchFamily="34" charset="-128"/>
                <a:cs typeface="Arial" charset="0"/>
                <a:hlinkClick r:id="rId2"/>
              </a:rPr>
              <a:t>BWCSIAuditing@bwc.oh.state.us</a:t>
            </a:r>
            <a:endParaRPr lang="en-US" sz="2400" dirty="0" smtClean="0">
              <a:latin typeface="Arial" charset="0"/>
              <a:ea typeface="ＭＳ Ｐゴシック" pitchFamily="34" charset="-128"/>
              <a:cs typeface="Arial" charset="0"/>
            </a:endParaRPr>
          </a:p>
          <a:p>
            <a:pPr>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Topics for future workshops?   </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64023" y="377876"/>
            <a:ext cx="7680325" cy="772497"/>
          </a:xfrm>
        </p:spPr>
        <p:txBody>
          <a:bodyPr/>
          <a:lstStyle/>
          <a:p>
            <a:r>
              <a:rPr lang="en-US" dirty="0" smtClean="0">
                <a:latin typeface="Rockwell" pitchFamily="18" charset="0"/>
                <a:ea typeface="ＭＳ Ｐゴシック" pitchFamily="34" charset="-128"/>
                <a:cs typeface="Rockwell" pitchFamily="18" charset="0"/>
              </a:rPr>
              <a:t>Contact Us</a:t>
            </a:r>
          </a:p>
        </p:txBody>
      </p:sp>
      <p:sp>
        <p:nvSpPr>
          <p:cNvPr id="26627" name="Content Placeholder 2"/>
          <p:cNvSpPr>
            <a:spLocks noGrp="1"/>
          </p:cNvSpPr>
          <p:nvPr>
            <p:ph idx="1"/>
          </p:nvPr>
        </p:nvSpPr>
        <p:spPr>
          <a:xfrm>
            <a:off x="254000" y="1240811"/>
            <a:ext cx="8693150" cy="4600575"/>
          </a:xfrm>
        </p:spPr>
        <p:txBody>
          <a:bodyPr/>
          <a:lstStyle/>
          <a:p>
            <a:pPr marL="287338" lvl="1" indent="-287338">
              <a:lnSpc>
                <a:spcPts val="2675"/>
              </a:lnSpc>
              <a:buClr>
                <a:srgbClr val="FF6600"/>
              </a:buClr>
              <a:buFont typeface="Arial" charset="0"/>
              <a:buNone/>
            </a:pPr>
            <a:r>
              <a:rPr lang="en-US" dirty="0" smtClean="0">
                <a:latin typeface="Arial" charset="0"/>
                <a:ea typeface="ＭＳ Ｐゴシック" pitchFamily="34" charset="-128"/>
                <a:cs typeface="Arial" charset="0"/>
              </a:rPr>
              <a:t>	</a:t>
            </a:r>
            <a:r>
              <a:rPr lang="en-US" sz="2800" dirty="0" smtClean="0">
                <a:latin typeface="Arial" charset="0"/>
                <a:ea typeface="ＭＳ Ｐゴシック" pitchFamily="34" charset="-128"/>
                <a:cs typeface="Arial" charset="0"/>
              </a:rPr>
              <a:t>When contacting the BWC self-insured department, employers need to include their self-insured policy number.</a:t>
            </a:r>
          </a:p>
          <a:p>
            <a:pPr marL="287338" lvl="1" indent="-287338">
              <a:lnSpc>
                <a:spcPts val="2675"/>
              </a:lnSpc>
              <a:buClr>
                <a:srgbClr val="FF6600"/>
              </a:buClr>
              <a:buFont typeface="Arial" charset="0"/>
              <a:buNone/>
            </a:pPr>
            <a:r>
              <a:rPr lang="en-US" sz="2800" dirty="0" smtClean="0">
                <a:latin typeface="Arial" charset="0"/>
                <a:ea typeface="ＭＳ Ｐゴシック" pitchFamily="34" charset="-128"/>
                <a:cs typeface="Arial" charset="0"/>
              </a:rPr>
              <a:t>	</a:t>
            </a:r>
          </a:p>
          <a:p>
            <a:pPr marL="1201738" lvl="1" indent="-287338">
              <a:lnSpc>
                <a:spcPts val="2675"/>
              </a:lnSpc>
              <a:buClr>
                <a:srgbClr val="FF6600"/>
              </a:buClr>
              <a:buFont typeface="Arial" charset="0"/>
              <a:buNone/>
            </a:pPr>
            <a:r>
              <a:rPr lang="en-US" sz="2800" dirty="0" smtClean="0">
                <a:latin typeface="Arial" charset="0"/>
                <a:ea typeface="ＭＳ Ｐゴシック" pitchFamily="34" charset="-128"/>
                <a:cs typeface="Arial" charset="0"/>
              </a:rPr>
              <a:t>	</a:t>
            </a:r>
            <a:r>
              <a:rPr lang="en-US" b="1" dirty="0" smtClean="0">
                <a:latin typeface="Arial" charset="0"/>
                <a:ea typeface="ＭＳ Ｐゴシック" pitchFamily="34" charset="-128"/>
                <a:cs typeface="Arial" charset="0"/>
              </a:rPr>
              <a:t>Phone</a:t>
            </a:r>
            <a:r>
              <a:rPr lang="en-US" dirty="0" smtClean="0">
                <a:latin typeface="Arial" charset="0"/>
                <a:ea typeface="ＭＳ Ｐゴシック" pitchFamily="34" charset="-128"/>
                <a:cs typeface="Arial" charset="0"/>
              </a:rPr>
              <a:t>: Self-insured department contact info: </a:t>
            </a:r>
          </a:p>
          <a:p>
            <a:pPr marL="1201738" lvl="1" indent="-287338">
              <a:lnSpc>
                <a:spcPts val="2675"/>
              </a:lnSpc>
              <a:buClr>
                <a:srgbClr val="FF6600"/>
              </a:buClr>
              <a:buFont typeface="Arial" charset="0"/>
              <a:buNone/>
            </a:pPr>
            <a:r>
              <a:rPr lang="en-US" dirty="0" smtClean="0">
                <a:latin typeface="Arial" charset="0"/>
                <a:ea typeface="ＭＳ Ｐゴシック" pitchFamily="34" charset="-128"/>
                <a:cs typeface="Arial" charset="0"/>
              </a:rPr>
              <a:t>   614-466-6737 or 1.800.OHIOBWC, select SI</a:t>
            </a:r>
          </a:p>
          <a:p>
            <a:pPr marL="1201738" lvl="1" indent="-287338">
              <a:lnSpc>
                <a:spcPts val="2675"/>
              </a:lnSpc>
              <a:buClr>
                <a:srgbClr val="FF6600"/>
              </a:buClr>
              <a:buNone/>
            </a:pPr>
            <a:r>
              <a:rPr lang="en-US" dirty="0" smtClean="0">
                <a:latin typeface="Arial" charset="0"/>
                <a:ea typeface="ＭＳ Ｐゴシック" pitchFamily="34" charset="-128"/>
                <a:cs typeface="Arial" charset="0"/>
              </a:rPr>
              <a:t>	</a:t>
            </a:r>
          </a:p>
          <a:p>
            <a:pPr marL="1201738" lvl="1" indent="-287338">
              <a:lnSpc>
                <a:spcPts val="2675"/>
              </a:lnSpc>
              <a:buClr>
                <a:srgbClr val="FF6600"/>
              </a:buClr>
              <a:buNone/>
            </a:pPr>
            <a:r>
              <a:rPr lang="en-US" b="1" dirty="0" smtClean="0">
                <a:latin typeface="Arial" charset="0"/>
                <a:ea typeface="ＭＳ Ｐゴシック" pitchFamily="34" charset="-128"/>
                <a:cs typeface="Arial" charset="0"/>
              </a:rPr>
              <a:t>	E-mail: </a:t>
            </a:r>
            <a:r>
              <a:rPr lang="en-US" dirty="0" smtClean="0">
                <a:latin typeface="Arial" charset="0"/>
                <a:ea typeface="ＭＳ Ｐゴシック" pitchFamily="34" charset="-128"/>
                <a:cs typeface="Arial" charset="0"/>
              </a:rPr>
              <a:t>SIINQ@bwc.state.oh.us</a:t>
            </a:r>
          </a:p>
          <a:p>
            <a:pPr marL="287338" lvl="1" indent="-287338">
              <a:lnSpc>
                <a:spcPts val="2675"/>
              </a:lnSpc>
              <a:buClr>
                <a:srgbClr val="FF6600"/>
              </a:buClr>
              <a:buFont typeface="Arial" charset="0"/>
              <a:buNone/>
            </a:pPr>
            <a:endParaRPr lang="en-US" sz="2800" dirty="0" smtClean="0">
              <a:latin typeface="Arial" charset="0"/>
              <a:ea typeface="ＭＳ Ｐゴシック" pitchFamily="34" charset="-128"/>
              <a:cs typeface="Arial" charset="0"/>
            </a:endParaRPr>
          </a:p>
          <a:p>
            <a:pPr marL="1201738" lvl="1" indent="-287338">
              <a:lnSpc>
                <a:spcPts val="2675"/>
              </a:lnSpc>
              <a:buClr>
                <a:srgbClr val="FF6600"/>
              </a:buClr>
              <a:buFont typeface="Arial" charset="0"/>
              <a:buNone/>
            </a:pPr>
            <a:r>
              <a:rPr lang="en-US" sz="2800" dirty="0" smtClean="0">
                <a:latin typeface="Arial" charset="0"/>
                <a:ea typeface="ＭＳ Ｐゴシック" pitchFamily="34" charset="-128"/>
                <a:cs typeface="Arial" charset="0"/>
              </a:rPr>
              <a:t>	</a:t>
            </a:r>
            <a:r>
              <a:rPr lang="en-US" b="1" dirty="0" smtClean="0">
                <a:latin typeface="Arial" charset="0"/>
                <a:ea typeface="ＭＳ Ｐゴシック" pitchFamily="34" charset="-128"/>
                <a:cs typeface="Arial" charset="0"/>
              </a:rPr>
              <a:t>Address:  </a:t>
            </a:r>
            <a:r>
              <a:rPr lang="en-US" dirty="0" smtClean="0">
                <a:latin typeface="Arial" charset="0"/>
                <a:ea typeface="ＭＳ Ｐゴシック" pitchFamily="34" charset="-128"/>
                <a:cs typeface="Arial" charset="0"/>
              </a:rPr>
              <a:t>Ohio BWC</a:t>
            </a:r>
          </a:p>
          <a:p>
            <a:pPr marL="1201738" lvl="1" indent="-287338">
              <a:lnSpc>
                <a:spcPts val="2675"/>
              </a:lnSpc>
              <a:buClr>
                <a:srgbClr val="FF6600"/>
              </a:buClr>
              <a:buFont typeface="Arial" charset="0"/>
              <a:buNone/>
            </a:pPr>
            <a:r>
              <a:rPr lang="en-US" dirty="0" smtClean="0">
                <a:latin typeface="Arial" charset="0"/>
                <a:ea typeface="ＭＳ Ｐゴシック" pitchFamily="34" charset="-128"/>
                <a:cs typeface="Arial" charset="0"/>
              </a:rPr>
              <a:t>			30 W. Spring St., Level 22 </a:t>
            </a:r>
          </a:p>
          <a:p>
            <a:pPr marL="1201738" lvl="1" indent="-287338">
              <a:lnSpc>
                <a:spcPts val="2675"/>
              </a:lnSpc>
              <a:buClr>
                <a:srgbClr val="FF6600"/>
              </a:buClr>
              <a:buFont typeface="Arial" charset="0"/>
              <a:buNone/>
            </a:pPr>
            <a:r>
              <a:rPr lang="en-US" dirty="0" smtClean="0">
                <a:latin typeface="Arial" charset="0"/>
                <a:ea typeface="ＭＳ Ｐゴシック" pitchFamily="34" charset="-128"/>
                <a:cs typeface="Arial" charset="0"/>
              </a:rPr>
              <a:t>			Columbus, OH 43215</a:t>
            </a:r>
          </a:p>
          <a:p>
            <a:pPr marL="287338" lvl="1" indent="-287338">
              <a:lnSpc>
                <a:spcPts val="2675"/>
              </a:lnSpc>
              <a:buClr>
                <a:srgbClr val="FF6600"/>
              </a:buClr>
              <a:buFont typeface="Arial" charset="0"/>
              <a:buNone/>
            </a:pPr>
            <a:r>
              <a:rPr lang="en-US" sz="2800" dirty="0" smtClean="0">
                <a:latin typeface="Arial" charset="0"/>
                <a:ea typeface="ＭＳ Ｐゴシック" pitchFamily="34" charset="-128"/>
                <a:cs typeface="Arial" charset="0"/>
              </a:rPr>
              <a:t>  </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5"/>
          <p:cNvSpPr>
            <a:spLocks noGrp="1"/>
          </p:cNvSpPr>
          <p:nvPr>
            <p:ph type="title"/>
          </p:nvPr>
        </p:nvSpPr>
        <p:spPr>
          <a:xfrm>
            <a:off x="694865" y="1555134"/>
            <a:ext cx="7680325" cy="2043471"/>
          </a:xfrm>
        </p:spPr>
        <p:txBody>
          <a:bodyPr/>
          <a:lstStyle/>
          <a:p>
            <a:pPr algn="ctr"/>
            <a:r>
              <a:rPr lang="en-US" dirty="0" smtClean="0">
                <a:latin typeface="Rockwell" pitchFamily="18" charset="0"/>
                <a:ea typeface="ＭＳ Ｐゴシック" pitchFamily="34" charset="-128"/>
                <a:cs typeface="Rockwell" pitchFamily="18" charset="0"/>
              </a:rPr>
              <a:t/>
            </a:r>
            <a:br>
              <a:rPr lang="en-US" dirty="0" smtClean="0">
                <a:latin typeface="Rockwell" pitchFamily="18" charset="0"/>
                <a:ea typeface="ＭＳ Ｐゴシック" pitchFamily="34" charset="-128"/>
                <a:cs typeface="Rockwell" pitchFamily="18" charset="0"/>
              </a:rPr>
            </a:br>
            <a:r>
              <a:rPr lang="en-US" dirty="0" smtClean="0">
                <a:latin typeface="Rockwell" pitchFamily="18" charset="0"/>
                <a:ea typeface="ＭＳ Ｐゴシック" pitchFamily="34" charset="-128"/>
                <a:cs typeface="Rockwell" pitchFamily="18" charset="0"/>
              </a:rPr>
              <a:t>Self-Insured Reorientation Workshop</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72295" y="230393"/>
            <a:ext cx="7680325" cy="772497"/>
          </a:xfrm>
        </p:spPr>
        <p:txBody>
          <a:bodyPr/>
          <a:lstStyle/>
          <a:p>
            <a:r>
              <a:rPr lang="en-US" dirty="0" smtClean="0">
                <a:latin typeface="Rockwell" pitchFamily="18" charset="0"/>
                <a:ea typeface="ＭＳ Ｐゴシック" pitchFamily="34" charset="-128"/>
                <a:cs typeface="Rockwell" pitchFamily="18" charset="0"/>
              </a:rPr>
              <a:t>Current State</a:t>
            </a:r>
          </a:p>
        </p:txBody>
      </p:sp>
      <p:sp>
        <p:nvSpPr>
          <p:cNvPr id="5123" name="Content Placeholder 2"/>
          <p:cNvSpPr>
            <a:spLocks noGrp="1"/>
          </p:cNvSpPr>
          <p:nvPr>
            <p:ph idx="1"/>
          </p:nvPr>
        </p:nvSpPr>
        <p:spPr>
          <a:xfrm>
            <a:off x="427704" y="787791"/>
            <a:ext cx="8229600" cy="5335511"/>
          </a:xfrm>
        </p:spPr>
        <p:txBody>
          <a:bodyPr/>
          <a:lstStyle/>
          <a:p>
            <a:pPr marL="4763" lvl="1" indent="11113">
              <a:lnSpc>
                <a:spcPct val="100000"/>
              </a:lnSpc>
              <a:spcBef>
                <a:spcPts val="300"/>
              </a:spcBef>
              <a:buFont typeface="Arial" charset="0"/>
              <a:buNone/>
            </a:pPr>
            <a:r>
              <a:rPr lang="en-US" sz="2800" dirty="0" smtClean="0">
                <a:latin typeface="Arial" charset="0"/>
                <a:ea typeface="ＭＳ Ｐゴシック" pitchFamily="34" charset="-128"/>
                <a:cs typeface="Arial" charset="0"/>
              </a:rPr>
              <a:t>- Almost 1,200 Self Insured Employers in Ohio</a:t>
            </a:r>
            <a:endParaRPr lang="en-US" sz="2000" dirty="0" smtClean="0">
              <a:latin typeface="Arial" charset="0"/>
              <a:ea typeface="ＭＳ Ｐゴシック" pitchFamily="34" charset="-128"/>
              <a:cs typeface="Arial" charset="0"/>
            </a:endParaRPr>
          </a:p>
          <a:p>
            <a:pPr marL="0" lvl="1" indent="1588">
              <a:lnSpc>
                <a:spcPct val="100000"/>
              </a:lnSpc>
              <a:buNone/>
            </a:pPr>
            <a:r>
              <a:rPr lang="en-US" sz="2800" dirty="0" smtClean="0"/>
              <a:t>- Per OAC 4123-19-10, BWC shall audit the programs of SI employers. Audits shall include:</a:t>
            </a:r>
          </a:p>
          <a:p>
            <a:pPr marL="0" lvl="1" indent="1588">
              <a:lnSpc>
                <a:spcPct val="100000"/>
              </a:lnSpc>
              <a:buNone/>
            </a:pPr>
            <a:r>
              <a:rPr lang="en-US" sz="2800" dirty="0" smtClean="0"/>
              <a:t>	</a:t>
            </a:r>
            <a:r>
              <a:rPr lang="en-US" dirty="0" smtClean="0"/>
              <a:t>- Method of furnishing medical, surgical, 	nursing and 	hospital services, medicine expenses, payment of 	compensation or benefits in a proper and timely 	manner, proper filing of all required reports, 	whether the employer has harassed, dismissed 	or disciplined employees who have filed 	complaints</a:t>
            </a:r>
          </a:p>
          <a:p>
            <a:pPr marL="0" lvl="1" indent="1588">
              <a:lnSpc>
                <a:spcPct val="100000"/>
              </a:lnSpc>
              <a:buFont typeface="Arial" charset="0"/>
              <a:buNone/>
            </a:pPr>
            <a:r>
              <a:rPr lang="en-US" sz="2800" dirty="0" smtClean="0"/>
              <a:t> </a:t>
            </a:r>
          </a:p>
          <a:p>
            <a:pPr marL="0" lvl="1" indent="1588">
              <a:spcBef>
                <a:spcPts val="1200"/>
              </a:spcBef>
              <a:buNone/>
            </a:pPr>
            <a:r>
              <a:rPr lang="en-US" sz="2800" dirty="0" smtClean="0">
                <a:latin typeface="Arial" charset="0"/>
                <a:ea typeface="ＭＳ Ｐゴシック" pitchFamily="34" charset="-128"/>
                <a:cs typeface="Arial" charset="0"/>
              </a:rPr>
              <a:t>- All audits performed on-site</a:t>
            </a:r>
          </a:p>
          <a:p>
            <a:pPr marL="0" lvl="1" indent="1588">
              <a:spcBef>
                <a:spcPts val="1200"/>
              </a:spcBef>
              <a:buNone/>
            </a:pPr>
            <a:r>
              <a:rPr lang="en-US" sz="2800" dirty="0" smtClean="0">
                <a:latin typeface="Arial" charset="0"/>
                <a:ea typeface="ＭＳ Ｐゴシック" pitchFamily="34" charset="-128"/>
                <a:cs typeface="Arial" charset="0"/>
              </a:rPr>
              <a:t>- Two separate audits (compliance and SI-40)</a:t>
            </a:r>
            <a:endParaRPr lang="en-US" dirty="0" smtClean="0">
              <a:latin typeface="Arial" charset="0"/>
              <a:ea typeface="ＭＳ Ｐゴシック" pitchFamily="34" charset="-128"/>
              <a:cs typeface="Arial" charset="0"/>
            </a:endParaRPr>
          </a:p>
          <a:p>
            <a:pPr lvl="1">
              <a:buFont typeface="Arial" charset="0"/>
              <a:buNone/>
            </a:pPr>
            <a:endParaRPr lang="en-US" dirty="0" smtClean="0">
              <a:latin typeface="Arial" charset="0"/>
              <a:ea typeface="ＭＳ Ｐゴシック" pitchFamily="34" charset="-128"/>
              <a:cs typeface="Arial" charset="0"/>
            </a:endParaRPr>
          </a:p>
          <a:p>
            <a:pPr lvl="1"/>
            <a:endParaRPr lang="en-US" dirty="0" smtClean="0">
              <a:latin typeface="Arial" charset="0"/>
              <a:ea typeface="ＭＳ Ｐゴシック" pitchFamily="34" charset="-128"/>
              <a:cs typeface="Arial" charset="0"/>
            </a:endParaRPr>
          </a:p>
          <a:p>
            <a:pPr lvl="1">
              <a:buFont typeface="Arial" charset="0"/>
              <a:buNone/>
            </a:pPr>
            <a:endParaRPr lang="en-US" dirty="0" smtClean="0">
              <a:latin typeface="Arial" charset="0"/>
              <a:ea typeface="ＭＳ Ｐゴシック" pitchFamily="34" charset="-128"/>
              <a:cs typeface="Arial" charset="0"/>
            </a:endParaRPr>
          </a:p>
          <a:p>
            <a:pPr lvl="1">
              <a:buFont typeface="Arial" charset="0"/>
              <a:buNone/>
            </a:pPr>
            <a:endParaRPr lang="en-US" dirty="0" smtClean="0">
              <a:latin typeface="Arial" charset="0"/>
              <a:ea typeface="ＭＳ Ｐゴシック" pitchFamily="34" charset="-128"/>
              <a:cs typeface="Arial"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90282" y="274638"/>
            <a:ext cx="7680325" cy="801994"/>
          </a:xfrm>
        </p:spPr>
        <p:txBody>
          <a:bodyPr/>
          <a:lstStyle/>
          <a:p>
            <a:r>
              <a:rPr lang="en-US" dirty="0" smtClean="0">
                <a:latin typeface="Rockwell" pitchFamily="18" charset="0"/>
                <a:ea typeface="ＭＳ Ｐゴシック" pitchFamily="34" charset="-128"/>
                <a:cs typeface="Rockwell" pitchFamily="18" charset="0"/>
              </a:rPr>
              <a:t>Current Audit Process	</a:t>
            </a:r>
          </a:p>
        </p:txBody>
      </p:sp>
      <p:sp>
        <p:nvSpPr>
          <p:cNvPr id="6147" name="Content Placeholder 2"/>
          <p:cNvSpPr>
            <a:spLocks noGrp="1"/>
          </p:cNvSpPr>
          <p:nvPr>
            <p:ph idx="1"/>
          </p:nvPr>
        </p:nvSpPr>
        <p:spPr>
          <a:xfrm>
            <a:off x="235974" y="1283110"/>
            <a:ext cx="8465574" cy="4925960"/>
          </a:xfrm>
        </p:spPr>
        <p:txBody>
          <a:bodyPr/>
          <a:lstStyle/>
          <a:p>
            <a:pPr>
              <a:lnSpc>
                <a:spcPct val="100000"/>
              </a:lnSpc>
              <a:spcAft>
                <a:spcPts val="1200"/>
              </a:spcAft>
              <a:buFont typeface="Courier New" pitchFamily="49" charset="0"/>
              <a:buNone/>
            </a:pPr>
            <a:r>
              <a:rPr lang="en-US" dirty="0" smtClean="0">
                <a:latin typeface="Arial" charset="0"/>
                <a:ea typeface="ＭＳ Ｐゴシック" pitchFamily="34" charset="-128"/>
                <a:cs typeface="Arial" charset="0"/>
              </a:rPr>
              <a:t>   - Administrative Program Review within one year of becoming Self-Insured</a:t>
            </a:r>
            <a:endParaRPr lang="en-US" sz="1200" dirty="0" smtClean="0">
              <a:latin typeface="Arial" charset="0"/>
              <a:ea typeface="ＭＳ Ｐゴシック" pitchFamily="34" charset="-128"/>
              <a:cs typeface="Arial" charset="0"/>
            </a:endParaRPr>
          </a:p>
          <a:p>
            <a:pPr>
              <a:lnSpc>
                <a:spcPct val="100000"/>
              </a:lnSpc>
              <a:spcBef>
                <a:spcPts val="600"/>
              </a:spcBef>
              <a:spcAft>
                <a:spcPts val="600"/>
              </a:spcAft>
              <a:buFont typeface="Courier New" pitchFamily="49" charset="0"/>
              <a:buNone/>
            </a:pPr>
            <a:r>
              <a:rPr lang="en-US" dirty="0" smtClean="0">
                <a:latin typeface="Arial" charset="0"/>
                <a:ea typeface="ＭＳ Ｐゴシック" pitchFamily="34" charset="-128"/>
                <a:cs typeface="Arial" charset="0"/>
              </a:rPr>
              <a:t>	- Audits are to be scheduled every 2-4 years </a:t>
            </a:r>
          </a:p>
          <a:p>
            <a:pPr>
              <a:lnSpc>
                <a:spcPct val="100000"/>
              </a:lnSpc>
              <a:spcAft>
                <a:spcPts val="1200"/>
              </a:spcAft>
              <a:buFont typeface="Courier New" pitchFamily="49" charset="0"/>
              <a:buNone/>
            </a:pPr>
            <a:r>
              <a:rPr lang="en-US" b="1" dirty="0" smtClean="0">
                <a:latin typeface="Arial" charset="0"/>
                <a:ea typeface="ＭＳ Ｐゴシック" pitchFamily="34" charset="-128"/>
                <a:cs typeface="Arial" charset="0"/>
              </a:rPr>
              <a:t>	</a:t>
            </a:r>
            <a:r>
              <a:rPr lang="en-US" dirty="0" smtClean="0">
                <a:latin typeface="Arial" charset="0"/>
                <a:ea typeface="ＭＳ Ｐゴシック" pitchFamily="34" charset="-128"/>
                <a:cs typeface="Arial" charset="0"/>
              </a:rPr>
              <a:t>- Audits dictated primarily through timing</a:t>
            </a:r>
          </a:p>
          <a:p>
            <a:pPr>
              <a:lnSpc>
                <a:spcPct val="100000"/>
              </a:lnSpc>
              <a:spcBef>
                <a:spcPts val="600"/>
              </a:spcBef>
              <a:spcAft>
                <a:spcPts val="600"/>
              </a:spcAft>
              <a:buFont typeface="Courier New" pitchFamily="49" charset="0"/>
              <a:buNone/>
            </a:pPr>
            <a:r>
              <a:rPr lang="en-US" dirty="0" smtClean="0">
                <a:latin typeface="Arial" charset="0"/>
                <a:ea typeface="ＭＳ Ｐゴシック" pitchFamily="34" charset="-128"/>
                <a:cs typeface="Arial" charset="0"/>
              </a:rPr>
              <a:t>	- Rating scale: Excellent	</a:t>
            </a:r>
          </a:p>
          <a:p>
            <a:pPr>
              <a:spcBef>
                <a:spcPts val="600"/>
              </a:spcBef>
              <a:spcAft>
                <a:spcPts val="600"/>
              </a:spcAft>
              <a:buFont typeface="Courier New" pitchFamily="49" charset="0"/>
              <a:buNone/>
            </a:pPr>
            <a:r>
              <a:rPr lang="en-US" dirty="0" smtClean="0">
                <a:latin typeface="Arial" charset="0"/>
                <a:ea typeface="ＭＳ Ｐゴシック" pitchFamily="34" charset="-128"/>
                <a:cs typeface="Arial" charset="0"/>
              </a:rPr>
              <a:t>			         Satisfactory, Level 1, 2 or 3</a:t>
            </a:r>
          </a:p>
          <a:p>
            <a:pPr>
              <a:spcBef>
                <a:spcPts val="600"/>
              </a:spcBef>
              <a:spcAft>
                <a:spcPts val="600"/>
              </a:spcAft>
              <a:buFont typeface="Courier New" pitchFamily="49" charset="0"/>
              <a:buNone/>
            </a:pPr>
            <a:r>
              <a:rPr lang="en-US" dirty="0" smtClean="0">
                <a:latin typeface="Arial" charset="0"/>
                <a:ea typeface="ＭＳ Ｐゴシック" pitchFamily="34" charset="-128"/>
                <a:cs typeface="Arial" charset="0"/>
              </a:rPr>
              <a:t>			         Not in compliance</a:t>
            </a:r>
          </a:p>
          <a:p>
            <a:pPr>
              <a:buFont typeface="Courier New" pitchFamily="49" charset="0"/>
              <a:buNone/>
            </a:pPr>
            <a:r>
              <a:rPr lang="en-US" sz="3600" dirty="0" smtClean="0">
                <a:latin typeface="Arial" charset="0"/>
                <a:ea typeface="ＭＳ Ｐゴシック" pitchFamily="34" charset="-128"/>
                <a:cs typeface="Arial" charset="0"/>
              </a:rPr>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054" y="274638"/>
            <a:ext cx="7679803" cy="1143000"/>
          </a:xfrm>
        </p:spPr>
        <p:txBody>
          <a:bodyPr/>
          <a:lstStyle/>
          <a:p>
            <a:r>
              <a:rPr lang="en-US" dirty="0" smtClean="0"/>
              <a:t>Reasons for changing the current audit process</a:t>
            </a:r>
            <a:endParaRPr lang="en-US" dirty="0"/>
          </a:p>
        </p:txBody>
      </p:sp>
      <p:sp>
        <p:nvSpPr>
          <p:cNvPr id="3" name="Content Placeholder 2"/>
          <p:cNvSpPr>
            <a:spLocks noGrp="1"/>
          </p:cNvSpPr>
          <p:nvPr>
            <p:ph idx="1"/>
          </p:nvPr>
        </p:nvSpPr>
        <p:spPr>
          <a:xfrm>
            <a:off x="427703" y="2034715"/>
            <a:ext cx="8436077" cy="3731904"/>
          </a:xfrm>
        </p:spPr>
        <p:txBody>
          <a:bodyPr/>
          <a:lstStyle/>
          <a:p>
            <a:pPr>
              <a:lnSpc>
                <a:spcPct val="100000"/>
              </a:lnSpc>
              <a:spcAft>
                <a:spcPts val="1200"/>
              </a:spcAft>
              <a:buNone/>
            </a:pPr>
            <a:r>
              <a:rPr lang="en-US" dirty="0" smtClean="0"/>
              <a:t>- Greater Efficiencies</a:t>
            </a:r>
          </a:p>
          <a:p>
            <a:pPr lvl="3">
              <a:lnSpc>
                <a:spcPct val="100000"/>
              </a:lnSpc>
              <a:spcAft>
                <a:spcPts val="1200"/>
              </a:spcAft>
              <a:buNone/>
            </a:pPr>
            <a:r>
              <a:rPr lang="en-US" sz="2400" dirty="0" smtClean="0"/>
              <a:t>- Increase oversight within SI community</a:t>
            </a:r>
          </a:p>
          <a:p>
            <a:pPr lvl="3">
              <a:lnSpc>
                <a:spcPct val="100000"/>
              </a:lnSpc>
              <a:spcAft>
                <a:spcPts val="1200"/>
              </a:spcAft>
              <a:buNone/>
            </a:pPr>
            <a:r>
              <a:rPr lang="en-US" sz="2400" dirty="0" smtClean="0"/>
              <a:t>- Over the last 5 years the number of audits completed has declined by 75%.  In, 2007, on average, the SI department would be able to audit each SI employer every 2.06 years.  With the current staffing, the average duration would be 8.3 years.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557" y="289386"/>
            <a:ext cx="7679803" cy="1143000"/>
          </a:xfrm>
        </p:spPr>
        <p:txBody>
          <a:bodyPr/>
          <a:lstStyle/>
          <a:p>
            <a:r>
              <a:rPr lang="en-US" dirty="0" smtClean="0"/>
              <a:t>Historical Compliance Audits</a:t>
            </a:r>
            <a:endParaRPr lang="en-US" dirty="0"/>
          </a:p>
        </p:txBody>
      </p:sp>
      <p:graphicFrame>
        <p:nvGraphicFramePr>
          <p:cNvPr id="4" name="Table 3"/>
          <p:cNvGraphicFramePr>
            <a:graphicFrameLocks noGrp="1"/>
          </p:cNvGraphicFramePr>
          <p:nvPr/>
        </p:nvGraphicFramePr>
        <p:xfrm>
          <a:off x="530941" y="1922641"/>
          <a:ext cx="8008374" cy="3435096"/>
        </p:xfrm>
        <a:graphic>
          <a:graphicData uri="http://schemas.openxmlformats.org/drawingml/2006/table">
            <a:tbl>
              <a:tblPr firstRow="1" bandRow="1">
                <a:tableStyleId>{5C22544A-7EE6-4342-B048-85BDC9FD1C3A}</a:tableStyleId>
              </a:tblPr>
              <a:tblGrid>
                <a:gridCol w="2669458"/>
                <a:gridCol w="2669458"/>
                <a:gridCol w="2669458"/>
              </a:tblGrid>
              <a:tr h="662667">
                <a:tc>
                  <a:txBody>
                    <a:bodyPr/>
                    <a:lstStyle/>
                    <a:p>
                      <a:pPr marL="0" marR="0" algn="ctr">
                        <a:lnSpc>
                          <a:spcPct val="115000"/>
                        </a:lnSpc>
                        <a:spcBef>
                          <a:spcPts val="0"/>
                        </a:spcBef>
                        <a:spcAft>
                          <a:spcPts val="0"/>
                        </a:spcAft>
                      </a:pPr>
                      <a:r>
                        <a:rPr lang="en-US" sz="2800" b="1" dirty="0">
                          <a:solidFill>
                            <a:srgbClr val="000000"/>
                          </a:solidFill>
                          <a:latin typeface="Calibri"/>
                          <a:ea typeface="Times New Roman"/>
                          <a:cs typeface="Calibri"/>
                        </a:rPr>
                        <a:t>Calendar Year</a:t>
                      </a:r>
                      <a:endParaRPr lang="en-US" sz="28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800" b="1">
                          <a:solidFill>
                            <a:srgbClr val="000000"/>
                          </a:solidFill>
                          <a:latin typeface="Calibri"/>
                          <a:ea typeface="Times New Roman"/>
                          <a:cs typeface="Calibri"/>
                        </a:rPr>
                        <a:t>Audits Completed</a:t>
                      </a:r>
                      <a:endParaRPr lang="en-US" sz="28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800" b="1">
                          <a:solidFill>
                            <a:srgbClr val="000000"/>
                          </a:solidFill>
                          <a:latin typeface="Calibri"/>
                          <a:ea typeface="Times New Roman"/>
                          <a:cs typeface="Calibri"/>
                        </a:rPr>
                        <a:t># Auditors</a:t>
                      </a:r>
                      <a:endParaRPr lang="en-US" sz="2800">
                        <a:latin typeface="Calibri"/>
                        <a:ea typeface="Calibri"/>
                        <a:cs typeface="Times New Roman"/>
                      </a:endParaRPr>
                    </a:p>
                  </a:txBody>
                  <a:tcPr marL="68580" marR="68580" marT="0" marB="0" anchor="b"/>
                </a:tc>
              </a:tr>
              <a:tr h="448470">
                <a:tc>
                  <a:txBody>
                    <a:bodyPr/>
                    <a:lstStyle/>
                    <a:p>
                      <a:pPr marL="0" marR="0" algn="ctr">
                        <a:lnSpc>
                          <a:spcPct val="115000"/>
                        </a:lnSpc>
                        <a:spcBef>
                          <a:spcPts val="0"/>
                        </a:spcBef>
                        <a:spcAft>
                          <a:spcPts val="0"/>
                        </a:spcAft>
                      </a:pPr>
                      <a:r>
                        <a:rPr lang="en-US" sz="2800">
                          <a:solidFill>
                            <a:srgbClr val="000000"/>
                          </a:solidFill>
                          <a:latin typeface="Calibri"/>
                          <a:ea typeface="Times New Roman"/>
                          <a:cs typeface="Calibri"/>
                        </a:rPr>
                        <a:t>2007</a:t>
                      </a:r>
                      <a:endParaRPr lang="en-US" sz="28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800" dirty="0">
                          <a:solidFill>
                            <a:srgbClr val="000000"/>
                          </a:solidFill>
                          <a:latin typeface="Calibri"/>
                          <a:ea typeface="Times New Roman"/>
                          <a:cs typeface="Calibri"/>
                        </a:rPr>
                        <a:t>582</a:t>
                      </a:r>
                      <a:endParaRPr lang="en-US" sz="28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800" dirty="0">
                          <a:solidFill>
                            <a:srgbClr val="000000"/>
                          </a:solidFill>
                          <a:latin typeface="Calibri"/>
                          <a:ea typeface="Times New Roman"/>
                          <a:cs typeface="Calibri"/>
                        </a:rPr>
                        <a:t>9</a:t>
                      </a:r>
                      <a:endParaRPr lang="en-US" sz="2800" dirty="0">
                        <a:latin typeface="Calibri"/>
                        <a:ea typeface="Calibri"/>
                        <a:cs typeface="Times New Roman"/>
                      </a:endParaRPr>
                    </a:p>
                  </a:txBody>
                  <a:tcPr marL="68580" marR="68580" marT="0" marB="0"/>
                </a:tc>
              </a:tr>
              <a:tr h="399526">
                <a:tc>
                  <a:txBody>
                    <a:bodyPr/>
                    <a:lstStyle/>
                    <a:p>
                      <a:pPr marL="0" marR="0" algn="ctr">
                        <a:lnSpc>
                          <a:spcPct val="115000"/>
                        </a:lnSpc>
                        <a:spcBef>
                          <a:spcPts val="0"/>
                        </a:spcBef>
                        <a:spcAft>
                          <a:spcPts val="0"/>
                        </a:spcAft>
                      </a:pPr>
                      <a:r>
                        <a:rPr lang="en-US" sz="2800">
                          <a:solidFill>
                            <a:srgbClr val="000000"/>
                          </a:solidFill>
                          <a:latin typeface="Calibri"/>
                          <a:ea typeface="Times New Roman"/>
                          <a:cs typeface="Calibri"/>
                        </a:rPr>
                        <a:t>2008</a:t>
                      </a:r>
                      <a:endParaRPr lang="en-US" sz="28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800">
                          <a:solidFill>
                            <a:srgbClr val="000000"/>
                          </a:solidFill>
                          <a:latin typeface="Calibri"/>
                          <a:ea typeface="Times New Roman"/>
                          <a:cs typeface="Calibri"/>
                        </a:rPr>
                        <a:t>389</a:t>
                      </a:r>
                      <a:endParaRPr lang="en-US" sz="28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800">
                          <a:solidFill>
                            <a:srgbClr val="000000"/>
                          </a:solidFill>
                          <a:latin typeface="Calibri"/>
                          <a:ea typeface="Times New Roman"/>
                          <a:cs typeface="Calibri"/>
                        </a:rPr>
                        <a:t>8</a:t>
                      </a:r>
                      <a:endParaRPr lang="en-US" sz="2800">
                        <a:latin typeface="Calibri"/>
                        <a:ea typeface="Calibri"/>
                        <a:cs typeface="Times New Roman"/>
                      </a:endParaRPr>
                    </a:p>
                  </a:txBody>
                  <a:tcPr marL="68580" marR="68580" marT="0" marB="0"/>
                </a:tc>
              </a:tr>
              <a:tr h="468569">
                <a:tc>
                  <a:txBody>
                    <a:bodyPr/>
                    <a:lstStyle/>
                    <a:p>
                      <a:pPr marL="0" marR="0" algn="ctr">
                        <a:lnSpc>
                          <a:spcPct val="115000"/>
                        </a:lnSpc>
                        <a:spcBef>
                          <a:spcPts val="0"/>
                        </a:spcBef>
                        <a:spcAft>
                          <a:spcPts val="0"/>
                        </a:spcAft>
                      </a:pPr>
                      <a:r>
                        <a:rPr lang="en-US" sz="2800">
                          <a:solidFill>
                            <a:srgbClr val="000000"/>
                          </a:solidFill>
                          <a:latin typeface="Calibri"/>
                          <a:ea typeface="Times New Roman"/>
                          <a:cs typeface="Calibri"/>
                        </a:rPr>
                        <a:t>2009</a:t>
                      </a:r>
                      <a:endParaRPr lang="en-US" sz="28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800" dirty="0">
                          <a:solidFill>
                            <a:srgbClr val="000000"/>
                          </a:solidFill>
                          <a:latin typeface="Calibri"/>
                          <a:ea typeface="Times New Roman"/>
                          <a:cs typeface="Calibri"/>
                        </a:rPr>
                        <a:t>309</a:t>
                      </a:r>
                      <a:endParaRPr lang="en-US" sz="28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800">
                          <a:solidFill>
                            <a:srgbClr val="000000"/>
                          </a:solidFill>
                          <a:latin typeface="Calibri"/>
                          <a:ea typeface="Times New Roman"/>
                          <a:cs typeface="Calibri"/>
                        </a:rPr>
                        <a:t>7</a:t>
                      </a:r>
                      <a:endParaRPr lang="en-US" sz="2800">
                        <a:latin typeface="Calibri"/>
                        <a:ea typeface="Calibri"/>
                        <a:cs typeface="Times New Roman"/>
                      </a:endParaRPr>
                    </a:p>
                  </a:txBody>
                  <a:tcPr marL="68580" marR="68580" marT="0" marB="0"/>
                </a:tc>
              </a:tr>
              <a:tr h="427703">
                <a:tc>
                  <a:txBody>
                    <a:bodyPr/>
                    <a:lstStyle/>
                    <a:p>
                      <a:pPr marL="0" marR="0" algn="ctr">
                        <a:lnSpc>
                          <a:spcPct val="115000"/>
                        </a:lnSpc>
                        <a:spcBef>
                          <a:spcPts val="0"/>
                        </a:spcBef>
                        <a:spcAft>
                          <a:spcPts val="0"/>
                        </a:spcAft>
                      </a:pPr>
                      <a:r>
                        <a:rPr lang="en-US" sz="2800">
                          <a:solidFill>
                            <a:srgbClr val="000000"/>
                          </a:solidFill>
                          <a:latin typeface="Calibri"/>
                          <a:ea typeface="Times New Roman"/>
                          <a:cs typeface="Calibri"/>
                        </a:rPr>
                        <a:t>2010</a:t>
                      </a:r>
                      <a:endParaRPr lang="en-US" sz="28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800">
                          <a:solidFill>
                            <a:srgbClr val="000000"/>
                          </a:solidFill>
                          <a:latin typeface="Calibri"/>
                          <a:ea typeface="Times New Roman"/>
                          <a:cs typeface="Calibri"/>
                        </a:rPr>
                        <a:t>245</a:t>
                      </a:r>
                      <a:endParaRPr lang="en-US" sz="28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800">
                          <a:solidFill>
                            <a:srgbClr val="000000"/>
                          </a:solidFill>
                          <a:latin typeface="Calibri"/>
                          <a:ea typeface="Times New Roman"/>
                          <a:cs typeface="Calibri"/>
                        </a:rPr>
                        <a:t>6</a:t>
                      </a:r>
                      <a:endParaRPr lang="en-US" sz="2800">
                        <a:latin typeface="Calibri"/>
                        <a:ea typeface="Calibri"/>
                        <a:cs typeface="Times New Roman"/>
                      </a:endParaRPr>
                    </a:p>
                  </a:txBody>
                  <a:tcPr marL="68580" marR="68580" marT="0" marB="0"/>
                </a:tc>
              </a:tr>
              <a:tr h="452501">
                <a:tc>
                  <a:txBody>
                    <a:bodyPr/>
                    <a:lstStyle/>
                    <a:p>
                      <a:pPr marL="0" marR="0" algn="ctr">
                        <a:lnSpc>
                          <a:spcPct val="115000"/>
                        </a:lnSpc>
                        <a:spcBef>
                          <a:spcPts val="0"/>
                        </a:spcBef>
                        <a:spcAft>
                          <a:spcPts val="0"/>
                        </a:spcAft>
                      </a:pPr>
                      <a:r>
                        <a:rPr lang="en-US" sz="2800" dirty="0" smtClean="0">
                          <a:solidFill>
                            <a:srgbClr val="000000"/>
                          </a:solidFill>
                          <a:latin typeface="Calibri"/>
                          <a:ea typeface="Times New Roman"/>
                          <a:cs typeface="Calibri"/>
                        </a:rPr>
                        <a:t>2011</a:t>
                      </a:r>
                      <a:endParaRPr lang="en-US" sz="28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800" dirty="0" smtClean="0">
                          <a:solidFill>
                            <a:srgbClr val="000000"/>
                          </a:solidFill>
                          <a:latin typeface="Calibri"/>
                          <a:ea typeface="Times New Roman"/>
                          <a:cs typeface="Calibri"/>
                        </a:rPr>
                        <a:t>165</a:t>
                      </a:r>
                      <a:endParaRPr lang="en-US" sz="28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800" dirty="0">
                          <a:solidFill>
                            <a:srgbClr val="000000"/>
                          </a:solidFill>
                          <a:latin typeface="Calibri"/>
                          <a:ea typeface="Times New Roman"/>
                          <a:cs typeface="Calibri"/>
                        </a:rPr>
                        <a:t>3</a:t>
                      </a:r>
                      <a:endParaRPr lang="en-US" sz="2800" dirty="0">
                        <a:latin typeface="Calibri"/>
                        <a:ea typeface="Calibri"/>
                        <a:cs typeface="Times New Roman"/>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054" y="274638"/>
            <a:ext cx="7679803" cy="1143000"/>
          </a:xfrm>
        </p:spPr>
        <p:txBody>
          <a:bodyPr/>
          <a:lstStyle/>
          <a:p>
            <a:r>
              <a:rPr lang="en-US" dirty="0" smtClean="0"/>
              <a:t>Reasons for changing the current audit process</a:t>
            </a:r>
            <a:endParaRPr lang="en-US" dirty="0"/>
          </a:p>
        </p:txBody>
      </p:sp>
      <p:sp>
        <p:nvSpPr>
          <p:cNvPr id="3" name="Content Placeholder 2"/>
          <p:cNvSpPr>
            <a:spLocks noGrp="1"/>
          </p:cNvSpPr>
          <p:nvPr>
            <p:ph idx="1"/>
          </p:nvPr>
        </p:nvSpPr>
        <p:spPr>
          <a:xfrm>
            <a:off x="398207" y="1975721"/>
            <a:ext cx="8436077" cy="3702408"/>
          </a:xfrm>
        </p:spPr>
        <p:txBody>
          <a:bodyPr/>
          <a:lstStyle/>
          <a:p>
            <a:pPr>
              <a:buNone/>
            </a:pPr>
            <a:r>
              <a:rPr lang="en-US" dirty="0" smtClean="0"/>
              <a:t>- Greater Effectiveness</a:t>
            </a:r>
          </a:p>
          <a:p>
            <a:pPr marL="1096963" lvl="4">
              <a:spcAft>
                <a:spcPts val="600"/>
              </a:spcAft>
              <a:buFontTx/>
              <a:buChar char="-"/>
            </a:pPr>
            <a:r>
              <a:rPr lang="en-US" sz="2400" dirty="0" smtClean="0"/>
              <a:t>Are we reviewing the appropriate measures?</a:t>
            </a:r>
          </a:p>
          <a:p>
            <a:pPr marL="1096963" lvl="3" indent="-228600">
              <a:spcAft>
                <a:spcPts val="600"/>
              </a:spcAft>
              <a:buNone/>
            </a:pPr>
            <a:r>
              <a:rPr lang="en-US" sz="2400" dirty="0" smtClean="0"/>
              <a:t>- Are we identifying administration issues?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89935" y="287338"/>
            <a:ext cx="7680325" cy="848288"/>
          </a:xfrm>
        </p:spPr>
        <p:txBody>
          <a:bodyPr/>
          <a:lstStyle/>
          <a:p>
            <a:r>
              <a:rPr lang="en-US" dirty="0" smtClean="0">
                <a:latin typeface="Rockwell" pitchFamily="18" charset="0"/>
                <a:ea typeface="ＭＳ Ｐゴシック" pitchFamily="34" charset="-128"/>
                <a:cs typeface="Rockwell" pitchFamily="18" charset="0"/>
              </a:rPr>
              <a:t> Ratings and Findings	</a:t>
            </a:r>
          </a:p>
        </p:txBody>
      </p:sp>
      <p:sp>
        <p:nvSpPr>
          <p:cNvPr id="7171" name="Content Placeholder 2"/>
          <p:cNvSpPr>
            <a:spLocks noGrp="1"/>
          </p:cNvSpPr>
          <p:nvPr>
            <p:ph idx="1"/>
          </p:nvPr>
        </p:nvSpPr>
        <p:spPr>
          <a:xfrm>
            <a:off x="727689" y="1412620"/>
            <a:ext cx="7656513" cy="4280258"/>
          </a:xfrm>
        </p:spPr>
        <p:txBody>
          <a:bodyPr/>
          <a:lstStyle/>
          <a:p>
            <a:pPr>
              <a:spcAft>
                <a:spcPts val="1200"/>
              </a:spcAft>
              <a:buFont typeface="Courier New" pitchFamily="49" charset="0"/>
              <a:buNone/>
            </a:pPr>
            <a:r>
              <a:rPr lang="en-US" sz="2400" b="1" dirty="0" smtClean="0">
                <a:latin typeface="Arial" charset="0"/>
                <a:ea typeface="ＭＳ Ｐゴシック" pitchFamily="34" charset="-128"/>
                <a:cs typeface="Arial" charset="0"/>
              </a:rPr>
              <a:t>2004</a:t>
            </a:r>
            <a:r>
              <a:rPr lang="en-US" sz="2400" dirty="0" smtClean="0">
                <a:latin typeface="Arial" charset="0"/>
                <a:ea typeface="ＭＳ Ｐゴシック" pitchFamily="34" charset="-128"/>
                <a:cs typeface="Arial" charset="0"/>
              </a:rPr>
              <a:t> – Completed 728 audits with 6.5% Not in compliance and 16% Excellent</a:t>
            </a:r>
          </a:p>
          <a:p>
            <a:pPr>
              <a:spcAft>
                <a:spcPts val="1200"/>
              </a:spcAft>
              <a:buFont typeface="Courier New" pitchFamily="49" charset="0"/>
              <a:buNone/>
            </a:pPr>
            <a:r>
              <a:rPr lang="en-US" sz="2400" b="1" dirty="0" smtClean="0">
                <a:latin typeface="Arial" charset="0"/>
                <a:ea typeface="ＭＳ Ｐゴシック" pitchFamily="34" charset="-128"/>
                <a:cs typeface="Arial" charset="0"/>
              </a:rPr>
              <a:t>2008</a:t>
            </a:r>
            <a:r>
              <a:rPr lang="en-US" sz="2400" dirty="0" smtClean="0">
                <a:latin typeface="Arial" charset="0"/>
                <a:ea typeface="ＭＳ Ｐゴシック" pitchFamily="34" charset="-128"/>
                <a:cs typeface="Arial" charset="0"/>
              </a:rPr>
              <a:t> – Completed 389 audits, with 4.7% Not in compliance and 26.5% Excellent</a:t>
            </a:r>
          </a:p>
          <a:p>
            <a:pPr>
              <a:spcAft>
                <a:spcPts val="1200"/>
              </a:spcAft>
              <a:buFont typeface="Courier New" pitchFamily="49" charset="0"/>
              <a:buNone/>
            </a:pPr>
            <a:r>
              <a:rPr lang="en-US" sz="2400" b="1" dirty="0" smtClean="0">
                <a:latin typeface="Arial" charset="0"/>
                <a:ea typeface="ＭＳ Ｐゴシック" pitchFamily="34" charset="-128"/>
                <a:cs typeface="Arial" charset="0"/>
              </a:rPr>
              <a:t>2011</a:t>
            </a:r>
            <a:r>
              <a:rPr lang="en-US" sz="2400" dirty="0" smtClean="0">
                <a:latin typeface="Arial" charset="0"/>
                <a:ea typeface="ＭＳ Ｐゴシック" pitchFamily="34" charset="-128"/>
                <a:cs typeface="Arial" charset="0"/>
              </a:rPr>
              <a:t> – Completed 165 audits with 3.6% Not in compliance and 25% excellent</a:t>
            </a:r>
          </a:p>
          <a:p>
            <a:pPr>
              <a:spcAft>
                <a:spcPts val="1200"/>
              </a:spcAft>
              <a:buFont typeface="Courier New" pitchFamily="49" charset="0"/>
              <a:buNone/>
            </a:pPr>
            <a:r>
              <a:rPr lang="en-US" sz="2400" b="1" dirty="0" smtClean="0">
                <a:latin typeface="Arial" charset="0"/>
                <a:ea typeface="ＭＳ Ｐゴシック" pitchFamily="34" charset="-128"/>
                <a:cs typeface="Arial" charset="0"/>
              </a:rPr>
              <a:t>2012 (YTD) - </a:t>
            </a:r>
            <a:r>
              <a:rPr lang="en-US" sz="2400" dirty="0" smtClean="0">
                <a:latin typeface="Arial" charset="0"/>
                <a:ea typeface="ＭＳ Ｐゴシック" pitchFamily="34" charset="-128"/>
                <a:cs typeface="Arial" charset="0"/>
              </a:rPr>
              <a:t>Completed 95 audits with 2% Not in compliance and 37% excellent</a:t>
            </a:r>
          </a:p>
          <a:p>
            <a:pPr>
              <a:buFont typeface="Courier New" pitchFamily="49" charset="0"/>
              <a:buNone/>
            </a:pPr>
            <a:endParaRPr lang="en-US" sz="2400" dirty="0" smtClean="0">
              <a:latin typeface="Arial" charset="0"/>
              <a:ea typeface="ＭＳ Ｐゴシック" pitchFamily="34" charset="-128"/>
              <a:cs typeface="Arial" charset="0"/>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Understanding MIRA II, &amp;#x0D;&amp;#x0A;BWC’s Enhanced Claims Reserving System &amp;quot;&quot;/&gt;&lt;property id=&quot;20307&quot; value=&quot;257&quot;/&gt;&lt;/object&gt;&lt;object type=&quot;3&quot; unique_id=&quot;10005&quot;&gt;&lt;property id=&quot;20148&quot; value=&quot;5&quot;/&gt;&lt;property id=&quot;20300&quot; value=&quot;Slide 3 - &amp;quot;Overview of Discussion&amp;quot;&quot;/&gt;&lt;property id=&quot;20307&quot; value=&quot;258&quot;/&gt;&lt;/object&gt;&lt;object type=&quot;3&quot; unique_id=&quot;10006&quot;&gt;&lt;property id=&quot;20148&quot; value=&quot;5&quot;/&gt;&lt;property id=&quot;20300&quot; value=&quot;Slide 4 - &amp;quot;Claim Reserve&amp;quot;&quot;/&gt;&lt;property id=&quot;20307&quot; value=&quot;296&quot;/&gt;&lt;/object&gt;&lt;object type=&quot;3&quot; unique_id=&quot;10007&quot;&gt;&lt;property id=&quot;20148&quot; value=&quot;5&quot;/&gt;&lt;property id=&quot;20300&quot; value=&quot;Slide 5 - &amp;quot;BWC’s Reserving Systems&amp;quot;&quot;/&gt;&lt;property id=&quot;20307&quot; value=&quot;262&quot;/&gt;&lt;/object&gt;&lt;object type=&quot;3&quot; unique_id=&quot;10008&quot;&gt;&lt;property id=&quot;20148&quot; value=&quot;5&quot;/&gt;&lt;property id=&quot;20300&quot; value=&quot;Slide 6 - &amp;quot;Why did we change to an automated reserving system?  &amp;quot;&quot;/&gt;&lt;property id=&quot;20307&quot; value=&quot;308&quot;/&gt;&lt;/object&gt;&lt;object type=&quot;3&quot; unique_id=&quot;10009&quot;&gt;&lt;property id=&quot;20148&quot; value=&quot;5&quot;/&gt;&lt;property id=&quot;20300&quot; value=&quot;Slide 7&quot;/&gt;&lt;property id=&quot;20307&quot; value=&quot;261&quot;/&gt;&lt;/object&gt;&lt;object type=&quot;3&quot; unique_id=&quot;10010&quot;&gt;&lt;property id=&quot;20148&quot; value=&quot;5&quot;/&gt;&lt;property id=&quot;20300&quot; value=&quot;Slide 8 - &amp;quot;Why MIRA II?&amp;quot;&quot;/&gt;&lt;property id=&quot;20307&quot; value=&quot;309&quot;/&gt;&lt;/object&gt;&lt;object type=&quot;3&quot; unique_id=&quot;10011&quot;&gt;&lt;property id=&quot;20148&quot; value=&quot;5&quot;/&gt;&lt;property id=&quot;20300&quot; value=&quot;Slide 9&quot;/&gt;&lt;property id=&quot;20307&quot; value=&quot;312&quot;/&gt;&lt;/object&gt;&lt;object type=&quot;3&quot; unique_id=&quot;10012&quot;&gt;&lt;property id=&quot;20148&quot; value=&quot;5&quot;/&gt;&lt;property id=&quot;20300&quot; value=&quot;Slide 10&quot;/&gt;&lt;property id=&quot;20307&quot; value=&quot;267&quot;/&gt;&lt;/object&gt;&lt;object type=&quot;3&quot; unique_id=&quot;10013&quot;&gt;&lt;property id=&quot;20148&quot; value=&quot;5&quot;/&gt;&lt;property id=&quot;20300&quot; value=&quot;Slide 11&quot;/&gt;&lt;property id=&quot;20307&quot; value=&quot;265&quot;/&gt;&lt;/object&gt;&lt;object type=&quot;3&quot; unique_id=&quot;10014&quot;&gt;&lt;property id=&quot;20148&quot; value=&quot;5&quot;/&gt;&lt;property id=&quot;20300&quot; value=&quot;Slide 13 - &amp;quot;Next Steps  &amp;quot;&quot;/&gt;&lt;property id=&quot;20307&quot; value=&quot;314&quot;/&gt;&lt;/object&gt;&lt;object type=&quot;3&quot; unique_id=&quot;10015&quot;&gt;&lt;property id=&quot;20148&quot; value=&quot;5&quot;/&gt;&lt;property id=&quot;20300&quot; value=&quot;Slide 14&quot;/&gt;&lt;property id=&quot;20307&quot; value=&quot;268&quot;/&gt;&lt;/object&gt;&lt;object type=&quot;3&quot; unique_id=&quot;10016&quot;&gt;&lt;property id=&quot;20148&quot; value=&quot;5&quot;/&gt;&lt;property id=&quot;20300&quot; value=&quot;Slide 15 - &amp;quot;Prediction Control &amp;#x0D;&amp;#x0A;(start-stop) Logic&amp;quot;&quot;/&gt;&lt;property id=&quot;20307&quot; value=&quot;269&quot;/&gt;&lt;/object&gt;&lt;object type=&quot;3&quot; unique_id=&quot;10017&quot;&gt;&lt;property id=&quot;20148&quot; value=&quot;5&quot;/&gt;&lt;property id=&quot;20300&quot; value=&quot;Slide 16 - &amp;quot;Modeling Process&amp;quot;&quot;/&gt;&lt;property id=&quot;20307&quot; value=&quot;313&quot;/&gt;&lt;/object&gt;&lt;object type=&quot;3&quot; unique_id=&quot;10018&quot;&gt;&lt;property id=&quot;20148&quot; value=&quot;5&quot;/&gt;&lt;property id=&quot;20300&quot; value=&quot;Slide 18&quot;/&gt;&lt;property id=&quot;20307&quot; value=&quot;317&quot;/&gt;&lt;/object&gt;&lt;object type=&quot;3&quot; unique_id=&quot;10019&quot;&gt;&lt;property id=&quot;20148&quot; value=&quot;5&quot;/&gt;&lt;property id=&quot;20300&quot; value=&quot;Slide 17&quot;/&gt;&lt;property id=&quot;20307&quot; value=&quot;316&quot;/&gt;&lt;/object&gt;&lt;object type=&quot;3&quot; unique_id=&quot;10020&quot;&gt;&lt;property id=&quot;20148&quot; value=&quot;5&quot;/&gt;&lt;property id=&quot;20300&quot; value=&quot;Slide 19 - &amp;quot;Claim-level Accuracy    &amp;quot;&quot;/&gt;&lt;property id=&quot;20307&quot; value=&quot;259&quot;/&gt;&lt;/object&gt;&lt;object type=&quot;3&quot; unique_id=&quot;10021&quot;&gt;&lt;property id=&quot;20148&quot; value=&quot;5&quot;/&gt;&lt;property id=&quot;20300&quot; value=&quot;Slide 20 - &amp;quot;Aggregate Accuracy&amp;quot;&quot;/&gt;&lt;property id=&quot;20307&quot; value=&quot;263&quot;/&gt;&lt;/object&gt;&lt;object type=&quot;3&quot; unique_id=&quot;10022&quot;&gt;&lt;property id=&quot;20148&quot; value=&quot;5&quot;/&gt;&lt;property id=&quot;20300&quot; value=&quot;Slide 21 - &amp;quot;MIRA II Web Service Offerings&amp;quot;&quot;/&gt;&lt;property id=&quot;20307&quot; value=&quot;295&quot;/&gt;&lt;/object&gt;&lt;object type=&quot;3&quot; unique_id=&quot;10023&quot;&gt;&lt;property id=&quot;20148&quot; value=&quot;5&quot;/&gt;&lt;property id=&quot;20300&quot; value=&quot;Slide 22 - &amp;quot;Individual Claim Costs  &amp;quot;&quot;/&gt;&lt;property id=&quot;20307&quot; value=&quot;271&quot;/&gt;&lt;/object&gt;&lt;object type=&quot;3&quot; unique_id=&quot;10024&quot;&gt;&lt;property id=&quot;20148&quot; value=&quot;5&quot;/&gt;&lt;property id=&quot;20300&quot; value=&quot;Slide 23 - &amp;quot;Claim Costs &amp;quot;&quot;/&gt;&lt;property id=&quot;20307&quot; value=&quot;272&quot;/&gt;&lt;/object&gt;&lt;object type=&quot;3&quot; unique_id=&quot;10025&quot;&gt;&lt;property id=&quot;20148&quot; value=&quot;5&quot;/&gt;&lt;property id=&quot;20300&quot; value=&quot;Slide 24 - &amp;quot;Claim Data Information&amp;quot;&quot;/&gt;&lt;property id=&quot;20307&quot; value=&quot;277&quot;/&gt;&lt;/object&gt;&lt;object type=&quot;3&quot; unique_id=&quot;10026&quot;&gt;&lt;property id=&quot;20148&quot; value=&quot;5&quot;/&gt;&lt;property id=&quot;20300&quot; value=&quot;Slide 25 - &amp;quot;Claim Data Information &amp;quot;&quot;/&gt;&lt;property id=&quot;20307&quot; value=&quot;278&quot;/&gt;&lt;/object&gt;&lt;object type=&quot;3&quot; unique_id=&quot;10027&quot;&gt;&lt;property id=&quot;20148&quot; value=&quot;5&quot;/&gt;&lt;property id=&quot;20300&quot; value=&quot;Slide 26 - &amp;quot;Claim Reserve History&amp;quot;&quot;/&gt;&lt;property id=&quot;20307&quot; value=&quot;276&quot;/&gt;&lt;/object&gt;&lt;object type=&quot;3&quot; unique_id=&quot;10028&quot;&gt;&lt;property id=&quot;20148&quot; value=&quot;5&quot;/&gt;&lt;property id=&quot;20300&quot; value=&quot;Slide 27 - &amp;quot; Claim Inquiry Report&amp;quot;&quot;/&gt;&lt;property id=&quot;20307&quot; value=&quot;279&quot;/&gt;&lt;/object&gt;&lt;object type=&quot;3&quot; unique_id=&quot;10029&quot;&gt;&lt;property id=&quot;20148&quot; value=&quot;5&quot;/&gt;&lt;property id=&quot;20300&quot; value=&quot;Slide 28 - &amp;quot;Claim Payment Transaction Report&amp;quot;&quot;/&gt;&lt;property id=&quot;20307&quot; value=&quot;281&quot;/&gt;&lt;/object&gt;&lt;object type=&quot;3&quot; unique_id=&quot;10030&quot;&gt;&lt;property id=&quot;20148&quot; value=&quot;5&quot;/&gt;&lt;property id=&quot;20300&quot; value=&quot;Slide 29 - &amp;quot;Claim Payment Transaction Report&amp;quot;&quot;/&gt;&lt;property id=&quot;20307&quot; value=&quot;282&quot;/&gt;&lt;/object&gt;&lt;object type=&quot;3&quot; unique_id=&quot;10031&quot;&gt;&lt;property id=&quot;20148&quot; value=&quot;5&quot;/&gt;&lt;property id=&quot;20300&quot; value=&quot;Slide 30 - &amp;quot;Claim Payment Transaction Report&amp;quot;&quot;/&gt;&lt;property id=&quot;20307&quot; value=&quot;283&quot;/&gt;&lt;/object&gt;&lt;object type=&quot;3&quot; unique_id=&quot;10032&quot;&gt;&lt;property id=&quot;20148&quot; value=&quot;5&quot;/&gt;&lt;property id=&quot;20300&quot; value=&quot;Slide 31 - &amp;quot;Claim Payment Transaction Report s – policy –pg2&amp;quot;&quot;/&gt;&lt;property id=&quot;20307&quot; value=&quot;284&quot;/&gt;&lt;/object&gt;&lt;object type=&quot;3&quot; unique_id=&quot;10033&quot;&gt;&lt;property id=&quot;20148&quot; value=&quot;5&quot;/&gt;&lt;property id=&quot;20300&quot; value=&quot;Slide 32 - &amp;quot;Claim Reserve Change Report&amp;quot;&quot;/&gt;&lt;property id=&quot;20307&quot; value=&quot;286&quot;/&gt;&lt;/object&gt;&lt;object type=&quot;3&quot; unique_id=&quot;10034&quot;&gt;&lt;property id=&quot;20148&quot; value=&quot;5&quot;/&gt;&lt;property id=&quot;20300&quot; value=&quot;Slide 33 - &amp;quot;Claim Reserve Change Report&amp;quot;&quot;/&gt;&lt;property id=&quot;20307&quot; value=&quot;287&quot;/&gt;&lt;/object&gt;&lt;object type=&quot;3&quot; unique_id=&quot;10035&quot;&gt;&lt;property id=&quot;20148&quot; value=&quot;5&quot;/&gt;&lt;property id=&quot;20300&quot; value=&quot;Slide 34 - &amp;quot;Claim Reserve History Report &amp;quot;&quot;/&gt;&lt;property id=&quot;20307&quot; value=&quot;289&quot;/&gt;&lt;/object&gt;&lt;object type=&quot;3&quot; unique_id=&quot;10036&quot;&gt;&lt;property id=&quot;20148&quot; value=&quot;5&quot;/&gt;&lt;property id=&quot;20300&quot; value=&quot;Slide 35 - &amp;quot;Claim Demographic&amp;quot;&quot;/&gt;&lt;property id=&quot;20307&quot; value=&quot;291&quot;/&gt;&lt;/object&gt;&lt;object type=&quot;3&quot; unique_id=&quot;10037&quot;&gt;&lt;property id=&quot;20148&quot; value=&quot;5&quot;/&gt;&lt;property id=&quot;20300&quot; value=&quot;Slide 36 - &amp;quot;MIRA II Annual Statistics&amp;quot;&quot;/&gt;&lt;property id=&quot;20307&quot; value=&quot;293&quot;/&gt;&lt;/object&gt;&lt;object type=&quot;3&quot; unique_id=&quot;10038&quot;&gt;&lt;property id=&quot;20148&quot; value=&quot;5&quot;/&gt;&lt;property id=&quot;20300&quot; value=&quot;Slide 38 - &amp;quot;Summary&amp;quot;&quot;/&gt;&lt;property id=&quot;20307&quot; value=&quot;315&quot;/&gt;&lt;/object&gt;&lt;object type=&quot;3&quot; unique_id=&quot;10039&quot;&gt;&lt;property id=&quot;20148&quot; value=&quot;5&quot;/&gt;&lt;property id=&quot;20300&quot; value=&quot;Slide 39&quot;/&gt;&lt;property id=&quot;20307&quot; value=&quot;311&quot;/&gt;&lt;/object&gt;&lt;object type=&quot;3&quot; unique_id=&quot;10078&quot;&gt;&lt;property id=&quot;20148&quot; value=&quot;5&quot;/&gt;&lt;property id=&quot;20300&quot; value=&quot;Slide 2&quot;/&gt;&lt;property id=&quot;20307&quot; value=&quot;318&quot;/&gt;&lt;/object&gt;&lt;object type=&quot;3&quot; unique_id=&quot;10118&quot;&gt;&lt;property id=&quot;20148&quot; value=&quot;5&quot;/&gt;&lt;property id=&quot;20300&quot; value=&quot;Slide 12&quot;/&gt;&lt;property id=&quot;20307&quot; value=&quot;319&quot;/&gt;&lt;/object&gt;&lt;object type=&quot;3&quot; unique_id=&quot;10119&quot;&gt;&lt;property id=&quot;20148&quot; value=&quot;5&quot;/&gt;&lt;property id=&quot;20300&quot; value=&quot;Slide 37 - &amp;quot;MIRA II Annual Statistics&amp;quot;&quot;/&gt;&lt;property id=&quot;20307&quot; value=&quot;320&quot;/&gt;&lt;/object&gt;&lt;/object&gt;&lt;/object&gt;&lt;/database&gt;"/>
</p:tagLst>
</file>

<file path=ppt/theme/theme1.xml><?xml version="1.0" encoding="utf-8"?>
<a:theme xmlns:a="http://schemas.openxmlformats.org/drawingml/2006/main" name="BWC Theme 2">
  <a:themeElements>
    <a:clrScheme name="BWC brand">
      <a:dk1>
        <a:sysClr val="windowText" lastClr="000000"/>
      </a:dk1>
      <a:lt1>
        <a:sysClr val="window" lastClr="FFFFFF"/>
      </a:lt1>
      <a:dk2>
        <a:srgbClr val="F46A1F"/>
      </a:dk2>
      <a:lt2>
        <a:srgbClr val="FFFFFF"/>
      </a:lt2>
      <a:accent1>
        <a:srgbClr val="7AABDE"/>
      </a:accent1>
      <a:accent2>
        <a:srgbClr val="969491"/>
      </a:accent2>
      <a:accent3>
        <a:srgbClr val="BAD408"/>
      </a:accent3>
      <a:accent4>
        <a:srgbClr val="CF142B"/>
      </a:accent4>
      <a:accent5>
        <a:srgbClr val="700017"/>
      </a:accent5>
      <a:accent6>
        <a:srgbClr val="968C8C"/>
      </a:accent6>
      <a:hlink>
        <a:srgbClr val="F46A1F"/>
      </a:hlink>
      <a:folHlink>
        <a:srgbClr val="F46A1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A60DE5EE841D44AE7A123160E70465" ma:contentTypeVersion="1" ma:contentTypeDescription="Create a new document." ma:contentTypeScope="" ma:versionID="1ed009826606ae5cbbc05cb301624412">
  <xsd:schema xmlns:xsd="http://www.w3.org/2001/XMLSchema" xmlns:p="http://schemas.microsoft.com/office/2006/metadata/properties" xmlns:ns1="http://schemas.microsoft.com/sharepoint/v3" targetNamespace="http://schemas.microsoft.com/office/2006/metadata/properties" ma:root="true" ma:fieldsID="949202dcc3c1780e91e58fb2af340b1d"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FCB455D-68F5-4660-99AC-DB646B4A45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9C5A9AA-56EA-4899-B56D-EB7EF0A1CED6}">
  <ds:schemaRefs>
    <ds:schemaRef ds:uri="http://schemas.microsoft.com/sharepoint/v3/contenttype/forms"/>
  </ds:schemaRefs>
</ds:datastoreItem>
</file>

<file path=customXml/itemProps3.xml><?xml version="1.0" encoding="utf-8"?>
<ds:datastoreItem xmlns:ds="http://schemas.openxmlformats.org/officeDocument/2006/customXml" ds:itemID="{318569D2-596C-419F-903B-5E66D8020994}">
  <ds:schemaRefs>
    <ds:schemaRef ds:uri="http://schemas.microsoft.com/office/2006/metadata/longProperties"/>
  </ds:schemaRefs>
</ds:datastoreItem>
</file>

<file path=customXml/itemProps4.xml><?xml version="1.0" encoding="utf-8"?>
<ds:datastoreItem xmlns:ds="http://schemas.openxmlformats.org/officeDocument/2006/customXml" ds:itemID="{CB8C649A-C562-43F3-BA3E-AEF87167768D}">
  <ds:schemaRefs>
    <ds:schemaRef ds:uri="http://schemas.microsoft.com/office/2006/metadata/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1546</TotalTime>
  <Words>1469</Words>
  <Application>Microsoft Office PowerPoint</Application>
  <PresentationFormat>On-screen Show (4:3)</PresentationFormat>
  <Paragraphs>284</Paragraphs>
  <Slides>32</Slides>
  <Notes>23</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BWC Theme 2</vt:lpstr>
      <vt:lpstr> Self-Insured Reorientation Workshop</vt:lpstr>
      <vt:lpstr> Introduction</vt:lpstr>
      <vt:lpstr>Agenda </vt:lpstr>
      <vt:lpstr>Current State</vt:lpstr>
      <vt:lpstr>Current Audit Process </vt:lpstr>
      <vt:lpstr>Reasons for changing the current audit process</vt:lpstr>
      <vt:lpstr>Historical Compliance Audits</vt:lpstr>
      <vt:lpstr>Reasons for changing the current audit process</vt:lpstr>
      <vt:lpstr> Ratings and Findings </vt:lpstr>
      <vt:lpstr>New Audit Process</vt:lpstr>
      <vt:lpstr>Future Audit Process</vt:lpstr>
      <vt:lpstr>SI Employer Controls </vt:lpstr>
      <vt:lpstr>  Three Levels  </vt:lpstr>
      <vt:lpstr>Level 1 Audit Scope </vt:lpstr>
      <vt:lpstr>Program Administrator Changes</vt:lpstr>
      <vt:lpstr> Level 2 Compliance Audit </vt:lpstr>
      <vt:lpstr>Level 2 Audit Scope</vt:lpstr>
      <vt:lpstr> Level 2 Process </vt:lpstr>
      <vt:lpstr>Level 2 Information Request </vt:lpstr>
      <vt:lpstr>Level 2 Timelines</vt:lpstr>
      <vt:lpstr>Results and Findings</vt:lpstr>
      <vt:lpstr>Level 3 Full Administrative Audit   </vt:lpstr>
      <vt:lpstr> Level 3 Full Administrative Audit</vt:lpstr>
      <vt:lpstr> Level 3 Full Administrative Audit</vt:lpstr>
      <vt:lpstr>Level 3 Audit Scope </vt:lpstr>
      <vt:lpstr> Level 3 Audit Scope</vt:lpstr>
      <vt:lpstr>Level 3 Timelines</vt:lpstr>
      <vt:lpstr>Results and Findings</vt:lpstr>
      <vt:lpstr>C84 and Medco 14</vt:lpstr>
      <vt:lpstr>Housekeeping Items</vt:lpstr>
      <vt:lpstr>Contact Us</vt:lpstr>
      <vt:lpstr> Self-Insured Reorientation Workshop</vt:lpstr>
    </vt:vector>
  </TitlesOfParts>
  <Company>Ohio Bureau of Workers' Compensation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a76423</dc:creator>
  <cp:lastModifiedBy>a73603</cp:lastModifiedBy>
  <cp:revision>172</cp:revision>
  <dcterms:created xsi:type="dcterms:W3CDTF">2008-05-30T15:09:35Z</dcterms:created>
  <dcterms:modified xsi:type="dcterms:W3CDTF">2012-09-28T15:04:51Z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0x01010049E46BB8784B0E449A587D723129BC0B</vt:lpwstr>
  </property>
  <property fmtid="{D5CDD505-2E9C-101B-9397-08002B2CF9AE}" pid="3" name="ContentType">
    <vt:lpwstr>Document</vt:lpwstr>
  </property>
  <property fmtid="{D5CDD505-2E9C-101B-9397-08002B2CF9AE}" pid="4" name="PublishingExpirationDate">
    <vt:lpwstr/>
  </property>
  <property fmtid="{D5CDD505-2E9C-101B-9397-08002B2CF9AE}" pid="5" name="PublishingStartDate">
    <vt:lpwstr/>
  </property>
</Properties>
</file>