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51"/>
  </p:notesMasterIdLst>
  <p:handoutMasterIdLst>
    <p:handoutMasterId r:id="rId52"/>
  </p:handoutMasterIdLst>
  <p:sldIdLst>
    <p:sldId id="256" r:id="rId6"/>
    <p:sldId id="289" r:id="rId7"/>
    <p:sldId id="287" r:id="rId8"/>
    <p:sldId id="284" r:id="rId9"/>
    <p:sldId id="285" r:id="rId10"/>
    <p:sldId id="286" r:id="rId11"/>
    <p:sldId id="288" r:id="rId12"/>
    <p:sldId id="257" r:id="rId13"/>
    <p:sldId id="258" r:id="rId14"/>
    <p:sldId id="275" r:id="rId15"/>
    <p:sldId id="276" r:id="rId16"/>
    <p:sldId id="277" r:id="rId17"/>
    <p:sldId id="279" r:id="rId18"/>
    <p:sldId id="259" r:id="rId19"/>
    <p:sldId id="260" r:id="rId20"/>
    <p:sldId id="274" r:id="rId21"/>
    <p:sldId id="307" r:id="rId22"/>
    <p:sldId id="282" r:id="rId23"/>
    <p:sldId id="283" r:id="rId24"/>
    <p:sldId id="269" r:id="rId25"/>
    <p:sldId id="263" r:id="rId26"/>
    <p:sldId id="261" r:id="rId27"/>
    <p:sldId id="281" r:id="rId28"/>
    <p:sldId id="290" r:id="rId29"/>
    <p:sldId id="291" r:id="rId30"/>
    <p:sldId id="298" r:id="rId31"/>
    <p:sldId id="292" r:id="rId32"/>
    <p:sldId id="293" r:id="rId33"/>
    <p:sldId id="294" r:id="rId34"/>
    <p:sldId id="295" r:id="rId35"/>
    <p:sldId id="308" r:id="rId36"/>
    <p:sldId id="297" r:id="rId37"/>
    <p:sldId id="299" r:id="rId38"/>
    <p:sldId id="300" r:id="rId39"/>
    <p:sldId id="301" r:id="rId40"/>
    <p:sldId id="280" r:id="rId41"/>
    <p:sldId id="278" r:id="rId42"/>
    <p:sldId id="270" r:id="rId43"/>
    <p:sldId id="264" r:id="rId44"/>
    <p:sldId id="304" r:id="rId45"/>
    <p:sldId id="305" r:id="rId46"/>
    <p:sldId id="265" r:id="rId47"/>
    <p:sldId id="302" r:id="rId48"/>
    <p:sldId id="266" r:id="rId49"/>
    <p:sldId id="272" r:id="rId50"/>
  </p:sldIdLst>
  <p:sldSz cx="9144000" cy="6858000" type="screen4x3"/>
  <p:notesSz cx="6985000" cy="9271000"/>
  <p:custDataLst>
    <p:tags r:id="rId53"/>
  </p:custDataLst>
  <p:defaultTextStyle>
    <a:defPPr>
      <a:defRPr lang="en-US"/>
    </a:defPPr>
    <a:lvl1pPr algn="l" rtl="0" fontAlgn="base">
      <a:spcBef>
        <a:spcPct val="0"/>
      </a:spcBef>
      <a:spcAft>
        <a:spcPct val="0"/>
      </a:spcAft>
      <a:defRPr sz="3600" kern="1200">
        <a:solidFill>
          <a:schemeClr val="tx1"/>
        </a:solidFill>
        <a:latin typeface="Arial" charset="0"/>
        <a:ea typeface="ＭＳ Ｐゴシック" charset="-128"/>
        <a:cs typeface="+mn-cs"/>
      </a:defRPr>
    </a:lvl1pPr>
    <a:lvl2pPr marL="457200" algn="l" rtl="0" fontAlgn="base">
      <a:spcBef>
        <a:spcPct val="0"/>
      </a:spcBef>
      <a:spcAft>
        <a:spcPct val="0"/>
      </a:spcAft>
      <a:defRPr sz="3600" kern="1200">
        <a:solidFill>
          <a:schemeClr val="tx1"/>
        </a:solidFill>
        <a:latin typeface="Arial" charset="0"/>
        <a:ea typeface="ＭＳ Ｐゴシック" charset="-128"/>
        <a:cs typeface="+mn-cs"/>
      </a:defRPr>
    </a:lvl2pPr>
    <a:lvl3pPr marL="914400" algn="l" rtl="0" fontAlgn="base">
      <a:spcBef>
        <a:spcPct val="0"/>
      </a:spcBef>
      <a:spcAft>
        <a:spcPct val="0"/>
      </a:spcAft>
      <a:defRPr sz="3600" kern="1200">
        <a:solidFill>
          <a:schemeClr val="tx1"/>
        </a:solidFill>
        <a:latin typeface="Arial" charset="0"/>
        <a:ea typeface="ＭＳ Ｐゴシック" charset="-128"/>
        <a:cs typeface="+mn-cs"/>
      </a:defRPr>
    </a:lvl3pPr>
    <a:lvl4pPr marL="1371600" algn="l" rtl="0" fontAlgn="base">
      <a:spcBef>
        <a:spcPct val="0"/>
      </a:spcBef>
      <a:spcAft>
        <a:spcPct val="0"/>
      </a:spcAft>
      <a:defRPr sz="3600" kern="1200">
        <a:solidFill>
          <a:schemeClr val="tx1"/>
        </a:solidFill>
        <a:latin typeface="Arial" charset="0"/>
        <a:ea typeface="ＭＳ Ｐゴシック" charset="-128"/>
        <a:cs typeface="+mn-cs"/>
      </a:defRPr>
    </a:lvl4pPr>
    <a:lvl5pPr marL="1828800" algn="l" rtl="0" fontAlgn="base">
      <a:spcBef>
        <a:spcPct val="0"/>
      </a:spcBef>
      <a:spcAft>
        <a:spcPct val="0"/>
      </a:spcAft>
      <a:defRPr sz="3600" kern="1200">
        <a:solidFill>
          <a:schemeClr val="tx1"/>
        </a:solidFill>
        <a:latin typeface="Arial" charset="0"/>
        <a:ea typeface="ＭＳ Ｐゴシック" charset="-128"/>
        <a:cs typeface="+mn-cs"/>
      </a:defRPr>
    </a:lvl5pPr>
    <a:lvl6pPr marL="2286000" algn="l" defTabSz="914400" rtl="0" eaLnBrk="1" latinLnBrk="0" hangingPunct="1">
      <a:defRPr sz="3600" kern="1200">
        <a:solidFill>
          <a:schemeClr val="tx1"/>
        </a:solidFill>
        <a:latin typeface="Arial" charset="0"/>
        <a:ea typeface="ＭＳ Ｐゴシック" charset="-128"/>
        <a:cs typeface="+mn-cs"/>
      </a:defRPr>
    </a:lvl6pPr>
    <a:lvl7pPr marL="2743200" algn="l" defTabSz="914400" rtl="0" eaLnBrk="1" latinLnBrk="0" hangingPunct="1">
      <a:defRPr sz="3600" kern="1200">
        <a:solidFill>
          <a:schemeClr val="tx1"/>
        </a:solidFill>
        <a:latin typeface="Arial" charset="0"/>
        <a:ea typeface="ＭＳ Ｐゴシック" charset="-128"/>
        <a:cs typeface="+mn-cs"/>
      </a:defRPr>
    </a:lvl7pPr>
    <a:lvl8pPr marL="3200400" algn="l" defTabSz="914400" rtl="0" eaLnBrk="1" latinLnBrk="0" hangingPunct="1">
      <a:defRPr sz="3600" kern="1200">
        <a:solidFill>
          <a:schemeClr val="tx1"/>
        </a:solidFill>
        <a:latin typeface="Arial" charset="0"/>
        <a:ea typeface="ＭＳ Ｐゴシック" charset="-128"/>
        <a:cs typeface="+mn-cs"/>
      </a:defRPr>
    </a:lvl8pPr>
    <a:lvl9pPr marL="3657600" algn="l" defTabSz="914400" rtl="0" eaLnBrk="1" latinLnBrk="0" hangingPunct="1">
      <a:defRPr sz="36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7008"/>
    <a:srgbClr val="E86A10"/>
    <a:srgbClr val="F28A44"/>
    <a:srgbClr val="FFFFCC"/>
    <a:srgbClr val="FFECC5"/>
    <a:srgbClr val="FF9933"/>
    <a:srgbClr val="FFFF99"/>
    <a:srgbClr val="D8590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252" autoAdjust="0"/>
  </p:normalViewPr>
  <p:slideViewPr>
    <p:cSldViewPr snapToGrid="0">
      <p:cViewPr varScale="1">
        <p:scale>
          <a:sx n="66" d="100"/>
          <a:sy n="66" d="100"/>
        </p:scale>
        <p:origin x="-200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gs" Target="tags/tag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notesMaster" Target="notesMasters/notesMaster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885" tIns="46442" rIns="92885" bIns="46442" rtlCol="0"/>
          <a:lstStyle>
            <a:lvl1pPr algn="l">
              <a:defRPr sz="1200"/>
            </a:lvl1pPr>
          </a:lstStyle>
          <a:p>
            <a:pPr>
              <a:defRPr/>
            </a:pPr>
            <a:endParaRPr lang="en-US" dirty="0"/>
          </a:p>
        </p:txBody>
      </p:sp>
      <p:sp>
        <p:nvSpPr>
          <p:cNvPr id="3" name="Date Placeholder 2"/>
          <p:cNvSpPr>
            <a:spLocks noGrp="1"/>
          </p:cNvSpPr>
          <p:nvPr>
            <p:ph type="dt" sz="quarter" idx="1"/>
          </p:nvPr>
        </p:nvSpPr>
        <p:spPr>
          <a:xfrm>
            <a:off x="3956050" y="0"/>
            <a:ext cx="3027363" cy="463550"/>
          </a:xfrm>
          <a:prstGeom prst="rect">
            <a:avLst/>
          </a:prstGeom>
        </p:spPr>
        <p:txBody>
          <a:bodyPr vert="horz" lIns="92885" tIns="46442" rIns="92885" bIns="46442" rtlCol="0"/>
          <a:lstStyle>
            <a:lvl1pPr algn="r">
              <a:defRPr sz="1200"/>
            </a:lvl1pPr>
          </a:lstStyle>
          <a:p>
            <a:pPr>
              <a:defRPr/>
            </a:pPr>
            <a:fld id="{91CA6B75-FD2F-4B1F-8D0C-DE15765EBE69}" type="datetimeFigureOut">
              <a:rPr lang="en-US"/>
              <a:pPr>
                <a:defRPr/>
              </a:pPr>
              <a:t>3/14/2014</a:t>
            </a:fld>
            <a:endParaRPr lang="en-US" dirty="0"/>
          </a:p>
        </p:txBody>
      </p:sp>
      <p:sp>
        <p:nvSpPr>
          <p:cNvPr id="4" name="Footer Placeholder 3"/>
          <p:cNvSpPr>
            <a:spLocks noGrp="1"/>
          </p:cNvSpPr>
          <p:nvPr>
            <p:ph type="ftr" sz="quarter" idx="2"/>
          </p:nvPr>
        </p:nvSpPr>
        <p:spPr>
          <a:xfrm>
            <a:off x="0" y="8805863"/>
            <a:ext cx="3027363" cy="463550"/>
          </a:xfrm>
          <a:prstGeom prst="rect">
            <a:avLst/>
          </a:prstGeom>
        </p:spPr>
        <p:txBody>
          <a:bodyPr vert="horz" lIns="92885" tIns="46442" rIns="92885" bIns="46442"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56050" y="8805863"/>
            <a:ext cx="3027363" cy="463550"/>
          </a:xfrm>
          <a:prstGeom prst="rect">
            <a:avLst/>
          </a:prstGeom>
        </p:spPr>
        <p:txBody>
          <a:bodyPr vert="horz" lIns="92885" tIns="46442" rIns="92885" bIns="46442" rtlCol="0" anchor="b"/>
          <a:lstStyle>
            <a:lvl1pPr algn="r">
              <a:defRPr sz="1200"/>
            </a:lvl1pPr>
          </a:lstStyle>
          <a:p>
            <a:pPr>
              <a:defRPr/>
            </a:pPr>
            <a:fld id="{4166BDDE-1D8B-46F5-89DA-753763B66E9A}"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defRPr sz="1200"/>
            </a:lvl1pPr>
          </a:lstStyle>
          <a:p>
            <a:pPr>
              <a:defRPr/>
            </a:pPr>
            <a:endParaRPr lang="en-US" dirty="0"/>
          </a:p>
        </p:txBody>
      </p:sp>
      <p:sp>
        <p:nvSpPr>
          <p:cNvPr id="14339"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a:defRPr sz="1200"/>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defRPr sz="1200"/>
            </a:lvl1pPr>
          </a:lstStyle>
          <a:p>
            <a:pPr>
              <a:defRPr/>
            </a:pPr>
            <a:endParaRPr lang="en-US" dirty="0"/>
          </a:p>
        </p:txBody>
      </p:sp>
      <p:sp>
        <p:nvSpPr>
          <p:cNvPr id="14343" name="Rectangle 7"/>
          <p:cNvSpPr>
            <a:spLocks noGrp="1" noChangeArrowheads="1"/>
          </p:cNvSpPr>
          <p:nvPr>
            <p:ph type="sldNum" sz="quarter" idx="5"/>
          </p:nvPr>
        </p:nvSpPr>
        <p:spPr bwMode="auto">
          <a:xfrm>
            <a:off x="395605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a:defRPr sz="1200"/>
            </a:lvl1pPr>
          </a:lstStyle>
          <a:p>
            <a:pPr>
              <a:defRPr/>
            </a:pPr>
            <a:fld id="{45772E3F-E8F7-4DB9-A391-75320CD4FF0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ohiobwc.com/downloads/blankpdf/C-23.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codes.ohio.gov/oac/4125-1-01"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r>
              <a:rPr lang="en-US" dirty="0" smtClean="0"/>
              <a:t>Occupational</a:t>
            </a:r>
            <a:r>
              <a:rPr lang="en-US" baseline="0" dirty="0" smtClean="0"/>
              <a:t> Disease must be contracted in the course of employment and aggravating a a pre existing disease is not compensable.  An Occupational Disease must result from a job with unique hazard that has a greater exposure to the worker than the general public.  Coal Mining, Asbestos exposure, Repetitive motions.  ORC 4123.68 provides an extensive list of Occupational Diseases Including lead poisoning, Compressed air illness poisoning from multiple sources. </a:t>
            </a:r>
          </a:p>
          <a:p>
            <a:endParaRPr lang="en-US" baseline="0" dirty="0" smtClean="0"/>
          </a:p>
          <a:p>
            <a:r>
              <a:rPr lang="en-US" baseline="0" dirty="0" smtClean="0"/>
              <a:t>BWC considers Carpal Tunnel Syndrome an Occupational disease if contracted due to repetitive motion. </a:t>
            </a:r>
            <a:endParaRPr lang="en-US" dirty="0" smtClean="0"/>
          </a:p>
        </p:txBody>
      </p:sp>
      <p:sp>
        <p:nvSpPr>
          <p:cNvPr id="33796" name="Slide Number Placeholder 3"/>
          <p:cNvSpPr>
            <a:spLocks noGrp="1"/>
          </p:cNvSpPr>
          <p:nvPr>
            <p:ph type="sldNum" sz="quarter" idx="5"/>
          </p:nvPr>
        </p:nvSpPr>
        <p:spPr>
          <a:noFill/>
        </p:spPr>
        <p:txBody>
          <a:bodyPr/>
          <a:lstStyle/>
          <a:p>
            <a:fld id="{FD682C2A-875E-403E-A3FD-D8717C671621}" type="slidenum">
              <a:rPr lang="en-US" smtClean="0"/>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dirty="0" smtClean="0"/>
              <a:t>What is a lost time claim?   If claimant is out of work or on restrictions over 7</a:t>
            </a:r>
            <a:r>
              <a:rPr lang="en-US" baseline="0" dirty="0" smtClean="0"/>
              <a:t> days. Do not have to be consecutive. Still lost time if Paying salary in lieu of compensation .  If injured worker is released with restrictions, and works regular job and regular pay, regular job is generally within restrictions  is would most likely be a medical only .  If it is a modified duty job other than regular job and pay is modified it is lost time. </a:t>
            </a:r>
            <a:endParaRPr lang="en-US" dirty="0" smtClean="0"/>
          </a:p>
        </p:txBody>
      </p:sp>
      <p:sp>
        <p:nvSpPr>
          <p:cNvPr id="34820" name="Slide Number Placeholder 3"/>
          <p:cNvSpPr>
            <a:spLocks noGrp="1"/>
          </p:cNvSpPr>
          <p:nvPr>
            <p:ph type="sldNum" sz="quarter" idx="5"/>
          </p:nvPr>
        </p:nvSpPr>
        <p:spPr>
          <a:noFill/>
        </p:spPr>
        <p:txBody>
          <a:bodyPr/>
          <a:lstStyle/>
          <a:p>
            <a:fld id="{C0750D2B-B021-4C25-B819-1E2443C687E5}" type="slidenum">
              <a:rPr lang="en-US" smtClean="0"/>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dirty="0" smtClean="0"/>
              <a:t>An employee is basically anyone who</a:t>
            </a:r>
            <a:r>
              <a:rPr lang="en-US" baseline="0" dirty="0" smtClean="0"/>
              <a:t> works in a business or public entity that employs one or more people on a regular basis</a:t>
            </a:r>
          </a:p>
          <a:p>
            <a:endParaRPr lang="en-US" baseline="0" dirty="0" smtClean="0"/>
          </a:p>
          <a:p>
            <a:r>
              <a:rPr lang="en-US" baseline="0" dirty="0" smtClean="0"/>
              <a:t>Generally not an issue who is an employer but an issue occasionally occurs, if you have leased or temp employees. </a:t>
            </a:r>
            <a:endParaRPr lang="en-US" dirty="0" smtClean="0"/>
          </a:p>
        </p:txBody>
      </p:sp>
      <p:sp>
        <p:nvSpPr>
          <p:cNvPr id="36868" name="Slide Number Placeholder 3"/>
          <p:cNvSpPr>
            <a:spLocks noGrp="1"/>
          </p:cNvSpPr>
          <p:nvPr>
            <p:ph type="sldNum" sz="quarter" idx="5"/>
          </p:nvPr>
        </p:nvSpPr>
        <p:spPr>
          <a:noFill/>
        </p:spPr>
        <p:txBody>
          <a:bodyPr/>
          <a:lstStyle/>
          <a:p>
            <a:fld id="{15C773D0-B01A-4EB1-B4D9-146F65E1857D}" type="slidenum">
              <a:rPr lang="en-US" smtClean="0"/>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t>If there</a:t>
            </a:r>
            <a:r>
              <a:rPr lang="en-US" baseline="0" dirty="0" smtClean="0"/>
              <a:t> are 8 days of lost time the claim must be reported to BWC and claimant with certification decision and allowed conditions within 30 days of receipt. Any claim, lost time or medical which the allowance is questioned or has contested issues must be reported to BWC within 30 days of notice of contested issues. Claim must be submitted on FROI 1 to BWC with Signature and certification decision. </a:t>
            </a:r>
            <a:endParaRPr lang="en-US" u="sng" dirty="0" smtClean="0"/>
          </a:p>
        </p:txBody>
      </p:sp>
      <p:sp>
        <p:nvSpPr>
          <p:cNvPr id="35844" name="Slide Number Placeholder 3"/>
          <p:cNvSpPr>
            <a:spLocks noGrp="1"/>
          </p:cNvSpPr>
          <p:nvPr>
            <p:ph type="sldNum" sz="quarter" idx="5"/>
          </p:nvPr>
        </p:nvSpPr>
        <p:spPr>
          <a:noFill/>
        </p:spPr>
        <p:txBody>
          <a:bodyPr/>
          <a:lstStyle/>
          <a:p>
            <a:fld id="{07F3F779-03B2-4626-B64A-5628ACC0C8D8}" type="slidenum">
              <a:rPr lang="en-US" smtClean="0"/>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US" dirty="0" smtClean="0"/>
              <a:t>The self insured employer acts in the same capacity as the BWC does for State Funded claims. Claims reported to employer directly.   If reported to BWC first, BWC will notify employer of</a:t>
            </a:r>
            <a:r>
              <a:rPr lang="en-US" baseline="0" dirty="0" smtClean="0"/>
              <a:t> the claim and request a certification decision.  If employer does not respond timely a hearing will be requested to address allowance.  </a:t>
            </a:r>
          </a:p>
          <a:p>
            <a:r>
              <a:rPr lang="en-US" dirty="0" smtClean="0"/>
              <a:t>Employer is responsible to keep an individual record of all claims either in hard copy or electronic.  We will discuss specific content later. </a:t>
            </a:r>
            <a:r>
              <a:rPr lang="en-US" baseline="0" dirty="0" smtClean="0"/>
              <a:t> Employer’s may request a waiver to have files housed with TPA…need toll free number, plan to provide file copy within 72 hours of a written request.  </a:t>
            </a:r>
            <a:endParaRPr lang="en-US" dirty="0" smtClean="0"/>
          </a:p>
          <a:p>
            <a:endParaRPr lang="en-US" dirty="0" smtClean="0"/>
          </a:p>
        </p:txBody>
      </p:sp>
      <p:sp>
        <p:nvSpPr>
          <p:cNvPr id="37892" name="Slide Number Placeholder 3"/>
          <p:cNvSpPr>
            <a:spLocks noGrp="1"/>
          </p:cNvSpPr>
          <p:nvPr>
            <p:ph type="sldNum" sz="quarter" idx="5"/>
          </p:nvPr>
        </p:nvSpPr>
        <p:spPr>
          <a:noFill/>
        </p:spPr>
        <p:txBody>
          <a:bodyPr/>
          <a:lstStyle/>
          <a:p>
            <a:fld id="{FDB7D49E-475B-4FDC-B059-C1C9F3FB48D6}" type="slidenum">
              <a:rPr lang="en-US" smtClean="0"/>
              <a:pPr/>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r>
              <a:rPr lang="en-US" dirty="0" smtClean="0"/>
              <a:t>The SI employer makes compensability decision and Files FROI directly with the decision..  If rejecting a claim, the employer must provide a reason. While a claim is contested the employer is not required to pay compensation benefits.  </a:t>
            </a:r>
          </a:p>
        </p:txBody>
      </p:sp>
      <p:sp>
        <p:nvSpPr>
          <p:cNvPr id="38916" name="Slide Number Placeholder 3"/>
          <p:cNvSpPr>
            <a:spLocks noGrp="1"/>
          </p:cNvSpPr>
          <p:nvPr>
            <p:ph type="sldNum" sz="quarter" idx="5"/>
          </p:nvPr>
        </p:nvSpPr>
        <p:spPr>
          <a:noFill/>
        </p:spPr>
        <p:txBody>
          <a:bodyPr/>
          <a:lstStyle/>
          <a:p>
            <a:fld id="{BE8AD4FA-E507-485E-83FC-9E22729C8814}" type="slidenum">
              <a:rPr lang="en-US" smtClean="0"/>
              <a:pPr/>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t>Lost time files require all of these items, Medical only claims require the same documents except the FROI, Medco 14, Wages and Copies of S/A-paid sick leave-family support court orders. </a:t>
            </a:r>
          </a:p>
        </p:txBody>
      </p:sp>
      <p:sp>
        <p:nvSpPr>
          <p:cNvPr id="52228" name="Slide Number Placeholder 3"/>
          <p:cNvSpPr>
            <a:spLocks noGrp="1"/>
          </p:cNvSpPr>
          <p:nvPr>
            <p:ph type="sldNum" sz="quarter" idx="5"/>
          </p:nvPr>
        </p:nvSpPr>
        <p:spPr>
          <a:noFill/>
        </p:spPr>
        <p:txBody>
          <a:bodyPr/>
          <a:lstStyle/>
          <a:p>
            <a:fld id="{31EF08C9-114C-4ECD-B741-81C3EAF3C749}" type="slidenum">
              <a:rPr lang="en-US" smtClean="0"/>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dirty="0" smtClean="0"/>
              <a:t>During the audit the SI auditors will review compensation payments for timeliness and accuracy.  Also look at Medical payments, which must include EOB outlining any reductions in the payment, or a denial outlining reason for denial of payment. Medical bills should be date stamped as well as office notes particularly if they are received separately.  To verify payments the file must include a check copy or computer printout that shows the necessary information…payment type, payee, period of payment, date of issuance. </a:t>
            </a:r>
          </a:p>
        </p:txBody>
      </p:sp>
      <p:sp>
        <p:nvSpPr>
          <p:cNvPr id="53252" name="Slide Number Placeholder 3"/>
          <p:cNvSpPr>
            <a:spLocks noGrp="1"/>
          </p:cNvSpPr>
          <p:nvPr>
            <p:ph type="sldNum" sz="quarter" idx="5"/>
          </p:nvPr>
        </p:nvSpPr>
        <p:spPr>
          <a:noFill/>
        </p:spPr>
        <p:txBody>
          <a:bodyPr/>
          <a:lstStyle/>
          <a:p>
            <a:fld id="{D9518F0A-B0BA-4100-B857-7AEDEE1DF3B2}" type="slidenum">
              <a:rPr lang="en-US" smtClean="0"/>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en-US" sz="1200" kern="1200" dirty="0" smtClean="0">
                <a:solidFill>
                  <a:schemeClr val="tx1"/>
                </a:solidFill>
                <a:latin typeface="Arial" charset="0"/>
                <a:ea typeface="ＭＳ Ｐゴシック" charset="-128"/>
                <a:cs typeface="ＭＳ Ｐゴシック" charset="-128"/>
              </a:rPr>
              <a:t>The request will include the name of the physician and the proposed treatment.  SI employers are required to respond to a </a:t>
            </a:r>
            <a:r>
              <a:rPr lang="en-US" sz="1200" u="sng" kern="1200" dirty="0" smtClean="0">
                <a:solidFill>
                  <a:schemeClr val="tx1"/>
                </a:solidFill>
                <a:latin typeface="Arial" charset="0"/>
                <a:ea typeface="ＭＳ Ｐゴシック" charset="-128"/>
                <a:cs typeface="ＭＳ Ｐゴシック" charset="-128"/>
                <a:hlinkClick r:id="rId3"/>
              </a:rPr>
              <a:t>Request for Change of Physician (C-23)</a:t>
            </a:r>
            <a:r>
              <a:rPr lang="en-US" sz="1200" kern="1200" dirty="0" smtClean="0">
                <a:solidFill>
                  <a:schemeClr val="tx1"/>
                </a:solidFill>
                <a:latin typeface="Arial" charset="0"/>
                <a:ea typeface="ＭＳ Ｐゴシック" charset="-128"/>
                <a:cs typeface="ＭＳ Ｐゴシック" charset="-128"/>
              </a:rPr>
              <a:t>, within seven days of receipt.  If the SI employer refuses to grant the change of physician, the SI employer will submit a copy of the request to BWC with the reason(s) for the refusal.  BWC will refer to the IC for a hearing.</a:t>
            </a:r>
          </a:p>
          <a:p>
            <a:endParaRPr lang="en-US" dirty="0" smtClean="0"/>
          </a:p>
        </p:txBody>
      </p:sp>
      <p:sp>
        <p:nvSpPr>
          <p:cNvPr id="40964" name="Slide Number Placeholder 3"/>
          <p:cNvSpPr>
            <a:spLocks noGrp="1"/>
          </p:cNvSpPr>
          <p:nvPr>
            <p:ph type="sldNum" sz="quarter" idx="5"/>
          </p:nvPr>
        </p:nvSpPr>
        <p:spPr>
          <a:noFill/>
        </p:spPr>
        <p:txBody>
          <a:bodyPr/>
          <a:lstStyle/>
          <a:p>
            <a:fld id="{3FF2FC31-F5B2-4F55-8C23-10927838E7BA}" type="slidenum">
              <a:rPr lang="en-US" smtClean="0"/>
              <a:pPr/>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r>
              <a:rPr lang="en-US" dirty="0" smtClean="0"/>
              <a:t>As an SI employer certain treatments must be approved by you prior to their being executed.  This includes most diagnostic tests, MRI, CT scan, Bone scan etc.   Additionally, PT after initial 6 visits, all surgical procedures, durable medical equipment.  You can use outside parties to help manage the costs but you can not direct care or demand that the injured workers use them.  When these are in place you can explain the benefits and how it assist your employer as well as the injured worker.  Denied treatment requests must be supported by a medical technician’s opinion or support. </a:t>
            </a:r>
          </a:p>
        </p:txBody>
      </p:sp>
      <p:sp>
        <p:nvSpPr>
          <p:cNvPr id="47108" name="Slide Number Placeholder 3"/>
          <p:cNvSpPr>
            <a:spLocks noGrp="1"/>
          </p:cNvSpPr>
          <p:nvPr>
            <p:ph type="sldNum" sz="quarter" idx="5"/>
          </p:nvPr>
        </p:nvSpPr>
        <p:spPr>
          <a:noFill/>
        </p:spPr>
        <p:txBody>
          <a:bodyPr/>
          <a:lstStyle/>
          <a:p>
            <a:fld id="{848E589F-2904-471E-A46B-F1401948D89B}" type="slidenum">
              <a:rPr lang="en-US" smtClean="0"/>
              <a:pPr/>
              <a:t>20</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dirty="0" smtClean="0"/>
          </a:p>
        </p:txBody>
      </p:sp>
      <p:sp>
        <p:nvSpPr>
          <p:cNvPr id="41988" name="Slide Number Placeholder 3"/>
          <p:cNvSpPr>
            <a:spLocks noGrp="1"/>
          </p:cNvSpPr>
          <p:nvPr>
            <p:ph type="sldNum" sz="quarter" idx="5"/>
          </p:nvPr>
        </p:nvSpPr>
        <p:spPr>
          <a:noFill/>
        </p:spPr>
        <p:txBody>
          <a:bodyPr/>
          <a:lstStyle/>
          <a:p>
            <a:fld id="{63D61FDA-D69B-4B6B-9BA4-5B36E80B0159}" type="slidenum">
              <a:rPr lang="en-US" smtClean="0"/>
              <a:pPr/>
              <a:t>21</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ln/>
        </p:spPr>
        <p:txBody>
          <a:bodyPr/>
          <a:lstStyle/>
          <a:p>
            <a:pPr>
              <a:defRPr/>
            </a:pPr>
            <a:r>
              <a:rPr lang="en-US" sz="1200" dirty="0" smtClean="0"/>
              <a:t>Nursing care (including: Nursing home care, Private duty nursing or attendant care, Home health nursing care, Oxygen services, Chelation therapy, Respiratory services, Traction, Outpatient or home IV therapy))</a:t>
            </a:r>
            <a:endParaRPr lang="en-US" dirty="0" smtClean="0"/>
          </a:p>
        </p:txBody>
      </p:sp>
      <p:sp>
        <p:nvSpPr>
          <p:cNvPr id="43012" name="Slide Number Placeholder 3"/>
          <p:cNvSpPr>
            <a:spLocks noGrp="1"/>
          </p:cNvSpPr>
          <p:nvPr>
            <p:ph type="sldNum" sz="quarter" idx="5"/>
          </p:nvPr>
        </p:nvSpPr>
        <p:spPr>
          <a:noFill/>
        </p:spPr>
        <p:txBody>
          <a:bodyPr/>
          <a:lstStyle/>
          <a:p>
            <a:fld id="{E0D5952E-DB6B-401C-B020-B68D9BAA3702}" type="slidenum">
              <a:rPr lang="en-US" smtClean="0"/>
              <a:pPr/>
              <a:t>22</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The BWC uses usual and customary fee guidelines (UCR) for the payment of medical services. </a:t>
            </a:r>
          </a:p>
          <a:p>
            <a:endParaRPr lang="en-US" sz="1200" kern="1200" dirty="0" smtClean="0">
              <a:solidFill>
                <a:schemeClr val="tx1"/>
              </a:solidFill>
              <a:latin typeface="Arial" charset="0"/>
              <a:ea typeface="ＭＳ Ｐゴシック" charset="-128"/>
              <a:cs typeface="ＭＳ Ｐゴシック" charset="-128"/>
            </a:endParaRPr>
          </a:p>
          <a:p>
            <a:r>
              <a:rPr lang="en-US" sz="1200" kern="1200" dirty="0" smtClean="0">
                <a:solidFill>
                  <a:schemeClr val="tx1"/>
                </a:solidFill>
                <a:latin typeface="Arial" charset="0"/>
                <a:ea typeface="ＭＳ Ｐゴシック" charset="-128"/>
                <a:cs typeface="ＭＳ Ｐゴシック" charset="-128"/>
              </a:rPr>
              <a:t>Bills must</a:t>
            </a:r>
            <a:r>
              <a:rPr lang="en-US" sz="1200" kern="1200" baseline="0" dirty="0" smtClean="0">
                <a:solidFill>
                  <a:schemeClr val="tx1"/>
                </a:solidFill>
                <a:latin typeface="Arial" charset="0"/>
                <a:ea typeface="ＭＳ Ｐゴシック" charset="-128"/>
                <a:cs typeface="ＭＳ Ｐゴシック" charset="-128"/>
              </a:rPr>
              <a:t> be submitted within one year of date of service. </a:t>
            </a:r>
            <a:endParaRPr lang="en-US" sz="1200" kern="1200" dirty="0" smtClean="0">
              <a:solidFill>
                <a:schemeClr val="tx1"/>
              </a:solidFill>
              <a:latin typeface="Arial" charset="0"/>
              <a:ea typeface="ＭＳ Ｐゴシック" charset="-128"/>
              <a:cs typeface="ＭＳ Ｐゴシック" charset="-128"/>
            </a:endParaRPr>
          </a:p>
          <a:p>
            <a:r>
              <a:rPr lang="en-US" sz="1200" kern="1200" dirty="0" smtClean="0">
                <a:solidFill>
                  <a:schemeClr val="tx1"/>
                </a:solidFill>
                <a:latin typeface="Arial" charset="0"/>
                <a:ea typeface="ＭＳ Ｐゴシック" charset="-128"/>
                <a:cs typeface="ＭＳ Ｐゴシック" charset="-128"/>
              </a:rPr>
              <a:t> </a:t>
            </a:r>
          </a:p>
          <a:p>
            <a:r>
              <a:rPr lang="en-US" sz="1200" kern="1200" dirty="0" smtClean="0">
                <a:solidFill>
                  <a:schemeClr val="tx1"/>
                </a:solidFill>
                <a:latin typeface="Arial" charset="0"/>
                <a:ea typeface="ＭＳ Ｐゴシック" charset="-128"/>
                <a:cs typeface="ＭＳ Ｐゴシック" charset="-128"/>
              </a:rPr>
              <a:t>An employer may negotiate payment rates with health-care providers for services and supplies provided in the treatment of workers’ compensation claims as permitted by O.A.C. 4123-6-4. An employer also may enter into volume- based contracts with medical providers for services, including, but not limited to, the purchase or rental of durable medical equipment and supplies so long as access to quality and convenient medical services or supplies is maintained for injured workers.</a:t>
            </a:r>
          </a:p>
          <a:p>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self insured employer agrees to pay appropriate benefits on compensable claim without an order.  Benefits continue without</a:t>
            </a:r>
            <a:r>
              <a:rPr lang="en-US" baseline="0" dirty="0" smtClean="0"/>
              <a:t> an order. Employer must notify claimant when benefits are jeopardized due to lack of documentation.  Benefits should not be unilaterally stopped without some level of communication to the injured before it is likely to happen. </a:t>
            </a:r>
          </a:p>
          <a:p>
            <a:endParaRPr lang="en-US" baseline="0" dirty="0" smtClean="0"/>
          </a:p>
          <a:p>
            <a:r>
              <a:rPr lang="en-US" baseline="0" dirty="0" smtClean="0"/>
              <a:t>Initial TT is owed within 21 days of receipt of medical support for disability , ongoing minimum of every 2 weeks.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Claimant submits C84 application and physician submits the Medco</a:t>
            </a:r>
            <a:r>
              <a:rPr lang="en-US" baseline="0" dirty="0" smtClean="0"/>
              <a:t> 14.  If C84 is sent to BWC first it will be sent to employer with a request for </a:t>
            </a:r>
            <a:r>
              <a:rPr lang="en-US" baseline="0" dirty="0" err="1" smtClean="0"/>
              <a:t>positon</a:t>
            </a:r>
            <a:r>
              <a:rPr lang="en-US" baseline="0" dirty="0" smtClean="0"/>
              <a:t> on the application. TT should be paid based on equivalent forms. </a:t>
            </a:r>
          </a:p>
          <a:p>
            <a:endParaRPr lang="en-US" baseline="0" dirty="0" smtClean="0"/>
          </a:p>
          <a:p>
            <a:r>
              <a:rPr lang="en-US" baseline="0" dirty="0" smtClean="0"/>
              <a:t>If the form contains conditions not allowed in the claim as well as allowed conditions, employer should determine if the allowed conditions are disabling.  If non allowed conditions are disabling the employer may request a hearing </a:t>
            </a:r>
            <a:r>
              <a:rPr lang="en-US" baseline="0" dirty="0" err="1" smtClean="0"/>
              <a:t>ot</a:t>
            </a:r>
            <a:r>
              <a:rPr lang="en-US" baseline="0" dirty="0" smtClean="0"/>
              <a:t> terminate, if the allowed conditions are also causing TT.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Very important</a:t>
            </a:r>
            <a:r>
              <a:rPr lang="en-US" baseline="0" dirty="0" smtClean="0"/>
              <a:t> information.  TT should not be stopped unless there is a full duty release from attending physician.  Or if the Attending Physician releases claimant with restrictions and the employer or another employer honors those restrictions. An IME with restrictions is not enough to stop benefits without a hearing, even with a written job offer. </a:t>
            </a:r>
          </a:p>
          <a:p>
            <a:r>
              <a:rPr lang="en-US" baseline="0" dirty="0" smtClean="0"/>
              <a:t/>
            </a:r>
            <a:br>
              <a:rPr lang="en-US" baseline="0" dirty="0" smtClean="0"/>
            </a:br>
            <a:r>
              <a:rPr lang="en-US" baseline="0" dirty="0" smtClean="0"/>
              <a:t>Who Knows what Maximum Medical Improvement is?   A treatment plateau at which no further improvement is expected in the condition. Maintenance level treatment may be required to maintain this level of functioning. </a:t>
            </a:r>
          </a:p>
          <a:p>
            <a:r>
              <a:rPr lang="en-US" baseline="0" dirty="0" smtClean="0"/>
              <a:t>If attending physician finds MMI, TT can be stopped, but if IME finds IME a motion is required. Many complaints about unilaterally terminating benefits. </a:t>
            </a:r>
          </a:p>
          <a:p>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Full Weekly Wage-  paid for first 12 weeks of TT…..average of 6</a:t>
            </a:r>
            <a:r>
              <a:rPr lang="en-US" baseline="0" dirty="0" smtClean="0"/>
              <a:t> weeks prior to date of injury or the week prior to the date of injury less overtime.  If there no full weeks of earnings in the previous 6 weeks multiply </a:t>
            </a:r>
            <a:r>
              <a:rPr lang="en-US" baseline="0" dirty="0" err="1" smtClean="0"/>
              <a:t>houly</a:t>
            </a:r>
            <a:r>
              <a:rPr lang="en-US" baseline="0" dirty="0" smtClean="0"/>
              <a:t> rate by rate of pay to get a FWW. The Rate is 72% of the FWW</a:t>
            </a:r>
          </a:p>
          <a:p>
            <a:endParaRPr lang="en-US" baseline="0" dirty="0" smtClean="0"/>
          </a:p>
          <a:p>
            <a:r>
              <a:rPr lang="en-US" baseline="0" dirty="0" smtClean="0"/>
              <a:t>Do not include the week of the injury or a pay period that includes the week of the injury. </a:t>
            </a:r>
            <a:br>
              <a:rPr lang="en-US" baseline="0" dirty="0" smtClean="0"/>
            </a:br>
            <a:endParaRPr lang="en-US" baseline="0" dirty="0" smtClean="0"/>
          </a:p>
          <a:p>
            <a:r>
              <a:rPr lang="en-US" baseline="0" dirty="0" smtClean="0"/>
              <a:t>If the claimant for whatever reason does not have earnings in each of the 6 weeks prior to the injury still divide by 6 weeks.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Average Weekly paid after 12 weeks.   Average of 52 weeks prior.  Do  not include weeks where claimant does not work that outside of their control.</a:t>
            </a:r>
            <a:r>
              <a:rPr lang="en-US" baseline="0" dirty="0" smtClean="0"/>
              <a:t>  Liberally construed.  The rate is 66 2/3 %.   Don’t us week of injury.   Don’t go beyond 52 weeks.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Compensation is paid</a:t>
            </a:r>
            <a:r>
              <a:rPr lang="en-US" baseline="0" dirty="0" smtClean="0"/>
              <a:t> at the FWW or AWW rate. </a:t>
            </a:r>
          </a:p>
          <a:p>
            <a:endParaRPr lang="en-US" baseline="0" dirty="0" smtClean="0"/>
          </a:p>
          <a:p>
            <a:r>
              <a:rPr lang="en-US" baseline="0" dirty="0" smtClean="0"/>
              <a:t>Common issues…don’t split Bi Weekly wages</a:t>
            </a:r>
          </a:p>
          <a:p>
            <a:endParaRPr lang="en-US" baseline="0" dirty="0" smtClean="0"/>
          </a:p>
          <a:p>
            <a:r>
              <a:rPr lang="en-US" baseline="0" dirty="0" smtClean="0"/>
              <a:t>Bonuses</a:t>
            </a:r>
          </a:p>
          <a:p>
            <a:endParaRPr lang="en-US" baseline="0" dirty="0" smtClean="0"/>
          </a:p>
          <a:p>
            <a:r>
              <a:rPr lang="en-US" baseline="0" dirty="0" smtClean="0"/>
              <a:t>Initial compensation…don’t just use minimum rate.  On the audit if a minimal payment issued to meet the time frames but it is significantly less than what is actually owed, this will be considered a finding.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Wage loss rule has been reviewed</a:t>
            </a:r>
            <a:r>
              <a:rPr lang="en-US" baseline="0" dirty="0" smtClean="0"/>
              <a:t> and rewritten effective 2/13/14.   BWC will audit to this statute for all new wage loss applications submitted after 2/13/14 and for any new periods of wage loss on ongoing wage loss claims. </a:t>
            </a:r>
          </a:p>
          <a:p>
            <a:endParaRPr lang="en-US" baseline="0" dirty="0" smtClean="0"/>
          </a:p>
          <a:p>
            <a:r>
              <a:rPr lang="en-US" baseline="0" dirty="0" smtClean="0"/>
              <a:t>Lots of questions with wage loss.  Keep it simple…..know the AWW….know the earnings for a weekly period.  Wage loss is a weekly benefit.  Partial weeks may be appropriate for the first week or last week of </a:t>
            </a:r>
            <a:r>
              <a:rPr lang="en-US" baseline="0" dirty="0" err="1" smtClean="0"/>
              <a:t>restrcitions</a:t>
            </a:r>
            <a:r>
              <a:rPr lang="en-US" baseline="0" dirty="0" smtClean="0"/>
              <a:t> depending on the date restrictions start and end. </a:t>
            </a:r>
          </a:p>
          <a:p>
            <a:endParaRPr lang="en-US" baseline="0" dirty="0" smtClean="0"/>
          </a:p>
          <a:p>
            <a:r>
              <a:rPr lang="en-US" baseline="0" dirty="0" smtClean="0"/>
              <a:t>Claimant is responsible for proving eligibility for wage loss….SI employer is responsible for assisting the injured worker in understanding what is required to be eligible.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Working and</a:t>
            </a:r>
            <a:r>
              <a:rPr lang="en-US" baseline="0" dirty="0" smtClean="0"/>
              <a:t> non working are distinct…a job search is required for non owing wage loss and for working wage loss unless working with same employer.  Employee may waive the job search requirement. </a:t>
            </a:r>
          </a:p>
          <a:p>
            <a:endParaRPr lang="en-US" baseline="0" dirty="0" smtClean="0"/>
          </a:p>
          <a:p>
            <a:r>
              <a:rPr lang="en-US" baseline="0" dirty="0" smtClean="0"/>
              <a:t>Living Maintenance wage loss is included in the 200 weeks.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33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ＭＳ Ｐゴシック" charset="-128"/>
                <a:cs typeface="ＭＳ Ｐゴシック" charset="-128"/>
              </a:rPr>
              <a:t>For all claims with a date of injury/date of disease before May 15, 1997, wage loss is calculated based on the greater of the IW’s AWW or FWW at the date of injury/date of disease. For all claims with a date of injury/date of disease on or after May 15, 1997, wage loss is calculated based on the IW’s AWW at the date of injury/date of disease</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34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ＭＳ Ｐゴシック" charset="-128"/>
                <a:cs typeface="ＭＳ Ｐゴシック" charset="-128"/>
              </a:rPr>
              <a:t>Pursuant to </a:t>
            </a:r>
            <a:r>
              <a:rPr lang="en-US" sz="1200" u="sng" kern="1200" dirty="0" smtClean="0">
                <a:solidFill>
                  <a:schemeClr val="tx1"/>
                </a:solidFill>
                <a:latin typeface="Arial" charset="0"/>
                <a:ea typeface="ＭＳ Ｐゴシック" charset="-128"/>
                <a:cs typeface="ＭＳ Ｐゴシック" charset="-128"/>
                <a:hlinkClick r:id="rId3"/>
              </a:rPr>
              <a:t>O.A.C. 4125-1-01</a:t>
            </a:r>
            <a:r>
              <a:rPr lang="en-US" sz="1200" kern="1200" dirty="0" smtClean="0">
                <a:solidFill>
                  <a:schemeClr val="tx1"/>
                </a:solidFill>
                <a:latin typeface="Arial" charset="0"/>
                <a:ea typeface="ＭＳ Ｐゴシック" charset="-128"/>
                <a:cs typeface="ＭＳ Ｐゴシック" charset="-128"/>
              </a:rPr>
              <a:t> (F) (3) an injured worker who voluntarily limits earnings by not accepting a good faith job offer or not accepting suitable employment with comparable pay,  shall have wage loss benefits calculated as s 66 2/3% of the difference between the claimant's average weekly wage in the former position of employment and the weekly wage the claimant would have earned in the employment he or she refused to accept. </a:t>
            </a:r>
          </a:p>
          <a:p>
            <a:r>
              <a:rPr lang="en-US" sz="1200" kern="1200" dirty="0" smtClean="0">
                <a:solidFill>
                  <a:schemeClr val="tx1"/>
                </a:solidFill>
                <a:latin typeface="Arial" charset="0"/>
                <a:ea typeface="ＭＳ Ｐゴシック" charset="-128"/>
                <a:cs typeface="ＭＳ Ｐゴシック" charset="-128"/>
              </a:rPr>
              <a:t>Determine the pre injury wage rate for the same number of hours actually worked while on restricted duty. (ex. If the claimant worked 20 hours while on modified duty, the pre injury wage rate would be the pre injury hourly pay rate by 20 hours) Benefits owed will be 66 2/3% of the difference between the adjusted wage rate and the actual earnings for the restricted duty position</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35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r>
              <a:rPr lang="en-US" dirty="0" smtClean="0"/>
              <a:t>Let’s talk about types of benefits that may be owed.  TT- if temporarily unable to work due to injury  Wage Loss- found to be MMI or on restrictions, finite period.   PPD-Award for permanent damage caused by injury- 26 weeks from last payment of TT or Wage loss. Scheduled Loss – Award for permanent loss of use. Schedule is set for specific body parts.  PTD- Unable to ever work again.  Death benefits- To surviving spouse or children.   Generally set at AWW for year of injury, but can not be lower than half of year of death’s max rate.  </a:t>
            </a:r>
          </a:p>
          <a:p>
            <a:endParaRPr lang="en-US" dirty="0" smtClean="0"/>
          </a:p>
          <a:p>
            <a:r>
              <a:rPr lang="en-US" dirty="0" smtClean="0"/>
              <a:t>Living Maintenance</a:t>
            </a:r>
            <a:r>
              <a:rPr lang="en-US" baseline="0" dirty="0" smtClean="0"/>
              <a:t> minimum is 50% of SAWW, or max rate regardless of the actual AWW rate. </a:t>
            </a:r>
            <a:endParaRPr lang="en-US" dirty="0" smtClean="0"/>
          </a:p>
        </p:txBody>
      </p:sp>
      <p:sp>
        <p:nvSpPr>
          <p:cNvPr id="45060" name="Slide Number Placeholder 3"/>
          <p:cNvSpPr>
            <a:spLocks noGrp="1"/>
          </p:cNvSpPr>
          <p:nvPr>
            <p:ph type="sldNum" sz="quarter" idx="5"/>
          </p:nvPr>
        </p:nvSpPr>
        <p:spPr>
          <a:noFill/>
        </p:spPr>
        <p:txBody>
          <a:bodyPr/>
          <a:lstStyle/>
          <a:p>
            <a:fld id="{F3C6C2C9-0062-4BEA-A6B0-7E2C14EA0E52}" type="slidenum">
              <a:rPr lang="en-US" smtClean="0"/>
              <a:pPr/>
              <a:t>36</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a:lnSpc>
                <a:spcPts val="2925"/>
              </a:lnSpc>
            </a:pPr>
            <a:r>
              <a:rPr lang="en-US" smtClean="0"/>
              <a:t>Date of injury on or after Aug. 25, 2006 – 5 years from the date of last payment of compensation, wages in lieu of compensation or medical benefits.</a:t>
            </a:r>
          </a:p>
          <a:p>
            <a:pPr>
              <a:lnSpc>
                <a:spcPts val="2925"/>
              </a:lnSpc>
            </a:pPr>
            <a:endParaRPr lang="en-US" smtClean="0"/>
          </a:p>
          <a:p>
            <a:pPr>
              <a:lnSpc>
                <a:spcPts val="2925"/>
              </a:lnSpc>
            </a:pPr>
            <a:r>
              <a:rPr lang="en-US" smtClean="0"/>
              <a:t>OD claims 6 months from diagnosis date or two years after date of disabilty.  </a:t>
            </a:r>
          </a:p>
          <a:p>
            <a:endParaRPr lang="en-US" smtClean="0"/>
          </a:p>
        </p:txBody>
      </p:sp>
      <p:sp>
        <p:nvSpPr>
          <p:cNvPr id="48132" name="Slide Number Placeholder 3"/>
          <p:cNvSpPr>
            <a:spLocks noGrp="1"/>
          </p:cNvSpPr>
          <p:nvPr>
            <p:ph type="sldNum" sz="quarter" idx="5"/>
          </p:nvPr>
        </p:nvSpPr>
        <p:spPr>
          <a:noFill/>
        </p:spPr>
        <p:txBody>
          <a:bodyPr/>
          <a:lstStyle/>
          <a:p>
            <a:fld id="{732FC5C8-A43E-4BD6-92E9-B28A32E5CC05}" type="slidenum">
              <a:rPr lang="en-US" smtClean="0"/>
              <a:pPr/>
              <a:t>37</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n-US" smtClean="0"/>
              <a:t>Three levels of hearings, District Hearing officer DHO,  Staff Hearing Officer SHO and Industrial Commission.  </a:t>
            </a:r>
          </a:p>
          <a:p>
            <a:endParaRPr lang="en-US" smtClean="0"/>
          </a:p>
          <a:p>
            <a:r>
              <a:rPr lang="en-US" smtClean="0"/>
              <a:t>As a self insured employer you control litigation, appeals etc. </a:t>
            </a:r>
          </a:p>
          <a:p>
            <a:endParaRPr lang="en-US" smtClean="0"/>
          </a:p>
          <a:p>
            <a:r>
              <a:rPr lang="en-US" smtClean="0"/>
              <a:t>Appeal hearing will not be heard without confirmation that benefits have been paid. </a:t>
            </a:r>
          </a:p>
        </p:txBody>
      </p:sp>
      <p:sp>
        <p:nvSpPr>
          <p:cNvPr id="49156" name="Slide Number Placeholder 3"/>
          <p:cNvSpPr>
            <a:spLocks noGrp="1"/>
          </p:cNvSpPr>
          <p:nvPr>
            <p:ph type="sldNum" sz="quarter" idx="5"/>
          </p:nvPr>
        </p:nvSpPr>
        <p:spPr>
          <a:noFill/>
        </p:spPr>
        <p:txBody>
          <a:bodyPr/>
          <a:lstStyle/>
          <a:p>
            <a:fld id="{4E4E2B51-76BF-489B-804E-A4C1F3E8519D}" type="slidenum">
              <a:rPr lang="en-US" smtClean="0"/>
              <a:pPr/>
              <a:t>38</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mtClean="0"/>
              <a:t>The self insured department will conduct random audits to ensure compliance with the rules and regulations. These audits will focus on timeliness and accuracy of compensation, timely filing of required documents, timely bill payments and providing assistance to injured workers. </a:t>
            </a:r>
          </a:p>
          <a:p>
            <a:endParaRPr lang="en-US" smtClean="0"/>
          </a:p>
          <a:p>
            <a:r>
              <a:rPr lang="en-US" smtClean="0"/>
              <a:t>Injured workers’ may contact the SI department and file complaints in order to resolve disputes on any issue.  The SI department will request a sposition statement from the employer, investigate the compliant and issue a finding.  If there is continued disagreement there is reconsideration process, which can ultimately lead to a referral to SIEEB……A pattern of valid complaints can jeopardize your self insured status. </a:t>
            </a:r>
          </a:p>
        </p:txBody>
      </p:sp>
      <p:sp>
        <p:nvSpPr>
          <p:cNvPr id="51204" name="Slide Number Placeholder 3"/>
          <p:cNvSpPr>
            <a:spLocks noGrp="1"/>
          </p:cNvSpPr>
          <p:nvPr>
            <p:ph type="sldNum" sz="quarter" idx="5"/>
          </p:nvPr>
        </p:nvSpPr>
        <p:spPr>
          <a:noFill/>
        </p:spPr>
        <p:txBody>
          <a:bodyPr/>
          <a:lstStyle/>
          <a:p>
            <a:fld id="{0B4EF74B-B6C0-4BD1-B93A-1F4DE4D48438}" type="slidenum">
              <a:rPr lang="en-US" smtClean="0"/>
              <a:pPr/>
              <a:t>39</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about the audit process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40</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a:t>
            </a:r>
            <a:r>
              <a:rPr lang="en-US" baseline="0" dirty="0" smtClean="0"/>
              <a:t> can you be successful with the program and on the audits.  </a:t>
            </a:r>
          </a:p>
          <a:p>
            <a:endParaRPr lang="en-US" baseline="0" dirty="0" smtClean="0"/>
          </a:p>
          <a:p>
            <a:r>
              <a:rPr lang="en-US" baseline="0" dirty="0" smtClean="0"/>
              <a:t>Communication with TPA and employer is essential.  Employer should not just abdicate all functioning to the TPA, On the less successful audits we see this issue very frequently. </a:t>
            </a:r>
          </a:p>
          <a:p>
            <a:r>
              <a:rPr lang="en-US" baseline="0" dirty="0" smtClean="0"/>
              <a:t>Use reports, both proactive and reactive to ensure compliance</a:t>
            </a:r>
          </a:p>
          <a:p>
            <a:r>
              <a:rPr lang="en-US" baseline="0" dirty="0" smtClean="0"/>
              <a:t>Quality program- supervisory review, diaries before time frames…example…first pay due within 21 days of receipt of medical ….follow up at 18 days </a:t>
            </a:r>
          </a:p>
          <a:p>
            <a:endParaRPr lang="en-US" baseline="0" dirty="0" smtClean="0"/>
          </a:p>
          <a:p>
            <a:r>
              <a:rPr lang="en-US" baseline="0" dirty="0" smtClean="0"/>
              <a:t>Communicate all activity with injured worker. </a:t>
            </a:r>
            <a:r>
              <a:rPr lang="en-US" baseline="0" dirty="0" err="1" smtClean="0"/>
              <a:t>Alot</a:t>
            </a:r>
            <a:r>
              <a:rPr lang="en-US" baseline="0" dirty="0" smtClean="0"/>
              <a:t> issues and complaints will be resolved without a finding if there is proper communication with the injured worker making a contested issue. Provide assistance to injured worker and advise of changes and what is needed to continue to pay benefits. </a:t>
            </a:r>
          </a:p>
          <a:p>
            <a:endParaRPr lang="en-US" baseline="0" dirty="0" smtClean="0"/>
          </a:p>
          <a:p>
            <a:r>
              <a:rPr lang="en-US" baseline="0" dirty="0" smtClean="0"/>
              <a:t>Imaging try to code documents consistently.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41</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Annual SI 40 and back up report due 2/28</a:t>
            </a:r>
            <a:r>
              <a:rPr lang="en-US" baseline="0" dirty="0" smtClean="0"/>
              <a:t> of each year. File online</a:t>
            </a:r>
          </a:p>
          <a:p>
            <a:endParaRPr lang="en-US" baseline="0" dirty="0" smtClean="0"/>
          </a:p>
          <a:p>
            <a:r>
              <a:rPr lang="en-US" baseline="0" dirty="0" smtClean="0"/>
              <a:t>Assessments are bills based on reported compensation.  For first five years of SI compensation paid in state fund claims will also be included in the SI assessments calculations. </a:t>
            </a:r>
          </a:p>
          <a:p>
            <a:endParaRPr lang="en-US" baseline="0" dirty="0" smtClean="0"/>
          </a:p>
          <a:p>
            <a:r>
              <a:rPr lang="en-US" baseline="0" dirty="0" smtClean="0"/>
              <a:t>Renewal is online exclusively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43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r>
              <a:rPr lang="en-US" smtClean="0"/>
              <a:t>Ohio BWC.Com…Dolphin is the website which can be used to manage your Risk information and claims. You can grant access to your Risk # to TPA, attorney  etc. The Self Insured procedural guide is available online as well as many other publications and forms.  </a:t>
            </a:r>
          </a:p>
        </p:txBody>
      </p:sp>
      <p:sp>
        <p:nvSpPr>
          <p:cNvPr id="54276" name="Slide Number Placeholder 3"/>
          <p:cNvSpPr>
            <a:spLocks noGrp="1"/>
          </p:cNvSpPr>
          <p:nvPr>
            <p:ph type="sldNum" sz="quarter" idx="5"/>
          </p:nvPr>
        </p:nvSpPr>
        <p:spPr>
          <a:noFill/>
        </p:spPr>
        <p:txBody>
          <a:bodyPr/>
          <a:lstStyle/>
          <a:p>
            <a:fld id="{5DB59894-1872-4C71-B352-0BD087798AEB}" type="slidenum">
              <a:rPr lang="en-US" smtClean="0"/>
              <a:pPr/>
              <a:t>44</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US" dirty="0" smtClean="0"/>
              <a:t>The BWC’s self insured department is here to help you.  Please contact us should you have questions as you begin the Self Insured program. Questions will likely arise and we are happy to assist.  The SI department will conduct audits to monitor your compliance and work with you develop process and controls to ensure compliance. </a:t>
            </a:r>
          </a:p>
        </p:txBody>
      </p:sp>
      <p:sp>
        <p:nvSpPr>
          <p:cNvPr id="55300" name="Slide Number Placeholder 3"/>
          <p:cNvSpPr>
            <a:spLocks noGrp="1"/>
          </p:cNvSpPr>
          <p:nvPr>
            <p:ph type="sldNum" sz="quarter" idx="5"/>
          </p:nvPr>
        </p:nvSpPr>
        <p:spPr>
          <a:noFill/>
        </p:spPr>
        <p:txBody>
          <a:bodyPr/>
          <a:lstStyle/>
          <a:p>
            <a:fld id="{F1FBAC74-731C-4C6A-96DE-3A8264D33C95}" type="slidenum">
              <a:rPr lang="en-US" smtClean="0"/>
              <a:pPr/>
              <a:t>45</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Makes you want to cry….So</a:t>
            </a:r>
            <a:r>
              <a:rPr lang="en-US" baseline="0" dirty="0" smtClean="0"/>
              <a:t> we had a little fun….but it is important to remember that when there are real injuries they have a strong impact on people’s lives.  Sometimes injured workers  just don’t know what to do.  That is where you come in as a self insured employer administrator or claims manager. And That is why you are here, and why we are here. I think everyone here has the goal of taking care of injured workers and managing the claims effectively. </a:t>
            </a:r>
            <a:endParaRPr lang="en-US" dirty="0"/>
          </a:p>
        </p:txBody>
      </p:sp>
      <p:sp>
        <p:nvSpPr>
          <p:cNvPr id="4" name="Slide Number Placeholder 3"/>
          <p:cNvSpPr>
            <a:spLocks noGrp="1"/>
          </p:cNvSpPr>
          <p:nvPr>
            <p:ph type="sldNum" sz="quarter" idx="10"/>
          </p:nvPr>
        </p:nvSpPr>
        <p:spPr/>
        <p:txBody>
          <a:bodyPr/>
          <a:lstStyle/>
          <a:p>
            <a:pPr>
              <a:defRPr/>
            </a:pPr>
            <a:fld id="{45772E3F-E8F7-4DB9-A391-75320CD4FF07}"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p>
        </p:txBody>
      </p:sp>
      <p:sp>
        <p:nvSpPr>
          <p:cNvPr id="31748" name="Slide Number Placeholder 3"/>
          <p:cNvSpPr>
            <a:spLocks noGrp="1"/>
          </p:cNvSpPr>
          <p:nvPr>
            <p:ph type="sldNum" sz="quarter" idx="5"/>
          </p:nvPr>
        </p:nvSpPr>
        <p:spPr>
          <a:noFill/>
        </p:spPr>
        <p:txBody>
          <a:bodyPr/>
          <a:lstStyle/>
          <a:p>
            <a:fld id="{FC6871AF-1FD0-4F8E-8C37-B8A90A01D459}" type="slidenum">
              <a:rPr lang="en-US" smtClean="0"/>
              <a:pPr/>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r>
              <a:rPr lang="en-US" dirty="0" smtClean="0"/>
              <a:t>Ask audience:  Injury  What</a:t>
            </a:r>
            <a:r>
              <a:rPr lang="en-US" baseline="0" dirty="0" smtClean="0"/>
              <a:t> is in the course of employment? ( Occurs while doing assigned duties, and location. ) Arising out of employment?  ( Occurs while doing a function that is part of  duties, not “idiopathic”….example…if you are working and just fall is that arising out of employment?  (not necessarily because walking is not automatically part of work….now if walking and trip over a railroad track that you are fixing, that would be arising out of employment. </a:t>
            </a:r>
          </a:p>
          <a:p>
            <a:endParaRPr lang="en-US" baseline="0" dirty="0" smtClean="0"/>
          </a:p>
          <a:p>
            <a:r>
              <a:rPr lang="en-US" baseline="0" dirty="0" smtClean="0"/>
              <a:t>Things that are excluded- Psychiatric conditions…natural deterioration, Recreational activities and Pre existing injuries unless aggravated. </a:t>
            </a:r>
            <a:endParaRPr lang="en-US" dirty="0" smtClean="0"/>
          </a:p>
        </p:txBody>
      </p:sp>
      <p:sp>
        <p:nvSpPr>
          <p:cNvPr id="32772" name="Slide Number Placeholder 3"/>
          <p:cNvSpPr>
            <a:spLocks noGrp="1"/>
          </p:cNvSpPr>
          <p:nvPr>
            <p:ph type="sldNum" sz="quarter" idx="5"/>
          </p:nvPr>
        </p:nvSpPr>
        <p:spPr>
          <a:noFill/>
        </p:spPr>
        <p:txBody>
          <a:bodyPr/>
          <a:lstStyle/>
          <a:p>
            <a:fld id="{43BB1F19-8D08-4EAA-8204-32D1642BEE24}" type="slidenum">
              <a:rPr lang="en-US" smtClean="0"/>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6997" y="2404793"/>
            <a:ext cx="7511323" cy="1470025"/>
          </a:xfrm>
        </p:spPr>
        <p:txBody>
          <a:bodyPr anchor="b"/>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006997" y="3879214"/>
            <a:ext cx="7523094" cy="650631"/>
          </a:xfrm>
        </p:spPr>
        <p:txBody>
          <a:bodyPr/>
          <a:lstStyle>
            <a:lvl1pPr marL="0" indent="0" algn="l">
              <a:buNone/>
              <a:defRPr sz="2400">
                <a:solidFill>
                  <a:schemeClr val="accent6">
                    <a:lumMod val="75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06996" y="274638"/>
            <a:ext cx="7679803" cy="1143000"/>
          </a:xfrm>
        </p:spPr>
        <p:txBody>
          <a:bodyPr/>
          <a:lstStyle>
            <a:lvl1pPr algn="l">
              <a:defRPr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030147" y="1592263"/>
            <a:ext cx="7656652" cy="40100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018572" y="1600200"/>
            <a:ext cx="3738623" cy="4525963"/>
          </a:xfrm>
        </p:spPr>
        <p:txBody>
          <a:bodyPr/>
          <a:lstStyle>
            <a:lvl1pPr>
              <a:lnSpc>
                <a:spcPts val="3000"/>
              </a:lnSpc>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5023412" y="1600200"/>
            <a:ext cx="3663387" cy="4525963"/>
          </a:xfrm>
        </p:spPr>
        <p:txBody>
          <a:bodyPr/>
          <a:lstStyle>
            <a:lvl1pPr>
              <a:lnSpc>
                <a:spcPts val="3000"/>
              </a:lnSpc>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18572" y="1804825"/>
            <a:ext cx="3750197" cy="639762"/>
          </a:xfrm>
        </p:spPr>
        <p:txBody>
          <a:bodyPr anchor="b"/>
          <a:lstStyle>
            <a:lvl1pPr marL="0" indent="0">
              <a:lnSpc>
                <a:spcPts val="26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018572" y="2444587"/>
            <a:ext cx="3773347" cy="3556514"/>
          </a:xfrm>
        </p:spPr>
        <p:txBody>
          <a:bodyPr/>
          <a:lstStyle>
            <a:lvl1pPr>
              <a:lnSpc>
                <a:spcPts val="2600"/>
              </a:lnSpc>
              <a:spcBef>
                <a:spcPts val="300"/>
              </a:spcBef>
              <a:defRPr sz="2400"/>
            </a:lvl1pPr>
            <a:lvl2pPr>
              <a:spcBef>
                <a:spcPts val="300"/>
              </a:spcBef>
              <a:defRPr sz="2000"/>
            </a:lvl2pPr>
            <a:lvl3pPr>
              <a:spcBef>
                <a:spcPts val="300"/>
              </a:spcBef>
              <a:defRPr sz="1800"/>
            </a:lvl3pPr>
            <a:lvl4pPr>
              <a:spcBef>
                <a:spcPts val="300"/>
              </a:spcBef>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4"/>
          <p:cNvSpPr>
            <a:spLocks noGrp="1"/>
          </p:cNvSpPr>
          <p:nvPr>
            <p:ph type="body" sz="quarter" idx="3"/>
          </p:nvPr>
        </p:nvSpPr>
        <p:spPr>
          <a:xfrm>
            <a:off x="5092861" y="1804825"/>
            <a:ext cx="3593939" cy="639762"/>
          </a:xfrm>
        </p:spPr>
        <p:txBody>
          <a:bodyPr anchor="b"/>
          <a:lstStyle>
            <a:lvl1pPr marL="0" indent="0">
              <a:lnSpc>
                <a:spcPts val="26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081286" y="2444587"/>
            <a:ext cx="3605514" cy="3545276"/>
          </a:xfrm>
        </p:spPr>
        <p:txBody>
          <a:bodyPr/>
          <a:lstStyle>
            <a:lvl1pPr>
              <a:lnSpc>
                <a:spcPts val="2600"/>
              </a:lnSpc>
              <a:spcBef>
                <a:spcPts val="300"/>
              </a:spcBef>
              <a:defRPr sz="2400"/>
            </a:lvl1pPr>
            <a:lvl2pPr>
              <a:spcBef>
                <a:spcPts val="300"/>
              </a:spcBef>
              <a:defRPr sz="2000"/>
            </a:lvl2pPr>
            <a:lvl3pPr>
              <a:spcBef>
                <a:spcPts val="300"/>
              </a:spcBef>
              <a:defRPr sz="1800"/>
            </a:lvl3pPr>
            <a:lvl4pPr>
              <a:spcBef>
                <a:spcPts val="300"/>
              </a:spcBef>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2546350" y="6215063"/>
            <a:ext cx="6619875" cy="64293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a typeface="ＭＳ Ｐゴシック" charset="-128"/>
            </a:endParaRPr>
          </a:p>
        </p:txBody>
      </p:sp>
      <p:sp>
        <p:nvSpPr>
          <p:cNvPr id="1027" name="Rectangle 2"/>
          <p:cNvSpPr>
            <a:spLocks noGrp="1" noChangeArrowheads="1"/>
          </p:cNvSpPr>
          <p:nvPr>
            <p:ph type="title"/>
          </p:nvPr>
        </p:nvSpPr>
        <p:spPr bwMode="auto">
          <a:xfrm>
            <a:off x="995363" y="274638"/>
            <a:ext cx="7691437"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1019175" y="1592263"/>
            <a:ext cx="7667625" cy="4010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Rectangle 6"/>
          <p:cNvSpPr/>
          <p:nvPr/>
        </p:nvSpPr>
        <p:spPr>
          <a:xfrm>
            <a:off x="0" y="6215063"/>
            <a:ext cx="2551113" cy="6429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a typeface="ＭＳ Ｐゴシック" charset="-128"/>
            </a:endParaRPr>
          </a:p>
        </p:txBody>
      </p:sp>
      <p:pic>
        <p:nvPicPr>
          <p:cNvPr id="1030" name="Picture 15"/>
          <p:cNvPicPr>
            <a:picLocks noChangeAspect="1"/>
          </p:cNvPicPr>
          <p:nvPr/>
        </p:nvPicPr>
        <p:blipFill>
          <a:blip r:embed="rId8" cstate="print"/>
          <a:srcRect/>
          <a:stretch>
            <a:fillRect/>
          </a:stretch>
        </p:blipFill>
        <p:spPr bwMode="auto">
          <a:xfrm>
            <a:off x="195263" y="6338888"/>
            <a:ext cx="2133600" cy="365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p:timing>
    <p:tnLst>
      <p:par>
        <p:cTn id="1" dur="indefinite" restart="never" nodeType="tmRoot"/>
      </p:par>
    </p:tnLst>
  </p:timing>
  <p:txStyles>
    <p:titleStyle>
      <a:lvl1pPr algn="l" rtl="0" eaLnBrk="0" fontAlgn="base" hangingPunct="0">
        <a:lnSpc>
          <a:spcPts val="4200"/>
        </a:lnSpc>
        <a:spcBef>
          <a:spcPct val="0"/>
        </a:spcBef>
        <a:spcAft>
          <a:spcPct val="0"/>
        </a:spcAft>
        <a:defRPr sz="4400" b="1">
          <a:solidFill>
            <a:schemeClr val="tx2"/>
          </a:solidFill>
          <a:latin typeface="Rockwell"/>
          <a:ea typeface="ＭＳ Ｐゴシック" charset="-128"/>
          <a:cs typeface="Rockwell"/>
        </a:defRPr>
      </a:lvl1pPr>
      <a:lvl2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2pPr>
      <a:lvl3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3pPr>
      <a:lvl4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4pPr>
      <a:lvl5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lnSpc>
          <a:spcPts val="3200"/>
        </a:lnSpc>
        <a:spcBef>
          <a:spcPts val="1200"/>
        </a:spcBef>
        <a:spcAft>
          <a:spcPct val="0"/>
        </a:spcAft>
        <a:buClr>
          <a:schemeClr val="tx2"/>
        </a:buClr>
        <a:buFont typeface="Courier New" charset="0"/>
        <a:buChar char="o"/>
        <a:defRPr sz="2800">
          <a:solidFill>
            <a:schemeClr val="tx1"/>
          </a:solidFill>
          <a:latin typeface="Arial"/>
          <a:ea typeface="ＭＳ Ｐゴシック" charset="-128"/>
          <a:cs typeface="Arial"/>
        </a:defRPr>
      </a:lvl1pPr>
      <a:lvl2pPr marL="573088" indent="-225425" algn="l" rtl="0" eaLnBrk="0" fontAlgn="base" hangingPunct="0">
        <a:lnSpc>
          <a:spcPts val="2600"/>
        </a:lnSpc>
        <a:spcBef>
          <a:spcPts val="600"/>
        </a:spcBef>
        <a:spcAft>
          <a:spcPct val="0"/>
        </a:spcAft>
        <a:buClr>
          <a:schemeClr val="tx2"/>
        </a:buClr>
        <a:buFont typeface="Arial" charset="0"/>
        <a:buChar char="•"/>
        <a:defRPr sz="2400">
          <a:solidFill>
            <a:schemeClr val="tx1"/>
          </a:solidFill>
          <a:latin typeface="Arial"/>
          <a:ea typeface="ＭＳ Ｐゴシック" charset="-128"/>
          <a:cs typeface="Arial"/>
        </a:defRPr>
      </a:lvl2pPr>
      <a:lvl3pPr marL="798513" indent="-225425" algn="l" rtl="0" eaLnBrk="0" fontAlgn="base" hangingPunct="0">
        <a:lnSpc>
          <a:spcPts val="2200"/>
        </a:lnSpc>
        <a:spcBef>
          <a:spcPts val="600"/>
        </a:spcBef>
        <a:spcAft>
          <a:spcPct val="0"/>
        </a:spcAft>
        <a:buClr>
          <a:schemeClr val="tx2"/>
        </a:buClr>
        <a:buFont typeface="Courier New" charset="0"/>
        <a:buChar char="o"/>
        <a:defRPr sz="2000">
          <a:solidFill>
            <a:schemeClr val="tx1"/>
          </a:solidFill>
          <a:latin typeface="Arial"/>
          <a:ea typeface="ＭＳ Ｐゴシック" charset="-128"/>
          <a:cs typeface="Arial"/>
        </a:defRPr>
      </a:lvl3pPr>
      <a:lvl4pPr marL="1033463" indent="-179388" algn="l" rtl="0" eaLnBrk="0" fontAlgn="base" hangingPunct="0">
        <a:lnSpc>
          <a:spcPts val="2000"/>
        </a:lnSpc>
        <a:spcBef>
          <a:spcPts val="600"/>
        </a:spcBef>
        <a:spcAft>
          <a:spcPct val="0"/>
        </a:spcAft>
        <a:buClr>
          <a:schemeClr val="tx2"/>
        </a:buClr>
        <a:buFont typeface="Arial" charset="0"/>
        <a:buChar char="•"/>
        <a:defRPr>
          <a:solidFill>
            <a:schemeClr val="tx1"/>
          </a:solidFill>
          <a:latin typeface="Arial"/>
          <a:ea typeface="ＭＳ Ｐゴシック" charset="-128"/>
          <a:cs typeface="Arial"/>
        </a:defRPr>
      </a:lvl4pPr>
      <a:lvl5pPr marL="2057400" indent="-228600" algn="l" rtl="0" eaLnBrk="0" fontAlgn="base" hangingPunct="0">
        <a:spcBef>
          <a:spcPct val="20000"/>
        </a:spcBef>
        <a:spcAft>
          <a:spcPct val="0"/>
        </a:spcAft>
        <a:buChar char="»"/>
        <a:defRPr>
          <a:solidFill>
            <a:schemeClr val="tx1"/>
          </a:solidFill>
          <a:latin typeface="Arial"/>
          <a:ea typeface="ＭＳ Ｐゴシック" charset="-128"/>
          <a:cs typeface="Arial"/>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codes.ohio.gov/oac/4123-5-18"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bwc.ohio.gov/"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5"/>
          <p:cNvSpPr>
            <a:spLocks noGrp="1"/>
          </p:cNvSpPr>
          <p:nvPr>
            <p:ph type="ctrTitle"/>
          </p:nvPr>
        </p:nvSpPr>
        <p:spPr>
          <a:xfrm>
            <a:off x="1006475" y="677917"/>
            <a:ext cx="7512050" cy="1418897"/>
          </a:xfrm>
        </p:spPr>
        <p:txBody>
          <a:bodyPr/>
          <a:lstStyle/>
          <a:p>
            <a:pPr algn="ctr"/>
            <a:r>
              <a:rPr lang="en-US" dirty="0" smtClean="0">
                <a:latin typeface="Rockwell" charset="0"/>
                <a:cs typeface="Rockwell" charset="0"/>
              </a:rPr>
              <a:t>Back to Basics Workshop</a:t>
            </a:r>
            <a:br>
              <a:rPr lang="en-US" dirty="0" smtClean="0">
                <a:latin typeface="Rockwell" charset="0"/>
                <a:cs typeface="Rockwell" charset="0"/>
              </a:rPr>
            </a:br>
            <a:r>
              <a:rPr lang="en-US" dirty="0" smtClean="0">
                <a:latin typeface="Rockwell" charset="0"/>
                <a:cs typeface="Rockwell" charset="0"/>
              </a:rPr>
              <a:t>Ohio Self Insurance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353466"/>
            <a:ext cx="9143999" cy="1143000"/>
          </a:xfrm>
        </p:spPr>
        <p:txBody>
          <a:bodyPr/>
          <a:lstStyle/>
          <a:p>
            <a:pPr algn="ctr"/>
            <a:r>
              <a:rPr lang="en-US" dirty="0" smtClean="0">
                <a:latin typeface="Rockwell" charset="0"/>
                <a:cs typeface="Rockwell" charset="0"/>
              </a:rPr>
              <a:t>	 Definitions	</a:t>
            </a:r>
          </a:p>
        </p:txBody>
      </p:sp>
      <p:sp>
        <p:nvSpPr>
          <p:cNvPr id="5123" name="Content Placeholder 2"/>
          <p:cNvSpPr>
            <a:spLocks noGrp="1"/>
          </p:cNvSpPr>
          <p:nvPr>
            <p:ph idx="1"/>
          </p:nvPr>
        </p:nvSpPr>
        <p:spPr>
          <a:xfrm>
            <a:off x="266700" y="1315435"/>
            <a:ext cx="8448676" cy="4687764"/>
          </a:xfrm>
        </p:spPr>
        <p:txBody>
          <a:bodyPr/>
          <a:lstStyle/>
          <a:p>
            <a:pPr indent="0">
              <a:lnSpc>
                <a:spcPct val="100000"/>
              </a:lnSpc>
              <a:buNone/>
            </a:pPr>
            <a:r>
              <a:rPr lang="en-US" sz="2400" u="sng" dirty="0" smtClean="0"/>
              <a:t>Occupational Disease (ORC 4123.01 (F</a:t>
            </a:r>
            <a:r>
              <a:rPr lang="en-US" sz="2400" dirty="0" smtClean="0"/>
              <a:t>))- Contracted in course of employment where conditions of employment create a greater hazard to worker than general public. </a:t>
            </a:r>
            <a:endParaRPr lang="en-US" sz="2400" dirty="0" smtClean="0">
              <a:latin typeface="Arial" charset="0"/>
              <a:cs typeface="Arial" charset="0"/>
            </a:endParaRPr>
          </a:p>
          <a:p>
            <a:pPr indent="0">
              <a:lnSpc>
                <a:spcPct val="100000"/>
              </a:lnSpc>
              <a:buNone/>
            </a:pPr>
            <a:endParaRPr lang="en-US" sz="2400" dirty="0" smtClean="0">
              <a:latin typeface="Arial" charset="0"/>
              <a:cs typeface="Arial" charset="0"/>
            </a:endParaRPr>
          </a:p>
          <a:p>
            <a:pPr indent="0">
              <a:lnSpc>
                <a:spcPct val="100000"/>
              </a:lnSpc>
              <a:buNone/>
            </a:pPr>
            <a:r>
              <a:rPr lang="en-US" sz="2400" dirty="0" smtClean="0">
                <a:latin typeface="Arial" charset="0"/>
                <a:cs typeface="Arial" charset="0"/>
              </a:rPr>
              <a:t>A pre-existing disease aggravated during employment is not compensable.</a:t>
            </a:r>
          </a:p>
          <a:p>
            <a:pPr indent="0">
              <a:lnSpc>
                <a:spcPct val="100000"/>
              </a:lnSpc>
              <a:buNone/>
            </a:pPr>
            <a:endParaRPr lang="en-US" sz="2400" dirty="0" smtClean="0">
              <a:latin typeface="Arial" charset="0"/>
              <a:cs typeface="Arial" charset="0"/>
            </a:endParaRPr>
          </a:p>
          <a:p>
            <a:pPr indent="0">
              <a:lnSpc>
                <a:spcPct val="100000"/>
              </a:lnSpc>
              <a:buNone/>
            </a:pPr>
            <a:r>
              <a:rPr lang="en-US" sz="2400" dirty="0" smtClean="0">
                <a:latin typeface="Arial" charset="0"/>
                <a:cs typeface="Arial" charset="0"/>
              </a:rPr>
              <a:t>ORC 4123.68 lists a schedule of Occupational Diseases but this list is not exclusive</a:t>
            </a:r>
          </a:p>
          <a:p>
            <a:pPr>
              <a:buNone/>
            </a:pPr>
            <a:endParaRPr lang="en-US"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006475" y="274638"/>
            <a:ext cx="7680325" cy="744265"/>
          </a:xfrm>
        </p:spPr>
        <p:txBody>
          <a:bodyPr/>
          <a:lstStyle/>
          <a:p>
            <a:pPr algn="ctr"/>
            <a:r>
              <a:rPr lang="en-US" dirty="0" smtClean="0">
                <a:latin typeface="Rockwell" charset="0"/>
                <a:cs typeface="Rockwell" charset="0"/>
              </a:rPr>
              <a:t>Definitions</a:t>
            </a:r>
          </a:p>
        </p:txBody>
      </p:sp>
      <p:sp>
        <p:nvSpPr>
          <p:cNvPr id="3" name="Content Placeholder 2"/>
          <p:cNvSpPr>
            <a:spLocks noGrp="1"/>
          </p:cNvSpPr>
          <p:nvPr>
            <p:ph idx="1"/>
          </p:nvPr>
        </p:nvSpPr>
        <p:spPr>
          <a:xfrm>
            <a:off x="209550" y="1299755"/>
            <a:ext cx="8601075" cy="4531134"/>
          </a:xfrm>
        </p:spPr>
        <p:txBody>
          <a:bodyPr/>
          <a:lstStyle/>
          <a:p>
            <a:pPr marL="344488" indent="-344488">
              <a:lnSpc>
                <a:spcPct val="100000"/>
              </a:lnSpc>
              <a:buFont typeface="Courier New" charset="0"/>
              <a:buNone/>
              <a:defRPr/>
            </a:pPr>
            <a:r>
              <a:rPr lang="en-US" dirty="0" smtClean="0"/>
              <a:t>	</a:t>
            </a:r>
            <a:r>
              <a:rPr lang="en-US" sz="2400" dirty="0" smtClean="0"/>
              <a:t>Lost Time Claim-  Eight or more days of lost time due to a work related injury. If wages in lieu of compensation are paid and there are more than seven days of disability it is a lost time claim. When restrictions force a return to work in a modified duty position for more than eight days with wage loss it is lost time.</a:t>
            </a:r>
          </a:p>
          <a:p>
            <a:pPr marL="344488" indent="-344488">
              <a:lnSpc>
                <a:spcPct val="100000"/>
              </a:lnSpc>
              <a:buFont typeface="Courier New" charset="0"/>
              <a:buNone/>
              <a:defRPr/>
            </a:pPr>
            <a:endParaRPr lang="en-US" sz="2400" dirty="0" smtClean="0"/>
          </a:p>
          <a:p>
            <a:pPr marL="344488" indent="-344488">
              <a:lnSpc>
                <a:spcPct val="100000"/>
              </a:lnSpc>
              <a:buFont typeface="Courier New" charset="0"/>
              <a:buNone/>
              <a:defRPr/>
            </a:pPr>
            <a:r>
              <a:rPr lang="en-US" sz="2400" dirty="0" smtClean="0"/>
              <a:t>	Medical Only – Seven or fewer days of lost time due to a work related injury and no TT or wage loss paid.  </a:t>
            </a:r>
            <a:endParaRPr lang="en-US" sz="2400" b="1"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006475" y="274638"/>
            <a:ext cx="7680325" cy="1143000"/>
          </a:xfrm>
        </p:spPr>
        <p:txBody>
          <a:bodyPr/>
          <a:lstStyle/>
          <a:p>
            <a:pPr algn="ctr"/>
            <a:r>
              <a:rPr lang="en-US" dirty="0" smtClean="0">
                <a:latin typeface="Rockwell" charset="0"/>
                <a:cs typeface="Rockwell" charset="0"/>
              </a:rPr>
              <a:t>Definitions </a:t>
            </a:r>
          </a:p>
        </p:txBody>
      </p:sp>
      <p:sp>
        <p:nvSpPr>
          <p:cNvPr id="8195" name="Content Placeholder 2"/>
          <p:cNvSpPr>
            <a:spLocks noGrp="1"/>
          </p:cNvSpPr>
          <p:nvPr>
            <p:ph idx="1"/>
          </p:nvPr>
        </p:nvSpPr>
        <p:spPr>
          <a:xfrm>
            <a:off x="123825" y="1576751"/>
            <a:ext cx="8829675" cy="4010025"/>
          </a:xfrm>
        </p:spPr>
        <p:txBody>
          <a:bodyPr/>
          <a:lstStyle/>
          <a:p>
            <a:pPr>
              <a:lnSpc>
                <a:spcPct val="100000"/>
              </a:lnSpc>
              <a:buFont typeface="Courier New" charset="0"/>
              <a:buNone/>
            </a:pPr>
            <a:r>
              <a:rPr lang="en-US" dirty="0" smtClean="0">
                <a:latin typeface="Arial" charset="0"/>
                <a:cs typeface="Arial" charset="0"/>
              </a:rPr>
              <a:t>	</a:t>
            </a:r>
            <a:r>
              <a:rPr lang="en-US" sz="2400" dirty="0" smtClean="0">
                <a:latin typeface="Arial" charset="0"/>
                <a:cs typeface="Arial" charset="0"/>
              </a:rPr>
              <a:t>Employee - Every person in the service of any governmental entity, any person, firm or private corporation that employs one or more person regularly. </a:t>
            </a:r>
          </a:p>
          <a:p>
            <a:pPr>
              <a:lnSpc>
                <a:spcPct val="100000"/>
              </a:lnSpc>
              <a:buFont typeface="Courier New" charset="0"/>
              <a:buNone/>
            </a:pPr>
            <a:endParaRPr lang="en-US" sz="2400" dirty="0" smtClean="0">
              <a:latin typeface="Arial" charset="0"/>
              <a:cs typeface="Arial" charset="0"/>
            </a:endParaRPr>
          </a:p>
          <a:p>
            <a:pPr>
              <a:lnSpc>
                <a:spcPct val="100000"/>
              </a:lnSpc>
              <a:buFont typeface="Courier New" charset="0"/>
              <a:buNone/>
            </a:pPr>
            <a:r>
              <a:rPr lang="en-US" sz="2400" dirty="0" smtClean="0">
                <a:latin typeface="Arial" charset="0"/>
                <a:cs typeface="Arial" charset="0"/>
              </a:rPr>
              <a:t>	Every person who provides services in a construction contract.</a:t>
            </a:r>
          </a:p>
          <a:p>
            <a:pPr>
              <a:lnSpc>
                <a:spcPct val="100000"/>
              </a:lnSpc>
              <a:buFont typeface="Courier New" charset="0"/>
              <a:buNone/>
            </a:pPr>
            <a:r>
              <a:rPr lang="en-US" sz="2400" dirty="0" smtClean="0">
                <a:latin typeface="Arial" charset="0"/>
                <a:cs typeface="Arial" charset="0"/>
              </a:rPr>
              <a:t>	</a:t>
            </a:r>
          </a:p>
          <a:p>
            <a:pPr>
              <a:lnSpc>
                <a:spcPct val="100000"/>
              </a:lnSpc>
              <a:buFont typeface="Courier New" charset="0"/>
              <a:buNone/>
            </a:pPr>
            <a:r>
              <a:rPr lang="en-US" sz="2400" dirty="0" smtClean="0">
                <a:latin typeface="Arial" charset="0"/>
                <a:cs typeface="Arial" charset="0"/>
              </a:rPr>
              <a:t>	Does not include, clergy, officers in family farms.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301625"/>
            <a:ext cx="9144000" cy="1143000"/>
          </a:xfrm>
        </p:spPr>
        <p:txBody>
          <a:bodyPr/>
          <a:lstStyle/>
          <a:p>
            <a:pPr algn="ctr"/>
            <a:r>
              <a:rPr lang="en-US" dirty="0" smtClean="0">
                <a:latin typeface="Rockwell" charset="0"/>
                <a:cs typeface="Rockwell" charset="0"/>
              </a:rPr>
              <a:t>Claims Management </a:t>
            </a:r>
          </a:p>
        </p:txBody>
      </p:sp>
      <p:sp>
        <p:nvSpPr>
          <p:cNvPr id="7171" name="Content Placeholder 2"/>
          <p:cNvSpPr>
            <a:spLocks noGrp="1"/>
          </p:cNvSpPr>
          <p:nvPr>
            <p:ph idx="1"/>
          </p:nvPr>
        </p:nvSpPr>
        <p:spPr>
          <a:xfrm>
            <a:off x="1" y="1400720"/>
            <a:ext cx="8896350" cy="4439694"/>
          </a:xfrm>
        </p:spPr>
        <p:txBody>
          <a:bodyPr/>
          <a:lstStyle/>
          <a:p>
            <a:pPr>
              <a:lnSpc>
                <a:spcPct val="100000"/>
              </a:lnSpc>
              <a:buFont typeface="Courier New" charset="0"/>
              <a:buNone/>
            </a:pPr>
            <a:r>
              <a:rPr lang="en-US" sz="2400" dirty="0" smtClean="0">
                <a:latin typeface="Arial" charset="0"/>
                <a:cs typeface="Arial" charset="0"/>
              </a:rPr>
              <a:t>	Lost time injuries, occupational diseases and claims with contested issues must be reported to the injured worker and BWC within 30 days of notice with allowed conditions.</a:t>
            </a:r>
          </a:p>
          <a:p>
            <a:pPr>
              <a:lnSpc>
                <a:spcPct val="100000"/>
              </a:lnSpc>
              <a:buFont typeface="Courier New" charset="0"/>
              <a:buNone/>
            </a:pPr>
            <a:r>
              <a:rPr lang="en-US" sz="2400" dirty="0" smtClean="0">
                <a:latin typeface="Arial" charset="0"/>
                <a:cs typeface="Arial" charset="0"/>
              </a:rPr>
              <a:t>	</a:t>
            </a:r>
          </a:p>
          <a:p>
            <a:pPr>
              <a:lnSpc>
                <a:spcPct val="100000"/>
              </a:lnSpc>
              <a:buFont typeface="Courier New" charset="0"/>
              <a:buNone/>
            </a:pPr>
            <a:r>
              <a:rPr lang="en-US" sz="2400" dirty="0" smtClean="0">
                <a:latin typeface="Arial" charset="0"/>
                <a:cs typeface="Arial" charset="0"/>
              </a:rPr>
              <a:t>	Employer must advise injured workers of allowed conditions in medical only claims. There is no requirement to file medical only claims with the BWC. If claimant requests a medical only claim be filed with BWC the employer must do so. </a:t>
            </a:r>
          </a:p>
          <a:p>
            <a:pPr>
              <a:buFont typeface="Courier New" charset="0"/>
              <a:buNone/>
            </a:pPr>
            <a:endParaRPr lang="en-US" sz="2400" dirty="0" smtClean="0">
              <a:latin typeface="Arial" charset="0"/>
              <a:cs typeface="Arial" charset="0"/>
            </a:endParaRPr>
          </a:p>
          <a:p>
            <a:pPr>
              <a:buFont typeface="Courier New" charset="0"/>
              <a:buNone/>
            </a:pPr>
            <a:r>
              <a:rPr lang="en-US" sz="2400" dirty="0" smtClean="0">
                <a:latin typeface="Arial" charset="0"/>
                <a:cs typeface="Arial" charset="0"/>
              </a:rPr>
              <a:t>	</a:t>
            </a:r>
          </a:p>
          <a:p>
            <a:pPr>
              <a:buNone/>
            </a:pPr>
            <a:endParaRPr lang="en-US"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274638"/>
            <a:ext cx="9143999" cy="600573"/>
          </a:xfrm>
        </p:spPr>
        <p:txBody>
          <a:bodyPr/>
          <a:lstStyle/>
          <a:p>
            <a:pPr algn="ctr"/>
            <a:r>
              <a:rPr lang="en-US" dirty="0" smtClean="0">
                <a:latin typeface="Rockwell" charset="0"/>
                <a:cs typeface="Rockwell" charset="0"/>
              </a:rPr>
              <a:t>Claims Management </a:t>
            </a:r>
          </a:p>
        </p:txBody>
      </p:sp>
      <p:sp>
        <p:nvSpPr>
          <p:cNvPr id="9219" name="Content Placeholder 2"/>
          <p:cNvSpPr>
            <a:spLocks noGrp="1"/>
          </p:cNvSpPr>
          <p:nvPr>
            <p:ph idx="1"/>
          </p:nvPr>
        </p:nvSpPr>
        <p:spPr>
          <a:xfrm>
            <a:off x="114300" y="971550"/>
            <a:ext cx="8763000" cy="5133975"/>
          </a:xfrm>
        </p:spPr>
        <p:txBody>
          <a:bodyPr/>
          <a:lstStyle/>
          <a:p>
            <a:pPr indent="0">
              <a:lnSpc>
                <a:spcPct val="100000"/>
              </a:lnSpc>
              <a:buFont typeface="Courier New" charset="0"/>
              <a:buNone/>
            </a:pPr>
            <a:r>
              <a:rPr lang="en-US" sz="2400" u="sng" dirty="0" smtClean="0">
                <a:latin typeface="Arial" charset="0"/>
                <a:cs typeface="Arial" charset="0"/>
              </a:rPr>
              <a:t>Claim Filing Requirements</a:t>
            </a:r>
          </a:p>
          <a:p>
            <a:pPr indent="0">
              <a:lnSpc>
                <a:spcPct val="100000"/>
              </a:lnSpc>
              <a:buFont typeface="Courier New" charset="0"/>
              <a:buNone/>
            </a:pPr>
            <a:r>
              <a:rPr lang="en-US" sz="2400" dirty="0" smtClean="0">
                <a:latin typeface="Arial" charset="0"/>
                <a:cs typeface="Arial" charset="0"/>
              </a:rPr>
              <a:t>Claims reported to employer directly by injured workers.</a:t>
            </a:r>
          </a:p>
          <a:p>
            <a:pPr indent="0">
              <a:lnSpc>
                <a:spcPct val="100000"/>
              </a:lnSpc>
              <a:buFont typeface="Courier New" charset="0"/>
              <a:buNone/>
            </a:pPr>
            <a:endParaRPr lang="en-US" sz="1000" dirty="0" smtClean="0">
              <a:latin typeface="Arial" charset="0"/>
              <a:cs typeface="Arial" charset="0"/>
            </a:endParaRPr>
          </a:p>
          <a:p>
            <a:pPr indent="0">
              <a:lnSpc>
                <a:spcPct val="100000"/>
              </a:lnSpc>
              <a:buFont typeface="Courier New" charset="0"/>
              <a:buNone/>
            </a:pPr>
            <a:r>
              <a:rPr lang="en-US" sz="2400" dirty="0" smtClean="0">
                <a:latin typeface="Arial" charset="0"/>
                <a:cs typeface="Arial" charset="0"/>
              </a:rPr>
              <a:t>Employer responsible for notifying BWC of claims. </a:t>
            </a:r>
          </a:p>
          <a:p>
            <a:pPr indent="0">
              <a:lnSpc>
                <a:spcPct val="100000"/>
              </a:lnSpc>
              <a:buFont typeface="Courier New" charset="0"/>
              <a:buNone/>
            </a:pPr>
            <a:endParaRPr lang="en-US" sz="1000" dirty="0" smtClean="0">
              <a:latin typeface="Arial" charset="0"/>
              <a:cs typeface="Arial" charset="0"/>
            </a:endParaRPr>
          </a:p>
          <a:p>
            <a:pPr indent="0">
              <a:lnSpc>
                <a:spcPct val="100000"/>
              </a:lnSpc>
              <a:buFont typeface="Courier New" charset="0"/>
              <a:buNone/>
            </a:pPr>
            <a:r>
              <a:rPr lang="en-US" sz="2400" dirty="0" smtClean="0">
                <a:latin typeface="Arial" charset="0"/>
                <a:cs typeface="Arial" charset="0"/>
              </a:rPr>
              <a:t>SI claims reported to BWC directly will be referred to SI employer for certification decision. </a:t>
            </a:r>
          </a:p>
          <a:p>
            <a:pPr indent="0">
              <a:lnSpc>
                <a:spcPct val="100000"/>
              </a:lnSpc>
              <a:buFont typeface="Courier New" charset="0"/>
              <a:buNone/>
            </a:pPr>
            <a:endParaRPr lang="en-US" sz="1000" dirty="0" smtClean="0">
              <a:latin typeface="Arial" charset="0"/>
              <a:cs typeface="Arial" charset="0"/>
            </a:endParaRPr>
          </a:p>
          <a:p>
            <a:pPr indent="0">
              <a:lnSpc>
                <a:spcPct val="100000"/>
              </a:lnSpc>
              <a:buFont typeface="Courier New" charset="0"/>
              <a:buNone/>
            </a:pPr>
            <a:r>
              <a:rPr lang="en-US" sz="2400" dirty="0" smtClean="0">
                <a:latin typeface="Arial" charset="0"/>
                <a:cs typeface="Arial" charset="0"/>
              </a:rPr>
              <a:t>Employer must maintain a record of all claims files  at an Ohio location.  This can be electronic or hard copy </a:t>
            </a:r>
          </a:p>
          <a:p>
            <a:pPr indent="0">
              <a:lnSpc>
                <a:spcPct val="100000"/>
              </a:lnSpc>
              <a:buFont typeface="Courier New" charset="0"/>
              <a:buNone/>
            </a:pPr>
            <a:endParaRPr lang="en-US" sz="1000" dirty="0" smtClean="0">
              <a:latin typeface="Arial" charset="0"/>
              <a:cs typeface="Arial" charset="0"/>
            </a:endParaRPr>
          </a:p>
          <a:p>
            <a:pPr indent="0">
              <a:lnSpc>
                <a:spcPct val="100000"/>
              </a:lnSpc>
              <a:buFont typeface="Courier New" charset="0"/>
              <a:buNone/>
            </a:pPr>
            <a:r>
              <a:rPr lang="en-US" sz="2400" dirty="0" smtClean="0">
                <a:latin typeface="Arial" charset="0"/>
                <a:cs typeface="Arial" charset="0"/>
              </a:rPr>
              <a:t>Files housed with TPA- requires waiver from SI Department. </a:t>
            </a:r>
          </a:p>
          <a:p>
            <a:pPr>
              <a:buFont typeface="Courier New" charset="0"/>
              <a:buNone/>
            </a:pPr>
            <a:r>
              <a:rPr lang="en-US" sz="2400" dirty="0" smtClean="0">
                <a:latin typeface="Arial" charset="0"/>
                <a:cs typeface="Arial" charset="0"/>
              </a:rPr>
              <a:t>	</a:t>
            </a:r>
          </a:p>
          <a:p>
            <a:pPr>
              <a:buFont typeface="Courier New" charset="0"/>
              <a:buNone/>
            </a:pPr>
            <a:r>
              <a:rPr lang="en-US" sz="2000" dirty="0" smtClean="0">
                <a:latin typeface="Arial" charset="0"/>
                <a:cs typeface="Arial" charset="0"/>
              </a:rPr>
              <a:t>	</a:t>
            </a:r>
          </a:p>
          <a:p>
            <a:pPr>
              <a:buFont typeface="Courier New" charset="0"/>
              <a:buNone/>
            </a:pPr>
            <a:r>
              <a:rPr lang="en-US" sz="2000" dirty="0" smtClean="0">
                <a:latin typeface="Arial" charset="0"/>
                <a:cs typeface="Arial" charset="0"/>
              </a:rPr>
              <a:t>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 y="339634"/>
            <a:ext cx="9144000" cy="901337"/>
          </a:xfrm>
        </p:spPr>
        <p:txBody>
          <a:bodyPr/>
          <a:lstStyle/>
          <a:p>
            <a:pPr algn="r"/>
            <a:r>
              <a:rPr lang="en-US" dirty="0" smtClean="0">
                <a:latin typeface="Rockwell" charset="0"/>
                <a:cs typeface="Rockwell" charset="0"/>
              </a:rPr>
              <a:t>Claims Management 		</a:t>
            </a:r>
          </a:p>
        </p:txBody>
      </p:sp>
      <p:sp>
        <p:nvSpPr>
          <p:cNvPr id="10243" name="Content Placeholder 2"/>
          <p:cNvSpPr>
            <a:spLocks noGrp="1"/>
          </p:cNvSpPr>
          <p:nvPr>
            <p:ph idx="1"/>
          </p:nvPr>
        </p:nvSpPr>
        <p:spPr>
          <a:xfrm>
            <a:off x="0" y="1257300"/>
            <a:ext cx="9144000" cy="4605473"/>
          </a:xfrm>
        </p:spPr>
        <p:txBody>
          <a:bodyPr/>
          <a:lstStyle/>
          <a:p>
            <a:pPr>
              <a:lnSpc>
                <a:spcPct val="100000"/>
              </a:lnSpc>
              <a:buFont typeface="Courier New" charset="0"/>
              <a:buNone/>
            </a:pPr>
            <a:r>
              <a:rPr lang="en-US" dirty="0" smtClean="0">
                <a:latin typeface="Arial" charset="0"/>
                <a:cs typeface="Arial" charset="0"/>
              </a:rPr>
              <a:t>	</a:t>
            </a:r>
            <a:r>
              <a:rPr lang="en-US" sz="2400" dirty="0" smtClean="0">
                <a:latin typeface="Arial" charset="0"/>
                <a:cs typeface="Arial" charset="0"/>
              </a:rPr>
              <a:t>Certification decision</a:t>
            </a:r>
          </a:p>
          <a:p>
            <a:pPr>
              <a:lnSpc>
                <a:spcPct val="100000"/>
              </a:lnSpc>
              <a:buFont typeface="Courier New" charset="0"/>
              <a:buNone/>
            </a:pPr>
            <a:endParaRPr lang="en-US" sz="2400" dirty="0" smtClean="0">
              <a:latin typeface="Arial" charset="0"/>
              <a:cs typeface="Arial" charset="0"/>
            </a:endParaRPr>
          </a:p>
          <a:p>
            <a:pPr>
              <a:lnSpc>
                <a:spcPct val="100000"/>
              </a:lnSpc>
              <a:buFont typeface="Courier New" charset="0"/>
              <a:buNone/>
            </a:pPr>
            <a:r>
              <a:rPr lang="en-US" sz="2400" dirty="0" smtClean="0">
                <a:latin typeface="Arial" charset="0"/>
                <a:cs typeface="Arial" charset="0"/>
              </a:rPr>
              <a:t>	Certified- Accepting the claim, list  allowed conditions</a:t>
            </a:r>
          </a:p>
          <a:p>
            <a:pPr>
              <a:lnSpc>
                <a:spcPct val="100000"/>
              </a:lnSpc>
              <a:buFont typeface="Courier New" charset="0"/>
              <a:buNone/>
            </a:pPr>
            <a:endParaRPr lang="en-US" sz="2400" dirty="0" smtClean="0">
              <a:latin typeface="Arial" charset="0"/>
              <a:cs typeface="Arial" charset="0"/>
            </a:endParaRPr>
          </a:p>
          <a:p>
            <a:pPr>
              <a:lnSpc>
                <a:spcPct val="100000"/>
              </a:lnSpc>
              <a:buFont typeface="Courier New" charset="0"/>
              <a:buNone/>
            </a:pPr>
            <a:r>
              <a:rPr lang="en-US" sz="2400" dirty="0" smtClean="0">
                <a:latin typeface="Arial" charset="0"/>
                <a:cs typeface="Arial" charset="0"/>
              </a:rPr>
              <a:t>	Clarification Certification-Accepting claim specifying what is accepted and what is rejected</a:t>
            </a:r>
          </a:p>
          <a:p>
            <a:pPr>
              <a:lnSpc>
                <a:spcPct val="100000"/>
              </a:lnSpc>
              <a:buFont typeface="Courier New" charset="0"/>
              <a:buNone/>
            </a:pPr>
            <a:endParaRPr lang="en-US" sz="2400" dirty="0" smtClean="0">
              <a:latin typeface="Arial" charset="0"/>
              <a:cs typeface="Arial" charset="0"/>
            </a:endParaRPr>
          </a:p>
          <a:p>
            <a:pPr>
              <a:lnSpc>
                <a:spcPct val="100000"/>
              </a:lnSpc>
              <a:buFont typeface="Courier New" charset="0"/>
              <a:buNone/>
            </a:pPr>
            <a:r>
              <a:rPr lang="en-US" sz="2400" dirty="0" smtClean="0">
                <a:latin typeface="Arial" charset="0"/>
                <a:cs typeface="Arial" charset="0"/>
              </a:rPr>
              <a:t>	Rejected- Contesting the claim, and requesting a hearing</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0" y="274638"/>
            <a:ext cx="9143999" cy="1143000"/>
          </a:xfrm>
        </p:spPr>
        <p:txBody>
          <a:bodyPr/>
          <a:lstStyle/>
          <a:p>
            <a:pPr algn="ctr"/>
            <a:r>
              <a:rPr lang="en-US" dirty="0" smtClean="0">
                <a:latin typeface="Rockwell" charset="0"/>
                <a:cs typeface="Rockwell" charset="0"/>
              </a:rPr>
              <a:t>Required File Content</a:t>
            </a:r>
          </a:p>
        </p:txBody>
      </p:sp>
      <p:sp>
        <p:nvSpPr>
          <p:cNvPr id="25603" name="Content Placeholder 4"/>
          <p:cNvSpPr>
            <a:spLocks noGrp="1"/>
          </p:cNvSpPr>
          <p:nvPr>
            <p:ph sz="half" idx="1"/>
          </p:nvPr>
        </p:nvSpPr>
        <p:spPr>
          <a:xfrm>
            <a:off x="1" y="1476104"/>
            <a:ext cx="4663440" cy="4650060"/>
          </a:xfrm>
        </p:spPr>
        <p:txBody>
          <a:bodyPr/>
          <a:lstStyle/>
          <a:p>
            <a:pPr>
              <a:lnSpc>
                <a:spcPts val="2675"/>
              </a:lnSpc>
              <a:buFont typeface="Courier New" charset="0"/>
              <a:buNone/>
            </a:pPr>
            <a:r>
              <a:rPr lang="en-US" sz="2400" dirty="0" smtClean="0">
                <a:latin typeface="Arial" charset="0"/>
                <a:cs typeface="Arial" charset="0"/>
              </a:rPr>
              <a:t>	Incident report and/or Completed FROI-1</a:t>
            </a:r>
          </a:p>
          <a:p>
            <a:pPr>
              <a:lnSpc>
                <a:spcPts val="2675"/>
              </a:lnSpc>
              <a:buFont typeface="Courier New" charset="0"/>
              <a:buNone/>
            </a:pPr>
            <a:r>
              <a:rPr lang="en-US" sz="2400" dirty="0" smtClean="0">
                <a:latin typeface="Arial" charset="0"/>
                <a:cs typeface="Arial" charset="0"/>
              </a:rPr>
              <a:t>	Medco-14’s/C-84’s (doctor slips)</a:t>
            </a:r>
          </a:p>
          <a:p>
            <a:pPr>
              <a:lnSpc>
                <a:spcPts val="2675"/>
              </a:lnSpc>
              <a:buFont typeface="Courier New" charset="0"/>
              <a:buNone/>
            </a:pPr>
            <a:r>
              <a:rPr lang="en-US" sz="2400" dirty="0" smtClean="0">
                <a:latin typeface="Arial" charset="0"/>
                <a:cs typeface="Arial" charset="0"/>
              </a:rPr>
              <a:t>	Prior year's wages</a:t>
            </a:r>
          </a:p>
          <a:p>
            <a:pPr>
              <a:lnSpc>
                <a:spcPts val="2675"/>
              </a:lnSpc>
              <a:buFont typeface="Courier New" charset="0"/>
              <a:buNone/>
            </a:pPr>
            <a:r>
              <a:rPr lang="en-US" sz="2400" dirty="0" smtClean="0">
                <a:latin typeface="Arial" charset="0"/>
                <a:cs typeface="Arial" charset="0"/>
              </a:rPr>
              <a:t>	FWW and AWW information</a:t>
            </a:r>
          </a:p>
          <a:p>
            <a:pPr>
              <a:lnSpc>
                <a:spcPts val="2675"/>
              </a:lnSpc>
              <a:buFont typeface="Courier New" charset="0"/>
              <a:buNone/>
            </a:pPr>
            <a:r>
              <a:rPr lang="en-US" sz="2400" dirty="0" smtClean="0">
                <a:latin typeface="Arial" charset="0"/>
                <a:cs typeface="Arial" charset="0"/>
              </a:rPr>
              <a:t>	Medical bills stamped</a:t>
            </a:r>
          </a:p>
          <a:p>
            <a:pPr>
              <a:lnSpc>
                <a:spcPts val="2675"/>
              </a:lnSpc>
              <a:buFont typeface="Courier New" charset="0"/>
              <a:buNone/>
            </a:pPr>
            <a:r>
              <a:rPr lang="en-US" sz="2400" dirty="0" smtClean="0">
                <a:latin typeface="Arial" charset="0"/>
                <a:cs typeface="Arial" charset="0"/>
              </a:rPr>
              <a:t>	Copies of narrative medical reports</a:t>
            </a:r>
          </a:p>
          <a:p>
            <a:pPr>
              <a:buFont typeface="Courier New" charset="0"/>
              <a:buNone/>
            </a:pPr>
            <a:endParaRPr lang="en-US" dirty="0" smtClean="0">
              <a:latin typeface="Arial" charset="0"/>
              <a:cs typeface="Arial" charset="0"/>
            </a:endParaRPr>
          </a:p>
        </p:txBody>
      </p:sp>
      <p:sp>
        <p:nvSpPr>
          <p:cNvPr id="25604" name="Content Placeholder 5"/>
          <p:cNvSpPr>
            <a:spLocks noGrp="1"/>
          </p:cNvSpPr>
          <p:nvPr>
            <p:ph sz="half" idx="2"/>
          </p:nvPr>
        </p:nvSpPr>
        <p:spPr>
          <a:xfrm>
            <a:off x="4323807" y="1449978"/>
            <a:ext cx="4820194" cy="4676186"/>
          </a:xfrm>
        </p:spPr>
        <p:txBody>
          <a:bodyPr/>
          <a:lstStyle/>
          <a:p>
            <a:pPr>
              <a:lnSpc>
                <a:spcPts val="2675"/>
              </a:lnSpc>
              <a:buFont typeface="Courier New" charset="0"/>
              <a:buNone/>
            </a:pPr>
            <a:r>
              <a:rPr lang="en-US" sz="2400" dirty="0" smtClean="0">
                <a:latin typeface="Arial" charset="0"/>
                <a:cs typeface="Arial" charset="0"/>
              </a:rPr>
              <a:t>	Payment verification</a:t>
            </a:r>
          </a:p>
          <a:p>
            <a:pPr>
              <a:lnSpc>
                <a:spcPts val="2675"/>
              </a:lnSpc>
              <a:buFont typeface="Courier New" charset="0"/>
              <a:buNone/>
            </a:pPr>
            <a:r>
              <a:rPr lang="en-US" sz="2400" dirty="0" smtClean="0">
                <a:latin typeface="Arial" charset="0"/>
                <a:cs typeface="Arial" charset="0"/>
              </a:rPr>
              <a:t>	Copies of S/A-paid sick leave-family support court orders</a:t>
            </a:r>
          </a:p>
          <a:p>
            <a:pPr>
              <a:lnSpc>
                <a:spcPts val="2675"/>
              </a:lnSpc>
              <a:buFont typeface="Courier New" charset="0"/>
              <a:buNone/>
            </a:pPr>
            <a:r>
              <a:rPr lang="en-US" sz="2400" dirty="0" smtClean="0">
                <a:latin typeface="Arial" charset="0"/>
                <a:cs typeface="Arial" charset="0"/>
              </a:rPr>
              <a:t>	Change of physicians notification</a:t>
            </a:r>
          </a:p>
          <a:p>
            <a:pPr>
              <a:lnSpc>
                <a:spcPts val="2675"/>
              </a:lnSpc>
              <a:buFont typeface="Courier New" charset="0"/>
              <a:buNone/>
            </a:pPr>
            <a:r>
              <a:rPr lang="en-US" sz="2400" dirty="0" smtClean="0">
                <a:latin typeface="Arial" charset="0"/>
                <a:cs typeface="Arial" charset="0"/>
              </a:rPr>
              <a:t>	Copies of all information of hearings, notice of hearing, orders, appeals and continuances</a:t>
            </a:r>
          </a:p>
          <a:p>
            <a:endParaRPr lang="en-US"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006475" y="274638"/>
            <a:ext cx="7680325" cy="1143000"/>
          </a:xfrm>
        </p:spPr>
        <p:txBody>
          <a:bodyPr/>
          <a:lstStyle/>
          <a:p>
            <a:pPr algn="ctr"/>
            <a:r>
              <a:rPr lang="en-US" dirty="0" smtClean="0">
                <a:latin typeface="Rockwell" charset="0"/>
                <a:cs typeface="Rockwell" charset="0"/>
              </a:rPr>
              <a:t>Payment Documentation</a:t>
            </a:r>
          </a:p>
        </p:txBody>
      </p:sp>
      <p:sp>
        <p:nvSpPr>
          <p:cNvPr id="26627" name="Content Placeholder 2"/>
          <p:cNvSpPr>
            <a:spLocks noGrp="1"/>
          </p:cNvSpPr>
          <p:nvPr>
            <p:ph idx="1"/>
          </p:nvPr>
        </p:nvSpPr>
        <p:spPr>
          <a:xfrm>
            <a:off x="523875" y="1619251"/>
            <a:ext cx="8143875" cy="4857750"/>
          </a:xfrm>
        </p:spPr>
        <p:txBody>
          <a:bodyPr/>
          <a:lstStyle/>
          <a:p>
            <a:pPr>
              <a:lnSpc>
                <a:spcPct val="100000"/>
              </a:lnSpc>
              <a:buFont typeface="Courier New" charset="0"/>
              <a:buNone/>
            </a:pPr>
            <a:r>
              <a:rPr lang="en-US" dirty="0" smtClean="0">
                <a:latin typeface="Arial" charset="0"/>
                <a:cs typeface="Arial" charset="0"/>
              </a:rPr>
              <a:t>	</a:t>
            </a:r>
            <a:r>
              <a:rPr lang="en-US" sz="2400" dirty="0" smtClean="0">
                <a:latin typeface="Arial" charset="0"/>
                <a:cs typeface="Arial" charset="0"/>
              </a:rPr>
              <a:t>Payment documentation should include:</a:t>
            </a:r>
          </a:p>
          <a:p>
            <a:pPr>
              <a:lnSpc>
                <a:spcPct val="100000"/>
              </a:lnSpc>
              <a:buFont typeface="Courier New" charset="0"/>
              <a:buNone/>
            </a:pPr>
            <a:r>
              <a:rPr lang="en-US" sz="2400" dirty="0" smtClean="0">
                <a:latin typeface="Arial" charset="0"/>
                <a:cs typeface="Arial" charset="0"/>
              </a:rPr>
              <a:t>	Check number, Payee, Period of payment, Date issued and type of payment. </a:t>
            </a:r>
          </a:p>
          <a:p>
            <a:pPr>
              <a:lnSpc>
                <a:spcPct val="100000"/>
              </a:lnSpc>
              <a:buFont typeface="Courier New" charset="0"/>
              <a:buNone/>
            </a:pPr>
            <a:r>
              <a:rPr lang="en-US" sz="2400" dirty="0" smtClean="0">
                <a:latin typeface="Arial" charset="0"/>
                <a:cs typeface="Arial" charset="0"/>
              </a:rPr>
              <a:t>	Documentation can be in the form of check copy or computer printout.</a:t>
            </a:r>
          </a:p>
          <a:p>
            <a:pPr>
              <a:lnSpc>
                <a:spcPct val="100000"/>
              </a:lnSpc>
              <a:buFont typeface="Courier New" charset="0"/>
              <a:buNone/>
            </a:pPr>
            <a:r>
              <a:rPr lang="en-US" sz="2400" dirty="0" smtClean="0">
                <a:latin typeface="Arial" charset="0"/>
                <a:cs typeface="Arial" charset="0"/>
              </a:rPr>
              <a:t>	Medical payment should also include an explanation of benefits if the payment is less than the billed amount.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49263" y="430213"/>
            <a:ext cx="8253412" cy="731837"/>
          </a:xfrm>
        </p:spPr>
        <p:txBody>
          <a:bodyPr/>
          <a:lstStyle/>
          <a:p>
            <a:pPr algn="ctr"/>
            <a:r>
              <a:rPr lang="en-US" dirty="0" smtClean="0">
                <a:latin typeface="Rockwell" charset="0"/>
                <a:cs typeface="Rockwell" charset="0"/>
              </a:rPr>
              <a:t>Claims Management 	</a:t>
            </a:r>
          </a:p>
        </p:txBody>
      </p:sp>
      <p:sp>
        <p:nvSpPr>
          <p:cNvPr id="12291" name="Content Placeholder 2"/>
          <p:cNvSpPr>
            <a:spLocks noGrp="1"/>
          </p:cNvSpPr>
          <p:nvPr>
            <p:ph idx="1"/>
          </p:nvPr>
        </p:nvSpPr>
        <p:spPr>
          <a:xfrm>
            <a:off x="171450" y="1208088"/>
            <a:ext cx="8591550" cy="4697412"/>
          </a:xfrm>
        </p:spPr>
        <p:txBody>
          <a:bodyPr/>
          <a:lstStyle/>
          <a:p>
            <a:pPr>
              <a:lnSpc>
                <a:spcPct val="100000"/>
              </a:lnSpc>
              <a:buNone/>
            </a:pPr>
            <a:r>
              <a:rPr lang="en-US" sz="2400" dirty="0" smtClean="0"/>
              <a:t>	</a:t>
            </a:r>
            <a:r>
              <a:rPr lang="en-US" sz="2400" u="sng" dirty="0" smtClean="0"/>
              <a:t>Medical Treatment- (OAC  4123-19-03(K))</a:t>
            </a:r>
          </a:p>
          <a:p>
            <a:pPr>
              <a:lnSpc>
                <a:spcPct val="100000"/>
              </a:lnSpc>
              <a:buNone/>
            </a:pPr>
            <a:r>
              <a:rPr lang="en-US" sz="2400" dirty="0" smtClean="0">
                <a:latin typeface="Arial" charset="0"/>
                <a:cs typeface="Arial" charset="0"/>
              </a:rPr>
              <a:t>	</a:t>
            </a:r>
            <a:r>
              <a:rPr lang="en-US" sz="2400" dirty="0" smtClean="0"/>
              <a:t>The SI employer must</a:t>
            </a:r>
            <a:r>
              <a:rPr lang="en-US" sz="2400" b="1" dirty="0" smtClean="0"/>
              <a:t> </a:t>
            </a:r>
            <a:r>
              <a:rPr lang="en-US" sz="2400" dirty="0" smtClean="0"/>
              <a:t>furnish or make arrangements for reasonable medical services during all working hours. The focus should be on quality medical services with a goal to safely return the injured worker to work. </a:t>
            </a:r>
            <a:endParaRPr lang="en-US" sz="2000" dirty="0" smtClean="0"/>
          </a:p>
          <a:p>
            <a:pPr>
              <a:lnSpc>
                <a:spcPct val="100000"/>
              </a:lnSpc>
              <a:buNone/>
            </a:pPr>
            <a:endParaRPr lang="en-US" sz="2000" dirty="0" smtClean="0">
              <a:latin typeface="Arial" charset="0"/>
              <a:cs typeface="Arial" charset="0"/>
            </a:endParaRPr>
          </a:p>
          <a:p>
            <a:pPr>
              <a:lnSpc>
                <a:spcPct val="100000"/>
              </a:lnSpc>
              <a:buNone/>
            </a:pPr>
            <a:r>
              <a:rPr lang="en-US" sz="2400" dirty="0" smtClean="0">
                <a:latin typeface="Arial" charset="0"/>
                <a:cs typeface="Arial" charset="0"/>
              </a:rPr>
              <a:t>	</a:t>
            </a:r>
            <a:r>
              <a:rPr lang="en-US" sz="2400" u="sng" dirty="0" smtClean="0"/>
              <a:t>Free Choice of Physician- (OAC 4123-19-03 (K) (5))</a:t>
            </a:r>
          </a:p>
          <a:p>
            <a:pPr>
              <a:lnSpc>
                <a:spcPct val="100000"/>
              </a:lnSpc>
              <a:buNone/>
            </a:pPr>
            <a:r>
              <a:rPr lang="en-US" sz="2400" dirty="0" smtClean="0"/>
              <a:t> 	An injured worker has the right to change providers.  The injured worker must submit a written request to change a physician directly to the SI employer with a reason for the request.  </a:t>
            </a:r>
            <a:endParaRPr lang="en-US" sz="2400"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261575"/>
            <a:ext cx="9144000" cy="770391"/>
          </a:xfrm>
        </p:spPr>
        <p:txBody>
          <a:bodyPr/>
          <a:lstStyle/>
          <a:p>
            <a:pPr algn="ctr"/>
            <a:r>
              <a:rPr lang="en-US" dirty="0" smtClean="0">
                <a:latin typeface="Rockwell" charset="0"/>
                <a:cs typeface="Rockwell" charset="0"/>
              </a:rPr>
              <a:t>Claims Management 	</a:t>
            </a:r>
          </a:p>
        </p:txBody>
      </p:sp>
      <p:sp>
        <p:nvSpPr>
          <p:cNvPr id="13315" name="Content Placeholder 2"/>
          <p:cNvSpPr>
            <a:spLocks noGrp="1"/>
          </p:cNvSpPr>
          <p:nvPr>
            <p:ph idx="1"/>
          </p:nvPr>
        </p:nvSpPr>
        <p:spPr>
          <a:xfrm>
            <a:off x="0" y="1319350"/>
            <a:ext cx="8896350" cy="4232364"/>
          </a:xfrm>
        </p:spPr>
        <p:txBody>
          <a:bodyPr/>
          <a:lstStyle/>
          <a:p>
            <a:pPr>
              <a:buNone/>
            </a:pPr>
            <a:r>
              <a:rPr lang="en-US" sz="2400" dirty="0" smtClean="0"/>
              <a:t>	The BWC recognizes the following medical providers as a permitted physician of record for workers’ compensation claims.</a:t>
            </a:r>
          </a:p>
          <a:p>
            <a:pPr>
              <a:buNone/>
            </a:pPr>
            <a:r>
              <a:rPr lang="en-US" sz="2400" dirty="0" smtClean="0"/>
              <a:t>	</a:t>
            </a:r>
          </a:p>
          <a:p>
            <a:pPr>
              <a:buNone/>
            </a:pPr>
            <a:r>
              <a:rPr lang="en-US" sz="2400" dirty="0" smtClean="0"/>
              <a:t>	Doctor of Medicine		 Doctor of Podiatric Medicine</a:t>
            </a:r>
          </a:p>
          <a:p>
            <a:pPr>
              <a:buNone/>
            </a:pPr>
            <a:r>
              <a:rPr lang="en-US" sz="2400" dirty="0" smtClean="0"/>
              <a:t>	Psychiatrist			 Doctor of Dental Surgery</a:t>
            </a:r>
          </a:p>
          <a:p>
            <a:pPr>
              <a:buNone/>
            </a:pPr>
            <a:r>
              <a:rPr lang="en-US" sz="2400" dirty="0" smtClean="0"/>
              <a:t>	Doctor of Osteopathy		 Doctor of Optometry</a:t>
            </a:r>
          </a:p>
          <a:p>
            <a:pPr>
              <a:buNone/>
            </a:pPr>
            <a:r>
              <a:rPr lang="en-US" sz="2400" dirty="0" smtClean="0"/>
              <a:t>	Doctor of Chiropractic		 Doctor of Mechanotherapy</a:t>
            </a:r>
          </a:p>
          <a:p>
            <a:pPr>
              <a:buNone/>
            </a:pPr>
            <a:r>
              <a:rPr lang="en-US" sz="2400" dirty="0" smtClean="0"/>
              <a:t>	</a:t>
            </a:r>
          </a:p>
          <a:p>
            <a:pPr>
              <a:buNone/>
            </a:pPr>
            <a:r>
              <a:rPr lang="en-US" sz="2400" dirty="0" smtClean="0"/>
              <a:t>	</a:t>
            </a:r>
          </a:p>
          <a:p>
            <a:pPr>
              <a:buNone/>
            </a:pPr>
            <a:r>
              <a:rPr lang="en-US" sz="2000" dirty="0" smtClean="0"/>
              <a:t>	</a:t>
            </a:r>
            <a:endParaRPr lang="en-US" sz="2400" dirty="0" smtClean="0"/>
          </a:p>
          <a:p>
            <a:pPr>
              <a:buNone/>
            </a:pPr>
            <a:r>
              <a:rPr lang="en-US" sz="2400" dirty="0" smtClean="0"/>
              <a:t>	</a:t>
            </a:r>
          </a:p>
          <a:p>
            <a:pPr>
              <a:buFont typeface="Courier New" charset="0"/>
              <a:buNone/>
            </a:pPr>
            <a:r>
              <a:rPr lang="en-US" sz="2400" dirty="0" smtClean="0">
                <a:latin typeface="Arial" charset="0"/>
                <a:cs typeface="Arial" charset="0"/>
              </a:rPr>
              <a:t>	</a:t>
            </a:r>
            <a:endParaRPr lang="en-US"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860332"/>
            <a:ext cx="9144000" cy="2123658"/>
          </a:xfrm>
          <a:prstGeom prst="rect">
            <a:avLst/>
          </a:prstGeom>
          <a:noFill/>
        </p:spPr>
        <p:txBody>
          <a:bodyPr wrap="square" rtlCol="0">
            <a:spAutoFit/>
          </a:bodyPr>
          <a:lstStyle/>
          <a:p>
            <a:pPr algn="ctr"/>
            <a:r>
              <a:rPr lang="en-US" sz="6600" dirty="0" smtClean="0"/>
              <a:t>Why Are We Here Today? </a:t>
            </a:r>
            <a:endParaRPr lang="en-US" sz="66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006475" y="274638"/>
            <a:ext cx="7680325" cy="1143000"/>
          </a:xfrm>
        </p:spPr>
        <p:txBody>
          <a:bodyPr/>
          <a:lstStyle/>
          <a:p>
            <a:r>
              <a:rPr lang="en-US" dirty="0" smtClean="0">
                <a:latin typeface="Rockwell" charset="0"/>
                <a:cs typeface="Rockwell" charset="0"/>
              </a:rPr>
              <a:t>	Medical Treatment	</a:t>
            </a:r>
          </a:p>
        </p:txBody>
      </p:sp>
      <p:sp>
        <p:nvSpPr>
          <p:cNvPr id="20483" name="Content Placeholder 2"/>
          <p:cNvSpPr>
            <a:spLocks noGrp="1"/>
          </p:cNvSpPr>
          <p:nvPr>
            <p:ph idx="1"/>
          </p:nvPr>
        </p:nvSpPr>
        <p:spPr>
          <a:xfrm>
            <a:off x="0" y="1592263"/>
            <a:ext cx="9144000" cy="4010025"/>
          </a:xfrm>
        </p:spPr>
        <p:txBody>
          <a:bodyPr/>
          <a:lstStyle/>
          <a:p>
            <a:pPr>
              <a:buFont typeface="Courier New" charset="0"/>
              <a:buNone/>
            </a:pPr>
            <a:r>
              <a:rPr lang="en-US" sz="2400" dirty="0" smtClean="0">
                <a:latin typeface="Arial" charset="0"/>
                <a:cs typeface="Arial" charset="0"/>
              </a:rPr>
              <a:t>	C9 treatment requests must be addressed within 10 days of receipt or treatment will be deemed approved.	</a:t>
            </a:r>
          </a:p>
          <a:p>
            <a:pPr>
              <a:buFont typeface="Courier New" charset="0"/>
              <a:buNone/>
            </a:pPr>
            <a:r>
              <a:rPr lang="en-US" sz="2400" dirty="0" smtClean="0">
                <a:latin typeface="Arial" charset="0"/>
                <a:cs typeface="Arial" charset="0"/>
              </a:rPr>
              <a:t>	</a:t>
            </a:r>
          </a:p>
          <a:p>
            <a:pPr>
              <a:buFont typeface="Courier New" charset="0"/>
              <a:buNone/>
            </a:pPr>
            <a:r>
              <a:rPr lang="en-US" sz="2400" dirty="0" smtClean="0">
                <a:latin typeface="Arial" charset="0"/>
                <a:cs typeface="Arial" charset="0"/>
              </a:rPr>
              <a:t>	Medical bills must be addressed within 30 days of receipt. </a:t>
            </a:r>
          </a:p>
          <a:p>
            <a:pPr>
              <a:buFont typeface="Courier New" charset="0"/>
              <a:buNone/>
            </a:pPr>
            <a:r>
              <a:rPr lang="en-US" sz="2400" dirty="0" smtClean="0">
                <a:latin typeface="Arial" charset="0"/>
                <a:cs typeface="Arial" charset="0"/>
              </a:rPr>
              <a:t>	</a:t>
            </a:r>
          </a:p>
          <a:p>
            <a:pPr>
              <a:buFont typeface="Courier New" charset="0"/>
              <a:buNone/>
            </a:pPr>
            <a:r>
              <a:rPr lang="en-US" sz="2400" dirty="0" smtClean="0">
                <a:latin typeface="Arial" charset="0"/>
                <a:cs typeface="Arial" charset="0"/>
              </a:rPr>
              <a:t>	If denied, documentation must be provided to injured worker and provider.  BWC recommends denials should have clinician’s opinion in support. </a:t>
            </a:r>
          </a:p>
          <a:p>
            <a:pPr>
              <a:buFont typeface="Courier New" charset="0"/>
              <a:buNone/>
            </a:pPr>
            <a:r>
              <a:rPr lang="en-US" dirty="0" smtClean="0">
                <a:latin typeface="Arial" charset="0"/>
                <a:cs typeface="Arial" charset="0"/>
              </a:rPr>
              <a:t>	</a:t>
            </a:r>
          </a:p>
          <a:p>
            <a:pPr>
              <a:buFont typeface="Courier New" charset="0"/>
              <a:buNone/>
            </a:pPr>
            <a:r>
              <a:rPr lang="en-US" dirty="0" smtClean="0">
                <a:latin typeface="Arial" charset="0"/>
                <a:cs typeface="Arial" charset="0"/>
              </a:rPr>
              <a:t>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274638"/>
            <a:ext cx="9143999" cy="678951"/>
          </a:xfrm>
        </p:spPr>
        <p:txBody>
          <a:bodyPr/>
          <a:lstStyle/>
          <a:p>
            <a:pPr algn="ctr"/>
            <a:r>
              <a:rPr lang="en-US" dirty="0" smtClean="0">
                <a:latin typeface="Rockwell" charset="0"/>
                <a:cs typeface="Rockwell" charset="0"/>
              </a:rPr>
              <a:t>	Claims Management 	</a:t>
            </a:r>
          </a:p>
        </p:txBody>
      </p:sp>
      <p:sp>
        <p:nvSpPr>
          <p:cNvPr id="14339" name="Content Placeholder 2"/>
          <p:cNvSpPr>
            <a:spLocks noGrp="1"/>
          </p:cNvSpPr>
          <p:nvPr>
            <p:ph idx="1"/>
          </p:nvPr>
        </p:nvSpPr>
        <p:spPr>
          <a:xfrm>
            <a:off x="0" y="914400"/>
            <a:ext cx="8924925" cy="5238206"/>
          </a:xfrm>
        </p:spPr>
        <p:txBody>
          <a:bodyPr/>
          <a:lstStyle/>
          <a:p>
            <a:pPr>
              <a:lnSpc>
                <a:spcPct val="100000"/>
              </a:lnSpc>
              <a:buNone/>
            </a:pPr>
            <a:r>
              <a:rPr lang="en-US" dirty="0" smtClean="0">
                <a:latin typeface="Arial" charset="0"/>
                <a:cs typeface="Arial" charset="0"/>
              </a:rPr>
              <a:t>	</a:t>
            </a:r>
            <a:r>
              <a:rPr lang="en-US" sz="2400" u="sng" dirty="0" smtClean="0">
                <a:latin typeface="Arial" charset="0"/>
                <a:cs typeface="Arial" charset="0"/>
              </a:rPr>
              <a:t>Medical Treatment </a:t>
            </a:r>
            <a:r>
              <a:rPr lang="en-US" sz="2400" dirty="0" smtClean="0">
                <a:latin typeface="Arial" charset="0"/>
                <a:cs typeface="Arial" charset="0"/>
              </a:rPr>
              <a:t>- </a:t>
            </a:r>
            <a:r>
              <a:rPr lang="en-US" sz="2400" dirty="0" smtClean="0"/>
              <a:t>Prior approval by the employer is required for the following services:</a:t>
            </a:r>
          </a:p>
          <a:p>
            <a:pPr>
              <a:buNone/>
            </a:pPr>
            <a:r>
              <a:rPr lang="en-US" sz="2400" dirty="0" smtClean="0"/>
              <a:t>	</a:t>
            </a:r>
            <a:r>
              <a:rPr lang="en-US" sz="1800" dirty="0" smtClean="0"/>
              <a:t>Diagnostic testing (including: MRI, CT Scans, Bone Scans, PET Scans)</a:t>
            </a:r>
          </a:p>
          <a:p>
            <a:pPr>
              <a:buNone/>
            </a:pPr>
            <a:r>
              <a:rPr lang="en-US" sz="1800" dirty="0" smtClean="0"/>
              <a:t>	Hospitalization (including transfers between facilities)</a:t>
            </a:r>
          </a:p>
          <a:p>
            <a:pPr>
              <a:buNone/>
            </a:pPr>
            <a:r>
              <a:rPr lang="en-US" sz="1800" dirty="0" smtClean="0"/>
              <a:t>	Inpatient and outpatient surgery except emergency surgery</a:t>
            </a:r>
          </a:p>
          <a:p>
            <a:pPr>
              <a:buNone/>
            </a:pPr>
            <a:r>
              <a:rPr lang="en-US" sz="1800" dirty="0" smtClean="0"/>
              <a:t>	Therapy - including: Physical therapy after the first 10 treatments, therapeutic radio log, Work hardening (reconditioning) programs, back school, Acupuncture, bio feedback</a:t>
            </a:r>
          </a:p>
          <a:p>
            <a:pPr>
              <a:buNone/>
            </a:pPr>
            <a:r>
              <a:rPr lang="en-US" sz="1800" dirty="0" smtClean="0"/>
              <a:t>	Durable medical equipment (including: rental/purchase of Tens units, continuous  passive motion devices, neuromuscular stimulator, bone stimulators in the spine. </a:t>
            </a:r>
          </a:p>
          <a:p>
            <a:pPr>
              <a:lnSpc>
                <a:spcPct val="100000"/>
              </a:lnSpc>
              <a:buFont typeface="Courier New" charset="0"/>
              <a:buNone/>
            </a:pPr>
            <a:endParaRPr lang="en-US" sz="2400" dirty="0" smtClean="0">
              <a:latin typeface="Arial" charset="0"/>
              <a:cs typeface="Arial" charset="0"/>
            </a:endParaRPr>
          </a:p>
          <a:p>
            <a:pPr>
              <a:lnSpc>
                <a:spcPct val="100000"/>
              </a:lnSpc>
              <a:buFont typeface="Courier New" charset="0"/>
              <a:buNone/>
            </a:pPr>
            <a:r>
              <a:rPr lang="en-US" sz="2400" dirty="0" smtClean="0">
                <a:latin typeface="Arial" charset="0"/>
                <a:cs typeface="Arial" charset="0"/>
              </a:rPr>
              <a:t>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274638"/>
            <a:ext cx="9143999" cy="809579"/>
          </a:xfrm>
        </p:spPr>
        <p:txBody>
          <a:bodyPr/>
          <a:lstStyle/>
          <a:p>
            <a:pPr algn="ctr"/>
            <a:r>
              <a:rPr lang="en-US" dirty="0" smtClean="0">
                <a:latin typeface="Rockwell" charset="0"/>
                <a:cs typeface="Rockwell" charset="0"/>
              </a:rPr>
              <a:t>Claims Management</a:t>
            </a:r>
          </a:p>
        </p:txBody>
      </p:sp>
      <p:sp>
        <p:nvSpPr>
          <p:cNvPr id="15363" name="Content Placeholder 2"/>
          <p:cNvSpPr>
            <a:spLocks noGrp="1"/>
          </p:cNvSpPr>
          <p:nvPr>
            <p:ph idx="1"/>
          </p:nvPr>
        </p:nvSpPr>
        <p:spPr>
          <a:xfrm>
            <a:off x="0" y="1149531"/>
            <a:ext cx="9144000" cy="4963886"/>
          </a:xfrm>
        </p:spPr>
        <p:txBody>
          <a:bodyPr/>
          <a:lstStyle/>
          <a:p>
            <a:pPr>
              <a:buNone/>
            </a:pPr>
            <a:r>
              <a:rPr lang="en-US" sz="2400" dirty="0" smtClean="0">
                <a:latin typeface="Arial" charset="0"/>
                <a:cs typeface="Arial" charset="0"/>
              </a:rPr>
              <a:t>	</a:t>
            </a:r>
            <a:r>
              <a:rPr lang="en-US" sz="2400" u="sng" dirty="0" smtClean="0">
                <a:latin typeface="Arial" charset="0"/>
                <a:cs typeface="Arial" charset="0"/>
              </a:rPr>
              <a:t>Medical Treatment</a:t>
            </a:r>
            <a:r>
              <a:rPr lang="en-US" sz="2400" dirty="0" smtClean="0">
                <a:latin typeface="Arial" charset="0"/>
                <a:cs typeface="Arial" charset="0"/>
              </a:rPr>
              <a:t> - </a:t>
            </a:r>
            <a:r>
              <a:rPr lang="en-US" sz="2400" dirty="0" smtClean="0"/>
              <a:t>Prior approval by the employer is required for the following services:</a:t>
            </a:r>
          </a:p>
          <a:p>
            <a:pPr>
              <a:buNone/>
            </a:pPr>
            <a:r>
              <a:rPr lang="en-US" sz="2400" dirty="0" smtClean="0"/>
              <a:t>	</a:t>
            </a:r>
            <a:r>
              <a:rPr lang="en-US" sz="2000" dirty="0" smtClean="0"/>
              <a:t>Chronic pain/stress programs</a:t>
            </a:r>
          </a:p>
          <a:p>
            <a:pPr>
              <a:buNone/>
            </a:pPr>
            <a:r>
              <a:rPr lang="en-US" sz="2000" dirty="0" smtClean="0">
                <a:latin typeface="Arial" charset="0"/>
                <a:cs typeface="Arial" charset="0"/>
              </a:rPr>
              <a:t>	</a:t>
            </a:r>
            <a:r>
              <a:rPr lang="en-US" sz="2000" dirty="0" smtClean="0"/>
              <a:t>Nursing care</a:t>
            </a:r>
          </a:p>
          <a:p>
            <a:pPr>
              <a:buNone/>
            </a:pPr>
            <a:r>
              <a:rPr lang="en-US" sz="2000" dirty="0" smtClean="0"/>
              <a:t>	Dental/orthodontic</a:t>
            </a:r>
          </a:p>
          <a:p>
            <a:pPr>
              <a:buNone/>
            </a:pPr>
            <a:r>
              <a:rPr lang="en-US" sz="2000" dirty="0" smtClean="0"/>
              <a:t>	Prostheses previously approved by BWC, periodontal treatments and services, orthodontic surgeries, orthodontics, dental implants</a:t>
            </a:r>
          </a:p>
          <a:p>
            <a:pPr>
              <a:buNone/>
            </a:pPr>
            <a:r>
              <a:rPr lang="en-US" sz="2000" dirty="0" smtClean="0"/>
              <a:t>	Vocational Rehabilitation services	</a:t>
            </a:r>
          </a:p>
          <a:p>
            <a:pPr>
              <a:buNone/>
            </a:pPr>
            <a:r>
              <a:rPr lang="en-US" sz="2000" dirty="0" smtClean="0"/>
              <a:t>	Transportation (All non-emergency transportation, including ambulance and air)</a:t>
            </a:r>
          </a:p>
          <a:p>
            <a:pPr>
              <a:buNone/>
            </a:pPr>
            <a:endParaRPr lang="en-US" sz="2400"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006475" y="274638"/>
            <a:ext cx="7680325" cy="744265"/>
          </a:xfrm>
        </p:spPr>
        <p:txBody>
          <a:bodyPr/>
          <a:lstStyle/>
          <a:p>
            <a:pPr algn="ctr"/>
            <a:r>
              <a:rPr lang="en-US" dirty="0" smtClean="0">
                <a:latin typeface="Rockwell" charset="0"/>
                <a:cs typeface="Rockwell" charset="0"/>
              </a:rPr>
              <a:t>Claims Management </a:t>
            </a:r>
          </a:p>
        </p:txBody>
      </p:sp>
      <p:sp>
        <p:nvSpPr>
          <p:cNvPr id="16387" name="Content Placeholder 3"/>
          <p:cNvSpPr>
            <a:spLocks noGrp="1"/>
          </p:cNvSpPr>
          <p:nvPr>
            <p:ph idx="1"/>
          </p:nvPr>
        </p:nvSpPr>
        <p:spPr>
          <a:xfrm>
            <a:off x="0" y="1219199"/>
            <a:ext cx="8943975" cy="4391025"/>
          </a:xfrm>
        </p:spPr>
        <p:txBody>
          <a:bodyPr/>
          <a:lstStyle/>
          <a:p>
            <a:pPr>
              <a:lnSpc>
                <a:spcPct val="100000"/>
              </a:lnSpc>
              <a:buNone/>
            </a:pPr>
            <a:r>
              <a:rPr lang="en-US" sz="2400" dirty="0" smtClean="0">
                <a:latin typeface="Arial" charset="0"/>
                <a:cs typeface="Arial" charset="0"/>
              </a:rPr>
              <a:t>	</a:t>
            </a:r>
            <a:r>
              <a:rPr lang="en-US" sz="2400" u="sng" dirty="0" smtClean="0">
                <a:latin typeface="Arial" charset="0"/>
                <a:cs typeface="Arial" charset="0"/>
              </a:rPr>
              <a:t>Medical Bills- OAC 4123-19-03(K)(5)</a:t>
            </a:r>
            <a:endParaRPr lang="en-US" sz="2400" u="sng" dirty="0" smtClean="0"/>
          </a:p>
          <a:p>
            <a:pPr>
              <a:lnSpc>
                <a:spcPct val="100000"/>
              </a:lnSpc>
              <a:buNone/>
            </a:pPr>
            <a:r>
              <a:rPr lang="en-US" sz="2400" dirty="0" smtClean="0">
                <a:latin typeface="Arial" charset="0"/>
                <a:cs typeface="Arial" charset="0"/>
              </a:rPr>
              <a:t>	Respond to medical bills within 30 days of receipt.</a:t>
            </a:r>
          </a:p>
          <a:p>
            <a:pPr>
              <a:lnSpc>
                <a:spcPct val="100000"/>
              </a:lnSpc>
              <a:buNone/>
            </a:pPr>
            <a:endParaRPr lang="en-US" sz="2400" dirty="0" smtClean="0">
              <a:latin typeface="Arial" charset="0"/>
              <a:cs typeface="Arial" charset="0"/>
            </a:endParaRPr>
          </a:p>
          <a:p>
            <a:pPr>
              <a:lnSpc>
                <a:spcPct val="100000"/>
              </a:lnSpc>
              <a:buNone/>
            </a:pPr>
            <a:r>
              <a:rPr lang="en-US" sz="2400" dirty="0" smtClean="0">
                <a:latin typeface="Arial" charset="0"/>
                <a:cs typeface="Arial" charset="0"/>
              </a:rPr>
              <a:t>	</a:t>
            </a:r>
            <a:r>
              <a:rPr lang="en-US" sz="2400" dirty="0" smtClean="0"/>
              <a:t>Notify the injured worker and the provider in writing if a bill is disputed.  Written notification must specifically state the reason for the non-payment. </a:t>
            </a:r>
          </a:p>
          <a:p>
            <a:pPr>
              <a:lnSpc>
                <a:spcPct val="100000"/>
              </a:lnSpc>
              <a:buNone/>
            </a:pPr>
            <a:endParaRPr lang="en-US" sz="2400" dirty="0" smtClean="0"/>
          </a:p>
          <a:p>
            <a:pPr>
              <a:lnSpc>
                <a:spcPct val="100000"/>
              </a:lnSpc>
              <a:buNone/>
            </a:pPr>
            <a:r>
              <a:rPr lang="en-US" sz="2400" dirty="0" smtClean="0"/>
              <a:t>	Notification to the injured worker must include the injured worker’s right to request a hearing with the IC.</a:t>
            </a:r>
          </a:p>
          <a:p>
            <a:pPr>
              <a:buNone/>
            </a:pPr>
            <a:endParaRPr lang="en-US" sz="2400"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a:t>
            </a:r>
            <a:endParaRPr lang="en-US" dirty="0"/>
          </a:p>
        </p:txBody>
      </p:sp>
      <p:sp>
        <p:nvSpPr>
          <p:cNvPr id="3" name="Content Placeholder 2"/>
          <p:cNvSpPr>
            <a:spLocks noGrp="1"/>
          </p:cNvSpPr>
          <p:nvPr>
            <p:ph idx="1"/>
          </p:nvPr>
        </p:nvSpPr>
        <p:spPr>
          <a:xfrm>
            <a:off x="0" y="962527"/>
            <a:ext cx="8848725" cy="4933448"/>
          </a:xfrm>
        </p:spPr>
        <p:txBody>
          <a:bodyPr/>
          <a:lstStyle/>
          <a:p>
            <a:pPr>
              <a:lnSpc>
                <a:spcPct val="100000"/>
              </a:lnSpc>
              <a:buNone/>
            </a:pPr>
            <a:r>
              <a:rPr lang="en-US" dirty="0" smtClean="0"/>
              <a:t>	</a:t>
            </a:r>
            <a:r>
              <a:rPr lang="en-US" sz="2400" dirty="0" smtClean="0"/>
              <a:t>Pay required benefits without an order unless contested</a:t>
            </a:r>
          </a:p>
          <a:p>
            <a:pPr>
              <a:lnSpc>
                <a:spcPct val="100000"/>
              </a:lnSpc>
              <a:buNone/>
            </a:pPr>
            <a:r>
              <a:rPr lang="en-US" sz="2400" dirty="0" smtClean="0"/>
              <a:t>	Initial compensation to be paid within 21 days of receipt of documentation. Ongoing benefits paid a minimum of every two weeks. </a:t>
            </a:r>
          </a:p>
          <a:p>
            <a:pPr>
              <a:buNone/>
            </a:pPr>
            <a:r>
              <a:rPr lang="en-US" sz="2400" dirty="0" smtClean="0"/>
              <a:t>	</a:t>
            </a:r>
            <a:r>
              <a:rPr lang="en-US" sz="2400" u="sng" dirty="0" smtClean="0">
                <a:hlinkClick r:id="rId3"/>
              </a:rPr>
              <a:t>OAC 4123-5-18(C)</a:t>
            </a:r>
            <a:r>
              <a:rPr lang="en-US" sz="2400" u="sng" dirty="0" smtClean="0"/>
              <a:t>, </a:t>
            </a:r>
            <a:r>
              <a:rPr lang="en-US" sz="2400" dirty="0" smtClean="0"/>
              <a:t>whenever compensation cannot be paid due to lack of evidence, the injured worker should be contacted immediately to advise them of the information required to initiate the payment. </a:t>
            </a:r>
          </a:p>
          <a:p>
            <a:pPr>
              <a:buNone/>
            </a:pPr>
            <a:r>
              <a:rPr lang="en-US" sz="2400" dirty="0" smtClean="0"/>
              <a:t>	If estimated payment is issued be sure to get it correct within a reasonable period of time. Use </a:t>
            </a:r>
            <a:r>
              <a:rPr lang="en-US" sz="2400" smtClean="0"/>
              <a:t>the known </a:t>
            </a:r>
            <a:r>
              <a:rPr lang="en-US" sz="2400" dirty="0" smtClean="0"/>
              <a:t>hourly rate times the normal hours worked. 	</a:t>
            </a:r>
          </a:p>
          <a:p>
            <a:pPr>
              <a:buNone/>
            </a:pPr>
            <a:endParaRPr lang="en-US" sz="24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a:t>
            </a:r>
            <a:endParaRPr lang="en-US" dirty="0"/>
          </a:p>
        </p:txBody>
      </p:sp>
      <p:sp>
        <p:nvSpPr>
          <p:cNvPr id="3" name="Content Placeholder 2"/>
          <p:cNvSpPr>
            <a:spLocks noGrp="1"/>
          </p:cNvSpPr>
          <p:nvPr>
            <p:ph idx="1"/>
          </p:nvPr>
        </p:nvSpPr>
        <p:spPr>
          <a:xfrm>
            <a:off x="0" y="1371600"/>
            <a:ext cx="8810625" cy="4230688"/>
          </a:xfrm>
        </p:spPr>
        <p:txBody>
          <a:bodyPr/>
          <a:lstStyle/>
          <a:p>
            <a:pPr>
              <a:buNone/>
            </a:pPr>
            <a:r>
              <a:rPr lang="en-US" sz="2400" dirty="0" smtClean="0"/>
              <a:t>	</a:t>
            </a:r>
            <a:r>
              <a:rPr lang="en-US" sz="2400" u="sng" dirty="0" smtClean="0"/>
              <a:t>Temporary Total </a:t>
            </a:r>
            <a:endParaRPr lang="en-US" sz="2400" dirty="0" smtClean="0"/>
          </a:p>
          <a:p>
            <a:pPr>
              <a:buNone/>
            </a:pPr>
            <a:r>
              <a:rPr lang="en-US" sz="2400" dirty="0" smtClean="0"/>
              <a:t>	Claimant submits C84 application for TT benefits.  Physician completes Medco 14 </a:t>
            </a:r>
          </a:p>
          <a:p>
            <a:pPr>
              <a:buNone/>
            </a:pPr>
            <a:r>
              <a:rPr lang="en-US" sz="2400" dirty="0" smtClean="0"/>
              <a:t>	TT to be paid upon submission of Medco 14, C84 or equivalent forms. If documentation is incomplete employer should request the needed information. </a:t>
            </a:r>
          </a:p>
          <a:p>
            <a:pPr>
              <a:buNone/>
            </a:pPr>
            <a:r>
              <a:rPr lang="en-US" sz="2400" dirty="0" smtClean="0"/>
              <a:t>	First seven days of disability not paid until injured worker has fourteen consecutive days of disability.</a:t>
            </a:r>
          </a:p>
          <a:p>
            <a:pPr>
              <a:buNone/>
            </a:pPr>
            <a:r>
              <a:rPr lang="en-US" sz="2400" dirty="0" smtClean="0"/>
              <a:t>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a:t>
            </a:r>
            <a:endParaRPr lang="en-US" dirty="0"/>
          </a:p>
        </p:txBody>
      </p:sp>
      <p:sp>
        <p:nvSpPr>
          <p:cNvPr id="3" name="Content Placeholder 2"/>
          <p:cNvSpPr>
            <a:spLocks noGrp="1"/>
          </p:cNvSpPr>
          <p:nvPr>
            <p:ph idx="1"/>
          </p:nvPr>
        </p:nvSpPr>
        <p:spPr>
          <a:xfrm>
            <a:off x="0" y="1019175"/>
            <a:ext cx="9144000" cy="4781549"/>
          </a:xfrm>
        </p:spPr>
        <p:txBody>
          <a:bodyPr/>
          <a:lstStyle/>
          <a:p>
            <a:pPr>
              <a:buNone/>
            </a:pPr>
            <a:r>
              <a:rPr lang="en-US" sz="2400" dirty="0" smtClean="0"/>
              <a:t>	</a:t>
            </a:r>
            <a:r>
              <a:rPr lang="en-US" sz="2400" u="sng" dirty="0" smtClean="0"/>
              <a:t>Terminating TT benefits</a:t>
            </a:r>
          </a:p>
          <a:p>
            <a:pPr>
              <a:buNone/>
            </a:pPr>
            <a:r>
              <a:rPr lang="en-US" sz="2400" dirty="0" smtClean="0"/>
              <a:t>	Only with a release to work from Attending Physician.</a:t>
            </a:r>
          </a:p>
          <a:p>
            <a:pPr>
              <a:buNone/>
            </a:pPr>
            <a:r>
              <a:rPr lang="en-US" sz="2400" dirty="0" smtClean="0"/>
              <a:t>	</a:t>
            </a:r>
          </a:p>
          <a:p>
            <a:pPr>
              <a:buNone/>
            </a:pPr>
            <a:r>
              <a:rPr lang="en-US" sz="2400" dirty="0" smtClean="0"/>
              <a:t>	Release and acceptance  to modified duty.</a:t>
            </a:r>
          </a:p>
          <a:p>
            <a:pPr>
              <a:buNone/>
            </a:pPr>
            <a:r>
              <a:rPr lang="en-US" sz="2400" dirty="0" smtClean="0"/>
              <a:t>	</a:t>
            </a:r>
          </a:p>
          <a:p>
            <a:pPr>
              <a:buNone/>
            </a:pPr>
            <a:r>
              <a:rPr lang="en-US" sz="2400" dirty="0" smtClean="0"/>
              <a:t>	Attending physician finds Maximum Medical Improvement.</a:t>
            </a:r>
          </a:p>
          <a:p>
            <a:pPr>
              <a:buNone/>
            </a:pPr>
            <a:r>
              <a:rPr lang="en-US" sz="2400" dirty="0" smtClean="0"/>
              <a:t>	</a:t>
            </a:r>
          </a:p>
          <a:p>
            <a:pPr>
              <a:buNone/>
            </a:pPr>
            <a:r>
              <a:rPr lang="en-US" sz="2400" dirty="0" smtClean="0"/>
              <a:t>	Industrial Commission finds MMI or otherwise terminates TT benefits. </a:t>
            </a:r>
          </a:p>
          <a:p>
            <a:pPr>
              <a:buNone/>
            </a:pP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	</a:t>
            </a:r>
            <a:endParaRPr lang="en-US" dirty="0"/>
          </a:p>
        </p:txBody>
      </p:sp>
      <p:sp>
        <p:nvSpPr>
          <p:cNvPr id="3" name="Content Placeholder 2"/>
          <p:cNvSpPr>
            <a:spLocks noGrp="1"/>
          </p:cNvSpPr>
          <p:nvPr>
            <p:ph idx="1"/>
          </p:nvPr>
        </p:nvSpPr>
        <p:spPr>
          <a:xfrm>
            <a:off x="0" y="1045030"/>
            <a:ext cx="9144000" cy="4781004"/>
          </a:xfrm>
        </p:spPr>
        <p:txBody>
          <a:bodyPr/>
          <a:lstStyle/>
          <a:p>
            <a:pPr>
              <a:buNone/>
            </a:pPr>
            <a:r>
              <a:rPr lang="en-US" sz="2400" dirty="0" smtClean="0"/>
              <a:t>	</a:t>
            </a:r>
            <a:r>
              <a:rPr lang="en-US" sz="2400" u="sng" dirty="0" smtClean="0"/>
              <a:t>Wage Calculation</a:t>
            </a:r>
          </a:p>
          <a:p>
            <a:pPr>
              <a:buNone/>
            </a:pPr>
            <a:r>
              <a:rPr lang="en-US" sz="2400" dirty="0" smtClean="0"/>
              <a:t>	Full Weekly Wage (FWW)- Paid for first 12 weeks of disability.</a:t>
            </a:r>
          </a:p>
          <a:p>
            <a:pPr>
              <a:buNone/>
            </a:pPr>
            <a:r>
              <a:rPr lang="en-US" sz="2400" dirty="0" smtClean="0"/>
              <a:t>	Average of 6 weeks prior to date of injury or Week prior to injury less overtime, whichever is higher</a:t>
            </a:r>
          </a:p>
          <a:p>
            <a:pPr>
              <a:buNone/>
            </a:pPr>
            <a:r>
              <a:rPr lang="en-US" sz="2400" dirty="0" smtClean="0"/>
              <a:t>	If no full week of earnings in 6 weeks prior, multiply hourly rate by scheduled hours.</a:t>
            </a:r>
          </a:p>
          <a:p>
            <a:pPr>
              <a:buNone/>
            </a:pPr>
            <a:r>
              <a:rPr lang="en-US" sz="2400" dirty="0" smtClean="0"/>
              <a:t>	Divide by 6 weeks regardless of number of weeks actually worked.</a:t>
            </a:r>
          </a:p>
          <a:p>
            <a:pPr>
              <a:buNone/>
            </a:pPr>
            <a:r>
              <a:rPr lang="en-US" sz="2400" dirty="0" smtClean="0"/>
              <a:t>	Full Weekly Wage Rate- 72% of FWW.</a:t>
            </a:r>
          </a:p>
          <a:p>
            <a:pPr>
              <a:buNone/>
            </a:pPr>
            <a:r>
              <a:rPr lang="en-US" sz="2400" dirty="0" smtClean="0"/>
              <a:t>	</a:t>
            </a:r>
          </a:p>
          <a:p>
            <a:pPr>
              <a:buNone/>
            </a:pPr>
            <a:r>
              <a:rPr lang="en-US" dirty="0" smtClean="0"/>
              <a:t>	</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	</a:t>
            </a:r>
            <a:endParaRPr lang="en-US" dirty="0"/>
          </a:p>
        </p:txBody>
      </p:sp>
      <p:sp>
        <p:nvSpPr>
          <p:cNvPr id="3" name="Content Placeholder 2"/>
          <p:cNvSpPr>
            <a:spLocks noGrp="1"/>
          </p:cNvSpPr>
          <p:nvPr>
            <p:ph idx="1"/>
          </p:nvPr>
        </p:nvSpPr>
        <p:spPr>
          <a:xfrm>
            <a:off x="0" y="1057275"/>
            <a:ext cx="9144000" cy="4905375"/>
          </a:xfrm>
        </p:spPr>
        <p:txBody>
          <a:bodyPr/>
          <a:lstStyle/>
          <a:p>
            <a:pPr>
              <a:lnSpc>
                <a:spcPct val="100000"/>
              </a:lnSpc>
              <a:buNone/>
            </a:pPr>
            <a:r>
              <a:rPr lang="en-US" dirty="0" smtClean="0"/>
              <a:t>	</a:t>
            </a:r>
            <a:r>
              <a:rPr lang="en-US" sz="2400" dirty="0" smtClean="0"/>
              <a:t>Average Weekly Wage (AWW).</a:t>
            </a:r>
          </a:p>
          <a:p>
            <a:pPr>
              <a:lnSpc>
                <a:spcPct val="100000"/>
              </a:lnSpc>
              <a:buNone/>
            </a:pPr>
            <a:r>
              <a:rPr lang="en-US" sz="2400" dirty="0" smtClean="0"/>
              <a:t>	</a:t>
            </a:r>
            <a:endParaRPr lang="en-US" sz="1000" dirty="0" smtClean="0"/>
          </a:p>
          <a:p>
            <a:pPr>
              <a:lnSpc>
                <a:spcPct val="100000"/>
              </a:lnSpc>
              <a:buNone/>
            </a:pPr>
            <a:r>
              <a:rPr lang="en-US" sz="2400" dirty="0" smtClean="0"/>
              <a:t>	Paid after 12 weeks of disability.</a:t>
            </a:r>
          </a:p>
          <a:p>
            <a:pPr>
              <a:lnSpc>
                <a:spcPct val="100000"/>
              </a:lnSpc>
              <a:buNone/>
            </a:pPr>
            <a:endParaRPr lang="en-US" sz="1000" dirty="0" smtClean="0"/>
          </a:p>
          <a:p>
            <a:pPr>
              <a:lnSpc>
                <a:spcPct val="100000"/>
              </a:lnSpc>
              <a:buNone/>
            </a:pPr>
            <a:r>
              <a:rPr lang="en-US" sz="2400" dirty="0" smtClean="0"/>
              <a:t>	Average of 52 weeks prior to the date of injury.</a:t>
            </a:r>
          </a:p>
          <a:p>
            <a:pPr>
              <a:lnSpc>
                <a:spcPct val="100000"/>
              </a:lnSpc>
              <a:buNone/>
            </a:pPr>
            <a:endParaRPr lang="en-US" sz="1000" dirty="0" smtClean="0"/>
          </a:p>
          <a:p>
            <a:pPr>
              <a:lnSpc>
                <a:spcPct val="100000"/>
              </a:lnSpc>
              <a:buNone/>
            </a:pPr>
            <a:r>
              <a:rPr lang="en-US" sz="2400" dirty="0" smtClean="0"/>
              <a:t>	Reduce number of weeks by number of weeks injured worker not working due to circumstances out of injured worker’s control.  </a:t>
            </a:r>
          </a:p>
          <a:p>
            <a:pPr>
              <a:lnSpc>
                <a:spcPct val="100000"/>
              </a:lnSpc>
              <a:buNone/>
            </a:pPr>
            <a:endParaRPr lang="en-US" sz="1000" dirty="0" smtClean="0"/>
          </a:p>
          <a:p>
            <a:pPr>
              <a:lnSpc>
                <a:spcPct val="100000"/>
              </a:lnSpc>
              <a:buNone/>
            </a:pPr>
            <a:r>
              <a:rPr lang="en-US" sz="2400" dirty="0" smtClean="0"/>
              <a:t>	AWW rate which is 66 2/3% of the Average Weekly Wage.</a:t>
            </a:r>
            <a:endParaRPr lang="en-US" sz="24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a:t>
            </a:r>
            <a:endParaRPr lang="en-US" dirty="0"/>
          </a:p>
        </p:txBody>
      </p:sp>
      <p:sp>
        <p:nvSpPr>
          <p:cNvPr id="3" name="Content Placeholder 2"/>
          <p:cNvSpPr>
            <a:spLocks noGrp="1"/>
          </p:cNvSpPr>
          <p:nvPr>
            <p:ph idx="1"/>
          </p:nvPr>
        </p:nvSpPr>
        <p:spPr>
          <a:xfrm>
            <a:off x="0" y="1106905"/>
            <a:ext cx="8734425" cy="4903370"/>
          </a:xfrm>
        </p:spPr>
        <p:txBody>
          <a:bodyPr/>
          <a:lstStyle/>
          <a:p>
            <a:pPr>
              <a:buNone/>
            </a:pPr>
            <a:r>
              <a:rPr lang="en-US" dirty="0" smtClean="0"/>
              <a:t>	</a:t>
            </a:r>
            <a:r>
              <a:rPr lang="en-US" sz="2400" dirty="0" smtClean="0"/>
              <a:t>Wage Calculation:</a:t>
            </a:r>
          </a:p>
          <a:p>
            <a:pPr>
              <a:buNone/>
            </a:pPr>
            <a:r>
              <a:rPr lang="en-US" sz="2400" dirty="0" smtClean="0"/>
              <a:t>	Pay at FWW rate (72% of FWW) or AWW rate (66/23/%).</a:t>
            </a:r>
          </a:p>
          <a:p>
            <a:pPr>
              <a:buNone/>
            </a:pPr>
            <a:r>
              <a:rPr lang="en-US" sz="2400" dirty="0" smtClean="0"/>
              <a:t>	Do not use week of injury in calculations.</a:t>
            </a:r>
          </a:p>
          <a:p>
            <a:pPr>
              <a:buNone/>
            </a:pPr>
            <a:r>
              <a:rPr lang="en-US" sz="2400" dirty="0" smtClean="0"/>
              <a:t>	Do not split Bi Weekly wages. Use last full two week period prior to DOI, unless the bi weekly periods can be broken down. </a:t>
            </a:r>
          </a:p>
          <a:p>
            <a:pPr>
              <a:buNone/>
            </a:pPr>
            <a:r>
              <a:rPr lang="en-US" sz="2400" dirty="0" smtClean="0"/>
              <a:t>	Bonuses used based on weeks that apply to the 52 weeks.</a:t>
            </a:r>
          </a:p>
          <a:p>
            <a:pPr>
              <a:buNone/>
            </a:pPr>
            <a:r>
              <a:rPr lang="en-US" sz="2400" dirty="0" smtClean="0"/>
              <a:t>	Accounts vs. Reimbursement- If money is requested and reimbursed likely not included in earnings. If money is paid regardless of use, likely included.	</a:t>
            </a:r>
            <a:endParaRPr lang="en-US" sz="24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66562" name="Picture 2" descr="C:\Users\a83012\Desktop\construction-worker-mega-fails-11-600x443.jpg"/>
          <p:cNvPicPr>
            <a:picLocks noChangeAspect="1" noChangeArrowheads="1"/>
          </p:cNvPicPr>
          <p:nvPr/>
        </p:nvPicPr>
        <p:blipFill>
          <a:blip r:embed="rId3" cstate="print"/>
          <a:srcRect/>
          <a:stretch>
            <a:fillRect/>
          </a:stretch>
        </p:blipFill>
        <p:spPr bwMode="auto">
          <a:xfrm>
            <a:off x="0" y="1"/>
            <a:ext cx="9143999" cy="6211614"/>
          </a:xfrm>
          <a:prstGeom prst="rect">
            <a:avLst/>
          </a:prstGeom>
          <a:noFill/>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 </a:t>
            </a:r>
            <a:endParaRPr lang="en-US" dirty="0"/>
          </a:p>
        </p:txBody>
      </p:sp>
      <p:sp>
        <p:nvSpPr>
          <p:cNvPr id="3" name="Content Placeholder 2"/>
          <p:cNvSpPr>
            <a:spLocks noGrp="1"/>
          </p:cNvSpPr>
          <p:nvPr>
            <p:ph idx="1"/>
          </p:nvPr>
        </p:nvSpPr>
        <p:spPr>
          <a:xfrm>
            <a:off x="0" y="1005840"/>
            <a:ext cx="8924925" cy="4975859"/>
          </a:xfrm>
        </p:spPr>
        <p:txBody>
          <a:bodyPr/>
          <a:lstStyle/>
          <a:p>
            <a:pPr>
              <a:buNone/>
            </a:pPr>
            <a:r>
              <a:rPr lang="en-US" sz="2400" dirty="0" smtClean="0"/>
              <a:t>	</a:t>
            </a:r>
            <a:r>
              <a:rPr lang="en-US" sz="2400" u="sng" dirty="0" smtClean="0"/>
              <a:t>Bi Monthly Earnings</a:t>
            </a:r>
          </a:p>
          <a:p>
            <a:pPr>
              <a:buNone/>
            </a:pPr>
            <a:r>
              <a:rPr lang="en-US" sz="2400" dirty="0" smtClean="0"/>
              <a:t>	FWW- Add wages from 3 full pay periods prior to DOI. Multiply this by seven, divide by the number of days in the total pay period. (45, 46 or 47). This will be the six week average. </a:t>
            </a:r>
          </a:p>
          <a:p>
            <a:pPr>
              <a:buNone/>
            </a:pPr>
            <a:r>
              <a:rPr lang="en-US" sz="2400" dirty="0" smtClean="0"/>
              <a:t>	AWW-Add the wages from the 24 full periods prior to DOI, multiply this figure by seven, and then divide by the number of days in the total pay period. (365 or 366). This will be the weekly average.  </a:t>
            </a:r>
          </a:p>
          <a:p>
            <a:pPr>
              <a:buNone/>
            </a:pPr>
            <a:r>
              <a:rPr lang="en-US" sz="2400" dirty="0" smtClean="0"/>
              <a:t>	If the seven days prior cannot be determined use the weekly average. </a:t>
            </a:r>
          </a:p>
          <a:p>
            <a:pPr>
              <a:buNone/>
            </a:pPr>
            <a:r>
              <a:rPr lang="en-US" sz="2400" dirty="0" smtClean="0"/>
              <a:t>	</a:t>
            </a:r>
          </a:p>
          <a:p>
            <a:pPr>
              <a:buNone/>
            </a:pPr>
            <a:r>
              <a:rPr lang="en-US" sz="2400" dirty="0" smtClean="0"/>
              <a:t>	</a:t>
            </a:r>
          </a:p>
          <a:p>
            <a:pPr>
              <a:buNone/>
            </a:pPr>
            <a:endParaRPr lang="en-US" dirty="0" smtClean="0"/>
          </a:p>
          <a:p>
            <a:pPr>
              <a:buNone/>
            </a:pPr>
            <a:r>
              <a:rPr lang="en-US" dirty="0" smtClean="0"/>
              <a:t>	</a:t>
            </a: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a:t>
            </a:r>
            <a:endParaRPr lang="en-US" dirty="0"/>
          </a:p>
        </p:txBody>
      </p:sp>
      <p:sp>
        <p:nvSpPr>
          <p:cNvPr id="3" name="Content Placeholder 2"/>
          <p:cNvSpPr>
            <a:spLocks noGrp="1"/>
          </p:cNvSpPr>
          <p:nvPr>
            <p:ph idx="1"/>
          </p:nvPr>
        </p:nvSpPr>
        <p:spPr>
          <a:xfrm>
            <a:off x="0" y="1140279"/>
            <a:ext cx="8867775" cy="4557259"/>
          </a:xfrm>
        </p:spPr>
        <p:txBody>
          <a:bodyPr/>
          <a:lstStyle/>
          <a:p>
            <a:pPr>
              <a:buNone/>
            </a:pPr>
            <a:r>
              <a:rPr lang="en-US" sz="2400" dirty="0" smtClean="0"/>
              <a:t>	</a:t>
            </a:r>
            <a:r>
              <a:rPr lang="en-US" sz="2400" u="sng" dirty="0" smtClean="0"/>
              <a:t>Maximum and Minimum rates</a:t>
            </a:r>
          </a:p>
          <a:p>
            <a:pPr>
              <a:buNone/>
            </a:pPr>
            <a:r>
              <a:rPr lang="en-US" sz="2400" dirty="0" smtClean="0"/>
              <a:t>	The FWW rate and AWW rate will not exceed the maximum rate for the year of the injury. This is also called the Statewide Average Weekly Wage.</a:t>
            </a:r>
          </a:p>
          <a:p>
            <a:pPr>
              <a:buNone/>
            </a:pPr>
            <a:r>
              <a:rPr lang="en-US" sz="2400" dirty="0" smtClean="0"/>
              <a:t>	The minimum rate is 1/3 of the Maximum rate for the year of the injury. If it goes below the minimum rate, then the minimum rate becomes the benefit rate.</a:t>
            </a:r>
          </a:p>
          <a:p>
            <a:pPr>
              <a:buNone/>
            </a:pPr>
            <a:r>
              <a:rPr lang="en-US" sz="2400" dirty="0" smtClean="0"/>
              <a:t>	If the AWW or FWW are below the minimum rate then that becomes the rate. There is no reduction</a:t>
            </a:r>
            <a:r>
              <a:rPr lang="en-US" dirty="0" smtClean="0"/>
              <a:t>. </a:t>
            </a:r>
          </a:p>
          <a:p>
            <a:pPr>
              <a:buNone/>
            </a:pP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a:t>
            </a:r>
            <a:endParaRPr lang="en-US" dirty="0"/>
          </a:p>
        </p:txBody>
      </p:sp>
      <p:sp>
        <p:nvSpPr>
          <p:cNvPr id="3" name="Content Placeholder 2"/>
          <p:cNvSpPr>
            <a:spLocks noGrp="1"/>
          </p:cNvSpPr>
          <p:nvPr>
            <p:ph idx="1"/>
          </p:nvPr>
        </p:nvSpPr>
        <p:spPr>
          <a:xfrm>
            <a:off x="0" y="1228726"/>
            <a:ext cx="8810625" cy="4161422"/>
          </a:xfrm>
        </p:spPr>
        <p:txBody>
          <a:bodyPr/>
          <a:lstStyle/>
          <a:p>
            <a:pPr>
              <a:buNone/>
            </a:pPr>
            <a:r>
              <a:rPr lang="en-US" sz="2400" dirty="0" smtClean="0"/>
              <a:t>	</a:t>
            </a:r>
            <a:r>
              <a:rPr lang="en-US" sz="2400" u="sng" dirty="0" smtClean="0"/>
              <a:t>Wage Loss ORC 4123.56, OAC 4125-1-01</a:t>
            </a:r>
          </a:p>
          <a:p>
            <a:pPr>
              <a:buNone/>
            </a:pPr>
            <a:r>
              <a:rPr lang="en-US" sz="2400" dirty="0" smtClean="0"/>
              <a:t>	Paid when injured worker suffers a reduction in earnings as a result of injuries in the claim.  </a:t>
            </a:r>
          </a:p>
          <a:p>
            <a:pPr>
              <a:buNone/>
            </a:pPr>
            <a:r>
              <a:rPr lang="en-US" sz="2400" dirty="0" smtClean="0"/>
              <a:t>	Claims after 8/22/1986.</a:t>
            </a:r>
          </a:p>
          <a:p>
            <a:pPr>
              <a:buNone/>
            </a:pPr>
            <a:r>
              <a:rPr lang="en-US" sz="2400" dirty="0" smtClean="0"/>
              <a:t>	Claimant is solely responsible for producing evidence regarding entitlement to wage loss. However employer must provide guidance and assistance relating to injured workers eligibility for wage loss benefits. </a:t>
            </a:r>
          </a:p>
          <a:p>
            <a:pPr>
              <a:buNone/>
            </a:pPr>
            <a:r>
              <a:rPr lang="en-US" dirty="0" smtClean="0"/>
              <a:t>	</a:t>
            </a:r>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9579"/>
          </a:xfrm>
        </p:spPr>
        <p:txBody>
          <a:bodyPr/>
          <a:lstStyle/>
          <a:p>
            <a:pPr algn="ctr"/>
            <a:r>
              <a:rPr lang="en-US" dirty="0" smtClean="0"/>
              <a:t>Payment of Benefits</a:t>
            </a:r>
            <a:endParaRPr lang="en-US" dirty="0"/>
          </a:p>
        </p:txBody>
      </p:sp>
      <p:sp>
        <p:nvSpPr>
          <p:cNvPr id="3" name="Content Placeholder 2"/>
          <p:cNvSpPr>
            <a:spLocks noGrp="1"/>
          </p:cNvSpPr>
          <p:nvPr>
            <p:ph idx="1"/>
          </p:nvPr>
        </p:nvSpPr>
        <p:spPr>
          <a:xfrm>
            <a:off x="0" y="657727"/>
            <a:ext cx="8963025" cy="5403440"/>
          </a:xfrm>
        </p:spPr>
        <p:txBody>
          <a:bodyPr/>
          <a:lstStyle/>
          <a:p>
            <a:pPr>
              <a:buNone/>
            </a:pPr>
            <a:r>
              <a:rPr lang="en-US" dirty="0" smtClean="0"/>
              <a:t> 	</a:t>
            </a:r>
            <a:r>
              <a:rPr lang="en-US" sz="2400" dirty="0" smtClean="0"/>
              <a:t>Working Wage loss paid when injured worker returns to employment at original employer or another employer and suffers a reduction in earnings caused by the injury.</a:t>
            </a:r>
          </a:p>
          <a:p>
            <a:pPr>
              <a:lnSpc>
                <a:spcPct val="100000"/>
              </a:lnSpc>
              <a:buNone/>
            </a:pPr>
            <a:endParaRPr lang="en-US" sz="2400" dirty="0" smtClean="0"/>
          </a:p>
          <a:p>
            <a:pPr>
              <a:buNone/>
            </a:pPr>
            <a:r>
              <a:rPr lang="en-US" sz="2400" dirty="0" smtClean="0"/>
              <a:t>	Non Working Wage Loss paid when an injured worker is unable to return to original employer, and is seeking work with another employer within the restrictions.</a:t>
            </a:r>
          </a:p>
          <a:p>
            <a:pPr>
              <a:buNone/>
            </a:pPr>
            <a:r>
              <a:rPr lang="en-US" sz="2400" dirty="0" smtClean="0"/>
              <a:t>	</a:t>
            </a:r>
          </a:p>
          <a:p>
            <a:pPr>
              <a:buNone/>
            </a:pPr>
            <a:r>
              <a:rPr lang="en-US" sz="2400" dirty="0" smtClean="0"/>
              <a:t>	Maximum of 200 weeks working wage loss and 52 weeks non working wage loss.  Non working wage loss counts toward the 200 week total after the first 26 weeks. </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	</a:t>
            </a:r>
            <a:endParaRPr lang="en-US" dirty="0"/>
          </a:p>
        </p:txBody>
      </p:sp>
      <p:sp>
        <p:nvSpPr>
          <p:cNvPr id="3" name="Content Placeholder 2"/>
          <p:cNvSpPr>
            <a:spLocks noGrp="1"/>
          </p:cNvSpPr>
          <p:nvPr>
            <p:ph idx="1"/>
          </p:nvPr>
        </p:nvSpPr>
        <p:spPr>
          <a:xfrm>
            <a:off x="114300" y="959576"/>
            <a:ext cx="8696325" cy="4661763"/>
          </a:xfrm>
        </p:spPr>
        <p:txBody>
          <a:bodyPr/>
          <a:lstStyle/>
          <a:p>
            <a:pPr>
              <a:buNone/>
            </a:pPr>
            <a:r>
              <a:rPr lang="en-US" sz="2400" dirty="0" smtClean="0"/>
              <a:t>	Injured worker must submit the BWC application or equivalent form with restrictions for the allowed conditions.	</a:t>
            </a:r>
          </a:p>
          <a:p>
            <a:pPr>
              <a:buNone/>
            </a:pPr>
            <a:r>
              <a:rPr lang="en-US" sz="2400" dirty="0" smtClean="0"/>
              <a:t>	Wage loss is a weekly benefit, and the request must be submitted a minimum of every four weeks.</a:t>
            </a:r>
          </a:p>
          <a:p>
            <a:pPr>
              <a:buNone/>
            </a:pPr>
            <a:r>
              <a:rPr lang="en-US" sz="2400" dirty="0" smtClean="0"/>
              <a:t>	The employer must respond to the request within 30 days of receipt. If the request is denied the employer must refer it to the Industrial Commission for a hearing. </a:t>
            </a:r>
          </a:p>
          <a:p>
            <a:pPr>
              <a:buNone/>
            </a:pPr>
            <a:r>
              <a:rPr lang="en-US" sz="2400" dirty="0" smtClean="0"/>
              <a:t>	Wage Loss benefits are calculated and paid at 2/3 of the difference of the AWW and actual earnings in a modified duty position or the AWW rate for non working wage loss .</a:t>
            </a:r>
          </a:p>
          <a:p>
            <a:pPr>
              <a:buNone/>
            </a:pPr>
            <a:endParaRPr lang="en-US" dirty="0" smtClean="0"/>
          </a:p>
          <a:p>
            <a:pPr>
              <a:buNone/>
            </a:pPr>
            <a:r>
              <a:rPr lang="en-US" dirty="0" smtClean="0"/>
              <a:t>	</a:t>
            </a:r>
            <a:r>
              <a:rPr lang="en-US" sz="2400" dirty="0" smtClean="0"/>
              <a:t>	</a:t>
            </a:r>
            <a:endParaRPr lang="en-US" sz="2400"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Compensation </a:t>
            </a:r>
            <a:endParaRPr lang="en-US" dirty="0"/>
          </a:p>
        </p:txBody>
      </p:sp>
      <p:sp>
        <p:nvSpPr>
          <p:cNvPr id="3" name="Content Placeholder 2"/>
          <p:cNvSpPr>
            <a:spLocks noGrp="1"/>
          </p:cNvSpPr>
          <p:nvPr>
            <p:ph idx="1"/>
          </p:nvPr>
        </p:nvSpPr>
        <p:spPr>
          <a:xfrm>
            <a:off x="0" y="1592263"/>
            <a:ext cx="9144000" cy="4010025"/>
          </a:xfrm>
        </p:spPr>
        <p:txBody>
          <a:bodyPr/>
          <a:lstStyle/>
          <a:p>
            <a:pPr>
              <a:buNone/>
            </a:pPr>
            <a:r>
              <a:rPr lang="en-US" sz="2400" dirty="0" smtClean="0"/>
              <a:t>	</a:t>
            </a:r>
            <a:endParaRPr lang="en-US" dirty="0"/>
          </a:p>
        </p:txBody>
      </p:sp>
      <p:sp>
        <p:nvSpPr>
          <p:cNvPr id="4" name="TextBox 3"/>
          <p:cNvSpPr txBox="1"/>
          <p:nvPr/>
        </p:nvSpPr>
        <p:spPr>
          <a:xfrm>
            <a:off x="0" y="875211"/>
            <a:ext cx="9143999" cy="6001643"/>
          </a:xfrm>
          <a:prstGeom prst="rect">
            <a:avLst/>
          </a:prstGeom>
          <a:noFill/>
        </p:spPr>
        <p:txBody>
          <a:bodyPr wrap="square" rtlCol="0">
            <a:spAutoFit/>
          </a:bodyPr>
          <a:lstStyle/>
          <a:p>
            <a:r>
              <a:rPr lang="en-US" sz="2400" u="sng" dirty="0" smtClean="0"/>
              <a:t>Limitation of earnings</a:t>
            </a:r>
          </a:p>
          <a:p>
            <a:r>
              <a:rPr lang="en-US" sz="2400" dirty="0" smtClean="0"/>
              <a:t>If injured worker limits earnings, either by not completing sufficient job search or not working all available and offered hours, the employer may object to paying any or all wage 	loss for the period in question.</a:t>
            </a:r>
          </a:p>
          <a:p>
            <a:endParaRPr lang="en-US" sz="2400" dirty="0" smtClean="0"/>
          </a:p>
          <a:p>
            <a:r>
              <a:rPr lang="en-US" sz="2400" dirty="0" smtClean="0"/>
              <a:t>Employer must notify injured worker of the determination.</a:t>
            </a:r>
          </a:p>
          <a:p>
            <a:endParaRPr lang="en-US" sz="2400" dirty="0" smtClean="0"/>
          </a:p>
          <a:p>
            <a:r>
              <a:rPr lang="en-US" sz="2400" dirty="0" smtClean="0"/>
              <a:t>If an employer intends to question wage loss benefits 	because the injured worker refused an offer, the job must be offered in writing.</a:t>
            </a:r>
          </a:p>
          <a:p>
            <a:endParaRPr lang="en-US" sz="2400" dirty="0" smtClean="0"/>
          </a:p>
          <a:p>
            <a:r>
              <a:rPr lang="en-US" sz="2400" dirty="0" smtClean="0"/>
              <a:t>The job offer should be in the same area and hours and include start date, hours, job duties and where to report.  </a:t>
            </a:r>
          </a:p>
          <a:p>
            <a:endParaRPr lang="en-US" sz="2400" dirty="0" smtClean="0"/>
          </a:p>
          <a:p>
            <a:endParaRPr lang="en-US" sz="2400"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274638"/>
            <a:ext cx="9143999" cy="1143000"/>
          </a:xfrm>
        </p:spPr>
        <p:txBody>
          <a:bodyPr/>
          <a:lstStyle/>
          <a:p>
            <a:r>
              <a:rPr lang="en-US" dirty="0" smtClean="0">
                <a:latin typeface="Rockwell" charset="0"/>
                <a:cs typeface="Rockwell" charset="0"/>
              </a:rPr>
              <a:t>	Payment of Compensation</a:t>
            </a:r>
          </a:p>
        </p:txBody>
      </p:sp>
      <p:sp>
        <p:nvSpPr>
          <p:cNvPr id="18435" name="Content Placeholder 2"/>
          <p:cNvSpPr>
            <a:spLocks noGrp="1"/>
          </p:cNvSpPr>
          <p:nvPr>
            <p:ph idx="1"/>
          </p:nvPr>
        </p:nvSpPr>
        <p:spPr>
          <a:xfrm>
            <a:off x="0" y="1012825"/>
            <a:ext cx="9144000" cy="5027613"/>
          </a:xfrm>
        </p:spPr>
        <p:txBody>
          <a:bodyPr/>
          <a:lstStyle/>
          <a:p>
            <a:pPr>
              <a:buFont typeface="Courier New" charset="0"/>
              <a:buNone/>
            </a:pPr>
            <a:r>
              <a:rPr lang="en-US" dirty="0" smtClean="0">
                <a:latin typeface="Arial" charset="0"/>
                <a:cs typeface="Arial" charset="0"/>
              </a:rPr>
              <a:t>	</a:t>
            </a:r>
            <a:r>
              <a:rPr lang="en-US" sz="2400" dirty="0" smtClean="0">
                <a:latin typeface="Arial" charset="0"/>
                <a:cs typeface="Arial" charset="0"/>
              </a:rPr>
              <a:t>Percentage of Permanent Partial- Award for permanent damage</a:t>
            </a:r>
          </a:p>
          <a:p>
            <a:pPr>
              <a:buFont typeface="Courier New" charset="0"/>
              <a:buNone/>
            </a:pPr>
            <a:r>
              <a:rPr lang="en-US" sz="2400" dirty="0" smtClean="0">
                <a:latin typeface="Arial" charset="0"/>
                <a:cs typeface="Arial" charset="0"/>
              </a:rPr>
              <a:t>	Scheduled Loss- Award for loss of use</a:t>
            </a:r>
          </a:p>
          <a:p>
            <a:pPr>
              <a:buFont typeface="Courier New" charset="0"/>
              <a:buNone/>
            </a:pPr>
            <a:r>
              <a:rPr lang="en-US" sz="2400" dirty="0" smtClean="0">
                <a:latin typeface="Arial" charset="0"/>
                <a:cs typeface="Arial" charset="0"/>
              </a:rPr>
              <a:t>	</a:t>
            </a:r>
          </a:p>
          <a:p>
            <a:pPr>
              <a:buFont typeface="Courier New" charset="0"/>
              <a:buNone/>
            </a:pPr>
            <a:r>
              <a:rPr lang="en-US" sz="2400" dirty="0" smtClean="0">
                <a:latin typeface="Arial" charset="0"/>
                <a:cs typeface="Arial" charset="0"/>
              </a:rPr>
              <a:t>	Permanent Total- Disabled, never able to return to work</a:t>
            </a:r>
          </a:p>
          <a:p>
            <a:pPr>
              <a:buFont typeface="Courier New" charset="0"/>
              <a:buNone/>
            </a:pPr>
            <a:r>
              <a:rPr lang="en-US" sz="2400" dirty="0" smtClean="0">
                <a:latin typeface="Arial" charset="0"/>
                <a:cs typeface="Arial" charset="0"/>
              </a:rPr>
              <a:t>	</a:t>
            </a:r>
          </a:p>
          <a:p>
            <a:pPr>
              <a:buFont typeface="Courier New" charset="0"/>
              <a:buNone/>
            </a:pPr>
            <a:r>
              <a:rPr lang="en-US" sz="2400" dirty="0" smtClean="0">
                <a:latin typeface="Arial" charset="0"/>
                <a:cs typeface="Arial" charset="0"/>
              </a:rPr>
              <a:t>	Death- Benefits to surviving dependents following fatality</a:t>
            </a:r>
          </a:p>
          <a:p>
            <a:pPr>
              <a:buFont typeface="Courier New" charset="0"/>
              <a:buNone/>
            </a:pPr>
            <a:r>
              <a:rPr lang="en-US" sz="2400" dirty="0" smtClean="0">
                <a:latin typeface="Arial" charset="0"/>
                <a:cs typeface="Arial" charset="0"/>
              </a:rPr>
              <a:t>	</a:t>
            </a:r>
          </a:p>
          <a:p>
            <a:pPr>
              <a:buFont typeface="Courier New" charset="0"/>
              <a:buNone/>
            </a:pPr>
            <a:r>
              <a:rPr lang="en-US" sz="2400" dirty="0" smtClean="0">
                <a:latin typeface="Arial" charset="0"/>
                <a:cs typeface="Arial" charset="0"/>
              </a:rPr>
              <a:t>	Living Maintenance-Compensation while in Vocational plan</a:t>
            </a:r>
          </a:p>
          <a:p>
            <a:pPr>
              <a:buFont typeface="Courier New" charset="0"/>
              <a:buNone/>
            </a:pPr>
            <a:r>
              <a:rPr lang="en-US" sz="2400" dirty="0" smtClean="0">
                <a:latin typeface="Arial" charset="0"/>
                <a:cs typeface="Arial" charset="0"/>
              </a:rPr>
              <a:t>	</a:t>
            </a:r>
          </a:p>
          <a:p>
            <a:pPr>
              <a:buFont typeface="Courier New" charset="0"/>
              <a:buNone/>
            </a:pPr>
            <a:r>
              <a:rPr lang="en-US" sz="2400" dirty="0" smtClean="0">
                <a:latin typeface="Arial" charset="0"/>
                <a:cs typeface="Arial" charset="0"/>
              </a:rPr>
              <a:t>	 </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74638"/>
            <a:ext cx="9143999" cy="1143000"/>
          </a:xfrm>
        </p:spPr>
        <p:txBody>
          <a:bodyPr/>
          <a:lstStyle/>
          <a:p>
            <a:pPr algn="ctr"/>
            <a:r>
              <a:rPr lang="en-US" dirty="0" smtClean="0">
                <a:latin typeface="Rockwell" charset="0"/>
                <a:cs typeface="Rockwell" charset="0"/>
              </a:rPr>
              <a:t>	Statute of Limitations</a:t>
            </a:r>
          </a:p>
        </p:txBody>
      </p:sp>
      <p:sp>
        <p:nvSpPr>
          <p:cNvPr id="21507" name="Content Placeholder 2"/>
          <p:cNvSpPr>
            <a:spLocks noGrp="1"/>
          </p:cNvSpPr>
          <p:nvPr>
            <p:ph idx="1"/>
          </p:nvPr>
        </p:nvSpPr>
        <p:spPr>
          <a:xfrm>
            <a:off x="381000" y="1343025"/>
            <a:ext cx="8342314" cy="4010025"/>
          </a:xfrm>
        </p:spPr>
        <p:txBody>
          <a:bodyPr/>
          <a:lstStyle/>
          <a:p>
            <a:pPr>
              <a:lnSpc>
                <a:spcPts val="2875"/>
              </a:lnSpc>
              <a:buFont typeface="Courier New" charset="0"/>
              <a:buNone/>
            </a:pPr>
            <a:r>
              <a:rPr lang="en-US" dirty="0" smtClean="0">
                <a:latin typeface="Arial" charset="0"/>
                <a:cs typeface="Arial" charset="0"/>
              </a:rPr>
              <a:t>	</a:t>
            </a:r>
            <a:r>
              <a:rPr lang="en-US" sz="2400" dirty="0" smtClean="0">
                <a:latin typeface="Arial" charset="0"/>
                <a:cs typeface="Arial" charset="0"/>
              </a:rPr>
              <a:t>A claim must be filed with BWC within two years from the date of injury.</a:t>
            </a:r>
          </a:p>
          <a:p>
            <a:pPr>
              <a:lnSpc>
                <a:spcPts val="2875"/>
              </a:lnSpc>
              <a:buFont typeface="Courier New" charset="0"/>
              <a:buNone/>
            </a:pPr>
            <a:r>
              <a:rPr lang="en-US" sz="2400" dirty="0" smtClean="0">
                <a:latin typeface="Arial" charset="0"/>
                <a:cs typeface="Arial" charset="0"/>
              </a:rPr>
              <a:t>	Life of claim:</a:t>
            </a:r>
          </a:p>
          <a:p>
            <a:pPr>
              <a:lnSpc>
                <a:spcPts val="2875"/>
              </a:lnSpc>
              <a:buFont typeface="Courier New" charset="0"/>
              <a:buNone/>
            </a:pPr>
            <a:r>
              <a:rPr lang="en-US" sz="2400" dirty="0" smtClean="0">
                <a:latin typeface="Arial" charset="0"/>
                <a:cs typeface="Arial" charset="0"/>
              </a:rPr>
              <a:t>	Claims become dead by statute of limitations 5 years from the date of last payment of compensation, wages in lieu of compensation or medical benefits.</a:t>
            </a:r>
          </a:p>
          <a:p>
            <a:pPr>
              <a:lnSpc>
                <a:spcPts val="2875"/>
              </a:lnSpc>
              <a:buFont typeface="Courier New" charset="0"/>
              <a:buNone/>
            </a:pPr>
            <a:r>
              <a:rPr lang="en-US" sz="2400" dirty="0" smtClean="0">
                <a:latin typeface="Arial" charset="0"/>
                <a:cs typeface="Arial" charset="0"/>
              </a:rPr>
              <a:t>	Occupational diseases must be reported within 6 months of diagnosis. </a:t>
            </a:r>
          </a:p>
          <a:p>
            <a:pPr>
              <a:lnSpc>
                <a:spcPts val="2675"/>
              </a:lnSpc>
              <a:buFont typeface="Courier New" charset="0"/>
              <a:buNone/>
            </a:pPr>
            <a:r>
              <a:rPr lang="en-US" sz="2400" dirty="0" smtClean="0">
                <a:latin typeface="Arial" charset="0"/>
                <a:cs typeface="Arial" charset="0"/>
              </a:rPr>
              <a:t>	</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006475" y="274638"/>
            <a:ext cx="7680325" cy="1143000"/>
          </a:xfrm>
        </p:spPr>
        <p:txBody>
          <a:bodyPr/>
          <a:lstStyle/>
          <a:p>
            <a:pPr algn="ctr"/>
            <a:r>
              <a:rPr lang="en-US" smtClean="0">
                <a:latin typeface="Rockwell" charset="0"/>
                <a:cs typeface="Rockwell" charset="0"/>
              </a:rPr>
              <a:t>Litigation</a:t>
            </a:r>
          </a:p>
        </p:txBody>
      </p:sp>
      <p:sp>
        <p:nvSpPr>
          <p:cNvPr id="22531" name="Content Placeholder 2"/>
          <p:cNvSpPr>
            <a:spLocks noGrp="1"/>
          </p:cNvSpPr>
          <p:nvPr>
            <p:ph idx="1"/>
          </p:nvPr>
        </p:nvSpPr>
        <p:spPr>
          <a:xfrm>
            <a:off x="161925" y="1592263"/>
            <a:ext cx="8591550" cy="4010025"/>
          </a:xfrm>
        </p:spPr>
        <p:txBody>
          <a:bodyPr/>
          <a:lstStyle/>
          <a:p>
            <a:pPr>
              <a:buFont typeface="Courier New" charset="0"/>
              <a:buNone/>
            </a:pPr>
            <a:r>
              <a:rPr lang="en-US" dirty="0" smtClean="0">
                <a:latin typeface="Arial" charset="0"/>
                <a:cs typeface="Arial" charset="0"/>
              </a:rPr>
              <a:t>	</a:t>
            </a:r>
            <a:r>
              <a:rPr lang="en-US" sz="2400" dirty="0" smtClean="0">
                <a:latin typeface="Arial" charset="0"/>
                <a:cs typeface="Arial" charset="0"/>
              </a:rPr>
              <a:t>Three tier administrative hearing process</a:t>
            </a:r>
          </a:p>
          <a:p>
            <a:pPr>
              <a:buFont typeface="Courier New" charset="0"/>
              <a:buNone/>
            </a:pPr>
            <a:r>
              <a:rPr lang="en-US" sz="2400" dirty="0" smtClean="0">
                <a:latin typeface="Arial" charset="0"/>
                <a:cs typeface="Arial" charset="0"/>
              </a:rPr>
              <a:t>	District Hearing Officer- Ordered Compensation must be paid after DHO  level</a:t>
            </a:r>
          </a:p>
          <a:p>
            <a:pPr>
              <a:buFont typeface="Courier New" charset="0"/>
              <a:buNone/>
            </a:pPr>
            <a:r>
              <a:rPr lang="en-US" sz="2400" dirty="0" smtClean="0">
                <a:latin typeface="Arial" charset="0"/>
                <a:cs typeface="Arial" charset="0"/>
              </a:rPr>
              <a:t>	Staff Hearing Officer- Medical bills must be paid after Staff Hearing officer level if allowed</a:t>
            </a:r>
          </a:p>
          <a:p>
            <a:pPr>
              <a:buFont typeface="Courier New" charset="0"/>
              <a:buNone/>
            </a:pPr>
            <a:r>
              <a:rPr lang="en-US" sz="2400" dirty="0" smtClean="0">
                <a:latin typeface="Arial" charset="0"/>
                <a:cs typeface="Arial" charset="0"/>
              </a:rPr>
              <a:t>	Industrial Commission- Discretionary </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274638"/>
            <a:ext cx="9143999" cy="1143000"/>
          </a:xfrm>
        </p:spPr>
        <p:txBody>
          <a:bodyPr/>
          <a:lstStyle/>
          <a:p>
            <a:pPr algn="ctr"/>
            <a:r>
              <a:rPr lang="en-US" dirty="0" smtClean="0">
                <a:latin typeface="Rockwell" charset="0"/>
                <a:cs typeface="Rockwell" charset="0"/>
              </a:rPr>
              <a:t>Compliance Audit and Self      	Insured Complaints	</a:t>
            </a:r>
          </a:p>
        </p:txBody>
      </p:sp>
      <p:sp>
        <p:nvSpPr>
          <p:cNvPr id="24579" name="Content Placeholder 2"/>
          <p:cNvSpPr>
            <a:spLocks noGrp="1"/>
          </p:cNvSpPr>
          <p:nvPr>
            <p:ph idx="1"/>
          </p:nvPr>
        </p:nvSpPr>
        <p:spPr>
          <a:xfrm>
            <a:off x="219075" y="1592263"/>
            <a:ext cx="8467725" cy="4010025"/>
          </a:xfrm>
        </p:spPr>
        <p:txBody>
          <a:bodyPr/>
          <a:lstStyle/>
          <a:p>
            <a:pPr>
              <a:buFont typeface="Courier New" charset="0"/>
              <a:buNone/>
            </a:pPr>
            <a:r>
              <a:rPr lang="en-US" dirty="0" smtClean="0">
                <a:latin typeface="Arial" charset="0"/>
                <a:cs typeface="Arial" charset="0"/>
              </a:rPr>
              <a:t>	</a:t>
            </a:r>
            <a:r>
              <a:rPr lang="en-US" sz="2400" dirty="0" smtClean="0">
                <a:latin typeface="Arial" charset="0"/>
                <a:cs typeface="Arial" charset="0"/>
              </a:rPr>
              <a:t>The self insured department will conduct random audits to ensure compliance with rules and regulations.</a:t>
            </a:r>
          </a:p>
          <a:p>
            <a:pPr>
              <a:lnSpc>
                <a:spcPct val="100000"/>
              </a:lnSpc>
              <a:buFont typeface="Courier New" charset="0"/>
              <a:buNone/>
            </a:pPr>
            <a:r>
              <a:rPr lang="en-US" sz="2400" dirty="0" smtClean="0">
                <a:latin typeface="Arial" charset="0"/>
                <a:cs typeface="Arial" charset="0"/>
              </a:rPr>
              <a:t>	</a:t>
            </a:r>
          </a:p>
          <a:p>
            <a:pPr>
              <a:buFont typeface="Courier New" charset="0"/>
              <a:buNone/>
            </a:pPr>
            <a:r>
              <a:rPr lang="en-US" sz="2400" dirty="0" smtClean="0">
                <a:latin typeface="Arial" charset="0"/>
                <a:cs typeface="Arial" charset="0"/>
              </a:rPr>
              <a:t>	Injured workers may file a complaint with the SI department.  The SI department will investigate and issue a finding regarding the complaint.  Excessive number of complaints may impact self-insurance.</a:t>
            </a:r>
          </a:p>
          <a:p>
            <a:pPr>
              <a:buFont typeface="Courier New" charset="0"/>
              <a:buNone/>
            </a:pPr>
            <a:endParaRPr lang="en-US" dirty="0" smtClean="0">
              <a:latin typeface="Arial" charset="0"/>
              <a:cs typeface="Arial" charset="0"/>
            </a:endParaRPr>
          </a:p>
          <a:p>
            <a:pPr>
              <a:buFont typeface="Courier New" charset="0"/>
              <a:buNone/>
            </a:pPr>
            <a:r>
              <a:rPr lang="en-US" dirty="0" smtClean="0">
                <a:latin typeface="Arial" charset="0"/>
                <a:cs typeface="Arial" charset="0"/>
              </a:rPr>
              <a:t>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006996" y="0"/>
            <a:ext cx="7679803" cy="274638"/>
          </a:xfrm>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63490" name="Picture 2" descr="C:\Users\a83012\Desktop\construction-worker-mega-fails-20-600x436.jpg"/>
          <p:cNvPicPr>
            <a:picLocks noChangeAspect="1" noChangeArrowheads="1"/>
          </p:cNvPicPr>
          <p:nvPr/>
        </p:nvPicPr>
        <p:blipFill>
          <a:blip r:embed="rId3" cstate="print"/>
          <a:srcRect/>
          <a:stretch>
            <a:fillRect/>
          </a:stretch>
        </p:blipFill>
        <p:spPr bwMode="auto">
          <a:xfrm>
            <a:off x="0" y="1"/>
            <a:ext cx="9143999" cy="6180082"/>
          </a:xfrm>
          <a:prstGeom prst="rect">
            <a:avLst/>
          </a:prstGeom>
          <a:noFill/>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778" y="274638"/>
            <a:ext cx="7694022" cy="1143000"/>
          </a:xfrm>
        </p:spPr>
        <p:txBody>
          <a:bodyPr/>
          <a:lstStyle/>
          <a:p>
            <a:pPr algn="ctr"/>
            <a:r>
              <a:rPr lang="en-US" dirty="0" smtClean="0"/>
              <a:t>Self Insured Audits</a:t>
            </a:r>
            <a:endParaRPr lang="en-US" dirty="0"/>
          </a:p>
        </p:txBody>
      </p:sp>
      <p:sp>
        <p:nvSpPr>
          <p:cNvPr id="3" name="Content Placeholder 2"/>
          <p:cNvSpPr>
            <a:spLocks noGrp="1"/>
          </p:cNvSpPr>
          <p:nvPr>
            <p:ph idx="1"/>
          </p:nvPr>
        </p:nvSpPr>
        <p:spPr>
          <a:xfrm>
            <a:off x="133350" y="1038225"/>
            <a:ext cx="8553449" cy="4705350"/>
          </a:xfrm>
        </p:spPr>
        <p:txBody>
          <a:bodyPr/>
          <a:lstStyle/>
          <a:p>
            <a:pPr indent="0">
              <a:buNone/>
            </a:pPr>
            <a:r>
              <a:rPr lang="en-US" dirty="0" smtClean="0"/>
              <a:t>Three Tiered Process</a:t>
            </a:r>
            <a:endParaRPr lang="en-US" sz="700" dirty="0" smtClean="0"/>
          </a:p>
          <a:p>
            <a:pPr indent="0">
              <a:buNone/>
            </a:pPr>
            <a:r>
              <a:rPr lang="en-US" dirty="0" smtClean="0"/>
              <a:t>Level1 – Focused on SI 40 reporting and administration</a:t>
            </a:r>
          </a:p>
          <a:p>
            <a:pPr indent="0">
              <a:buNone/>
            </a:pPr>
            <a:endParaRPr lang="en-US" dirty="0" smtClean="0"/>
          </a:p>
          <a:p>
            <a:pPr indent="0">
              <a:buNone/>
            </a:pPr>
            <a:r>
              <a:rPr lang="en-US" dirty="0" smtClean="0"/>
              <a:t>Level 2 – In house claims audit, focused on Compensation, SI 40 and PTD claims</a:t>
            </a:r>
          </a:p>
          <a:p>
            <a:pPr indent="0">
              <a:buNone/>
            </a:pPr>
            <a:endParaRPr lang="en-US" dirty="0" smtClean="0"/>
          </a:p>
          <a:p>
            <a:pPr indent="0">
              <a:buNone/>
            </a:pPr>
            <a:r>
              <a:rPr lang="en-US" dirty="0" smtClean="0"/>
              <a:t>Level 3 – Comprehensive Audit</a:t>
            </a:r>
            <a:endParaRPr lang="en-US"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996" y="274638"/>
            <a:ext cx="7679803" cy="705076"/>
          </a:xfrm>
        </p:spPr>
        <p:txBody>
          <a:bodyPr/>
          <a:lstStyle/>
          <a:p>
            <a:pPr algn="ctr"/>
            <a:r>
              <a:rPr lang="en-US" dirty="0" smtClean="0"/>
              <a:t>Self Insured Audit</a:t>
            </a:r>
            <a:endParaRPr lang="en-US" dirty="0"/>
          </a:p>
        </p:txBody>
      </p:sp>
      <p:sp>
        <p:nvSpPr>
          <p:cNvPr id="3" name="Content Placeholder 2"/>
          <p:cNvSpPr>
            <a:spLocks noGrp="1"/>
          </p:cNvSpPr>
          <p:nvPr>
            <p:ph idx="1"/>
          </p:nvPr>
        </p:nvSpPr>
        <p:spPr>
          <a:xfrm>
            <a:off x="476250" y="1058091"/>
            <a:ext cx="8210549" cy="4866459"/>
          </a:xfrm>
        </p:spPr>
        <p:txBody>
          <a:bodyPr/>
          <a:lstStyle/>
          <a:p>
            <a:pPr indent="0">
              <a:buNone/>
            </a:pPr>
            <a:r>
              <a:rPr lang="en-US" dirty="0" smtClean="0"/>
              <a:t>Communication- with TPA, claim reviews check, payment and reserve authorization levels, check registers.</a:t>
            </a:r>
          </a:p>
          <a:p>
            <a:pPr indent="0">
              <a:buNone/>
            </a:pPr>
            <a:r>
              <a:rPr lang="en-US" dirty="0" smtClean="0"/>
              <a:t>Reports- Proactive and Reactive. </a:t>
            </a:r>
          </a:p>
          <a:p>
            <a:pPr indent="0">
              <a:buNone/>
            </a:pPr>
            <a:r>
              <a:rPr lang="en-US" dirty="0" smtClean="0"/>
              <a:t>Quality program.</a:t>
            </a:r>
          </a:p>
          <a:p>
            <a:pPr indent="0">
              <a:buNone/>
            </a:pPr>
            <a:r>
              <a:rPr lang="en-US" dirty="0" smtClean="0"/>
              <a:t>Communication with injured worker- Advise of claim activity, check on status.</a:t>
            </a:r>
          </a:p>
          <a:p>
            <a:pPr indent="0">
              <a:buNone/>
            </a:pPr>
            <a:r>
              <a:rPr lang="en-US" dirty="0" smtClean="0"/>
              <a:t>Document all activity in writing provide claimant an opportunity to request a hearing on contested issue.</a:t>
            </a:r>
            <a:endParaRPr lang="en-US"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033463" y="274638"/>
            <a:ext cx="7680325" cy="1143000"/>
          </a:xfrm>
        </p:spPr>
        <p:txBody>
          <a:bodyPr/>
          <a:lstStyle/>
          <a:p>
            <a:pPr algn="ctr"/>
            <a:r>
              <a:rPr lang="en-US" smtClean="0">
                <a:latin typeface="Rockwell" charset="0"/>
                <a:cs typeface="Rockwell" charset="0"/>
              </a:rPr>
              <a:t/>
            </a:r>
            <a:br>
              <a:rPr lang="en-US" smtClean="0">
                <a:latin typeface="Rockwell" charset="0"/>
                <a:cs typeface="Rockwell" charset="0"/>
              </a:rPr>
            </a:br>
            <a:r>
              <a:rPr lang="en-US" smtClean="0">
                <a:latin typeface="Rockwell" charset="0"/>
                <a:cs typeface="Rockwell" charset="0"/>
              </a:rPr>
              <a:t>Required Posting	</a:t>
            </a:r>
          </a:p>
        </p:txBody>
      </p:sp>
      <p:sp>
        <p:nvSpPr>
          <p:cNvPr id="27651" name="Content Placeholder 2"/>
          <p:cNvSpPr>
            <a:spLocks noGrp="1"/>
          </p:cNvSpPr>
          <p:nvPr>
            <p:ph idx="1"/>
          </p:nvPr>
        </p:nvSpPr>
        <p:spPr>
          <a:xfrm>
            <a:off x="512763" y="1628775"/>
            <a:ext cx="7656512" cy="4010025"/>
          </a:xfrm>
        </p:spPr>
        <p:txBody>
          <a:bodyPr/>
          <a:lstStyle/>
          <a:p>
            <a:pPr>
              <a:buFont typeface="Courier New" charset="0"/>
              <a:buNone/>
            </a:pPr>
            <a:r>
              <a:rPr lang="en-US" smtClean="0">
                <a:latin typeface="Arial" charset="0"/>
                <a:cs typeface="Arial" charset="0"/>
              </a:rPr>
              <a:t>	</a:t>
            </a:r>
          </a:p>
          <a:p>
            <a:pPr algn="ctr">
              <a:buFont typeface="Courier New" charset="0"/>
              <a:buNone/>
            </a:pPr>
            <a:r>
              <a:rPr lang="en-US" smtClean="0">
                <a:latin typeface="Arial" charset="0"/>
                <a:cs typeface="Arial" charset="0"/>
              </a:rPr>
              <a:t>	Certificate of Self Insurance</a:t>
            </a:r>
          </a:p>
          <a:p>
            <a:pPr algn="ctr">
              <a:buFont typeface="Courier New" charset="0"/>
              <a:buNone/>
            </a:pPr>
            <a:r>
              <a:rPr lang="en-US" smtClean="0">
                <a:latin typeface="Arial" charset="0"/>
                <a:cs typeface="Arial" charset="0"/>
              </a:rPr>
              <a:t>	</a:t>
            </a:r>
          </a:p>
          <a:p>
            <a:pPr algn="ctr">
              <a:buFont typeface="Courier New" charset="0"/>
              <a:buNone/>
            </a:pPr>
            <a:r>
              <a:rPr lang="en-US" smtClean="0">
                <a:latin typeface="Arial" charset="0"/>
                <a:cs typeface="Arial" charset="0"/>
              </a:rPr>
              <a:t>	Notice to Employees</a:t>
            </a:r>
          </a:p>
          <a:p>
            <a:pPr algn="ctr">
              <a:buFont typeface="Courier New" charset="0"/>
              <a:buNone/>
            </a:pPr>
            <a:endParaRPr lang="en-US" smtClean="0">
              <a:latin typeface="Arial" charset="0"/>
              <a:cs typeface="Arial" charset="0"/>
            </a:endParaRPr>
          </a:p>
          <a:p>
            <a:pPr algn="ctr">
              <a:buFont typeface="Courier New" charset="0"/>
              <a:buNone/>
            </a:pPr>
            <a:r>
              <a:rPr lang="en-US" smtClean="0">
                <a:latin typeface="Arial" charset="0"/>
                <a:cs typeface="Arial" charset="0"/>
              </a:rPr>
              <a:t>	Rebuttable Presumption</a:t>
            </a:r>
          </a:p>
          <a:p>
            <a:pPr>
              <a:buFont typeface="Courier New" charset="0"/>
              <a:buNone/>
            </a:pPr>
            <a:endParaRPr lang="en-US" smtClean="0">
              <a:latin typeface="Arial" charset="0"/>
              <a:cs typeface="Arial" charset="0"/>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1576"/>
            <a:ext cx="9144000" cy="1143000"/>
          </a:xfrm>
        </p:spPr>
        <p:txBody>
          <a:bodyPr/>
          <a:lstStyle/>
          <a:p>
            <a:r>
              <a:rPr lang="en-US" dirty="0" smtClean="0"/>
              <a:t>Administrative Responsibility	</a:t>
            </a:r>
            <a:endParaRPr lang="en-US" dirty="0"/>
          </a:p>
        </p:txBody>
      </p:sp>
      <p:sp>
        <p:nvSpPr>
          <p:cNvPr id="3" name="Content Placeholder 2"/>
          <p:cNvSpPr>
            <a:spLocks noGrp="1"/>
          </p:cNvSpPr>
          <p:nvPr>
            <p:ph idx="1"/>
          </p:nvPr>
        </p:nvSpPr>
        <p:spPr>
          <a:xfrm>
            <a:off x="0" y="1018903"/>
            <a:ext cx="8867775" cy="4583385"/>
          </a:xfrm>
        </p:spPr>
        <p:txBody>
          <a:bodyPr/>
          <a:lstStyle/>
          <a:p>
            <a:pPr>
              <a:lnSpc>
                <a:spcPct val="100000"/>
              </a:lnSpc>
              <a:buNone/>
            </a:pPr>
            <a:r>
              <a:rPr lang="en-US" sz="2400" dirty="0" smtClean="0">
                <a:latin typeface="Arial" charset="0"/>
                <a:cs typeface="Arial" charset="0"/>
              </a:rPr>
              <a:t>	Must submit annual report of paid compensation. </a:t>
            </a:r>
          </a:p>
          <a:p>
            <a:pPr>
              <a:lnSpc>
                <a:spcPct val="100000"/>
              </a:lnSpc>
              <a:buNone/>
            </a:pPr>
            <a:r>
              <a:rPr lang="en-US" sz="2400" dirty="0" smtClean="0">
                <a:latin typeface="Arial" charset="0"/>
                <a:cs typeface="Arial" charset="0"/>
              </a:rPr>
              <a:t>	Employer must pay semi annual assessment based on reported compensation on SI claims and DWRF liability on state fund claims. </a:t>
            </a:r>
          </a:p>
          <a:p>
            <a:pPr>
              <a:lnSpc>
                <a:spcPct val="100000"/>
              </a:lnSpc>
              <a:buNone/>
            </a:pPr>
            <a:r>
              <a:rPr lang="en-US" sz="2400" dirty="0" smtClean="0">
                <a:latin typeface="Arial" charset="0"/>
                <a:cs typeface="Arial" charset="0"/>
              </a:rPr>
              <a:t> 	Complete annual renewal application online (Use exact company nomenclature that is on initial application).</a:t>
            </a:r>
          </a:p>
          <a:p>
            <a:pPr>
              <a:lnSpc>
                <a:spcPct val="100000"/>
              </a:lnSpc>
              <a:buNone/>
            </a:pPr>
            <a:r>
              <a:rPr lang="en-US" sz="2400" dirty="0" smtClean="0">
                <a:latin typeface="Arial" charset="0"/>
                <a:cs typeface="Arial" charset="0"/>
              </a:rPr>
              <a:t>	Ensure controls are in place to comply with the requirements, and provide assistance to injured workers.</a:t>
            </a:r>
          </a:p>
          <a:p>
            <a:pPr>
              <a:lnSpc>
                <a:spcPct val="100000"/>
              </a:lnSpc>
              <a:buNone/>
            </a:pPr>
            <a:r>
              <a:rPr lang="en-US" sz="2400" dirty="0" smtClean="0">
                <a:latin typeface="Arial" charset="0"/>
                <a:cs typeface="Arial" charset="0"/>
              </a:rPr>
              <a:t>	Attend Self Insured Compliance audits if requested.</a:t>
            </a:r>
          </a:p>
          <a:p>
            <a:pPr>
              <a:lnSpc>
                <a:spcPct val="100000"/>
              </a:lnSpc>
              <a:buNone/>
            </a:pPr>
            <a:r>
              <a:rPr lang="en-US" sz="2400" dirty="0" smtClean="0">
                <a:latin typeface="Arial" charset="0"/>
                <a:cs typeface="Arial" charset="0"/>
              </a:rPr>
              <a:t>	Provide requested information to BWC and injured workers.</a:t>
            </a:r>
          </a:p>
          <a:p>
            <a:pPr>
              <a:lnSpc>
                <a:spcPct val="100000"/>
              </a:lnSpc>
              <a:buNone/>
            </a:pPr>
            <a:r>
              <a:rPr lang="en-US" sz="2400" dirty="0" smtClean="0">
                <a:latin typeface="Arial" charset="0"/>
                <a:cs typeface="Arial" charset="0"/>
              </a:rPr>
              <a:t>	</a:t>
            </a:r>
            <a:endParaRPr lang="en-US" sz="2400" dirty="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006475" y="274638"/>
            <a:ext cx="7680325" cy="1143000"/>
          </a:xfrm>
        </p:spPr>
        <p:txBody>
          <a:bodyPr/>
          <a:lstStyle/>
          <a:p>
            <a:pPr algn="ctr"/>
            <a:r>
              <a:rPr lang="en-US" u="sng" smtClean="0">
                <a:latin typeface="Rockwell" charset="0"/>
                <a:cs typeface="Rockwell" charset="0"/>
                <a:hlinkClick r:id="rId3"/>
              </a:rPr>
              <a:t>www.bwc.ohio.gov</a:t>
            </a:r>
            <a:r>
              <a:rPr lang="en-US" smtClean="0">
                <a:latin typeface="Rockwell" charset="0"/>
                <a:cs typeface="Rockwell" charset="0"/>
              </a:rPr>
              <a:t>	</a:t>
            </a:r>
          </a:p>
        </p:txBody>
      </p:sp>
      <p:sp>
        <p:nvSpPr>
          <p:cNvPr id="28675" name="Content Placeholder 2"/>
          <p:cNvSpPr>
            <a:spLocks noGrp="1"/>
          </p:cNvSpPr>
          <p:nvPr>
            <p:ph idx="1"/>
          </p:nvPr>
        </p:nvSpPr>
        <p:spPr>
          <a:xfrm>
            <a:off x="1058863" y="1046163"/>
            <a:ext cx="7658100" cy="4783137"/>
          </a:xfrm>
        </p:spPr>
        <p:txBody>
          <a:bodyPr/>
          <a:lstStyle/>
          <a:p>
            <a:pPr lvl="1">
              <a:lnSpc>
                <a:spcPct val="85000"/>
              </a:lnSpc>
              <a:buClr>
                <a:srgbClr val="FF6600"/>
              </a:buClr>
              <a:buFont typeface="Arial" charset="0"/>
              <a:buNone/>
            </a:pPr>
            <a:r>
              <a:rPr lang="en-US" dirty="0" smtClean="0">
                <a:latin typeface="Arial" charset="0"/>
                <a:cs typeface="Arial" charset="0"/>
              </a:rPr>
              <a:t>Update company information</a:t>
            </a:r>
          </a:p>
          <a:p>
            <a:pPr lvl="1">
              <a:lnSpc>
                <a:spcPct val="85000"/>
              </a:lnSpc>
              <a:buClr>
                <a:srgbClr val="FF6600"/>
              </a:buClr>
              <a:buFont typeface="Arial" charset="0"/>
              <a:buNone/>
            </a:pPr>
            <a:endParaRPr lang="en-US" dirty="0" smtClean="0">
              <a:latin typeface="Arial" charset="0"/>
              <a:cs typeface="Arial" charset="0"/>
            </a:endParaRPr>
          </a:p>
          <a:p>
            <a:pPr lvl="1">
              <a:lnSpc>
                <a:spcPct val="85000"/>
              </a:lnSpc>
              <a:buClr>
                <a:srgbClr val="FF6600"/>
              </a:buClr>
              <a:buFont typeface="Arial" charset="0"/>
              <a:buNone/>
            </a:pPr>
            <a:r>
              <a:rPr lang="en-US" dirty="0" smtClean="0">
                <a:latin typeface="Arial" charset="0"/>
                <a:cs typeface="Arial" charset="0"/>
              </a:rPr>
              <a:t>File FROIs and review claim documentation</a:t>
            </a:r>
          </a:p>
          <a:p>
            <a:pPr lvl="1">
              <a:lnSpc>
                <a:spcPct val="85000"/>
              </a:lnSpc>
              <a:buClr>
                <a:srgbClr val="FF6600"/>
              </a:buClr>
              <a:buFont typeface="Arial" charset="0"/>
              <a:buNone/>
            </a:pPr>
            <a:endParaRPr lang="en-US" dirty="0" smtClean="0">
              <a:latin typeface="Arial" charset="0"/>
              <a:cs typeface="Arial" charset="0"/>
            </a:endParaRPr>
          </a:p>
          <a:p>
            <a:pPr lvl="1">
              <a:lnSpc>
                <a:spcPct val="85000"/>
              </a:lnSpc>
              <a:buClr>
                <a:srgbClr val="FF6600"/>
              </a:buClr>
              <a:buFont typeface="Arial" charset="0"/>
              <a:buNone/>
            </a:pPr>
            <a:r>
              <a:rPr lang="en-US" dirty="0" smtClean="0">
                <a:latin typeface="Arial" charset="0"/>
                <a:cs typeface="Arial" charset="0"/>
              </a:rPr>
              <a:t>Update additional allowances</a:t>
            </a:r>
          </a:p>
          <a:p>
            <a:pPr lvl="1">
              <a:lnSpc>
                <a:spcPct val="85000"/>
              </a:lnSpc>
              <a:buClr>
                <a:srgbClr val="FF6600"/>
              </a:buClr>
              <a:buFont typeface="Arial" charset="0"/>
              <a:buNone/>
            </a:pPr>
            <a:endParaRPr lang="en-US" dirty="0" smtClean="0">
              <a:latin typeface="Arial" charset="0"/>
              <a:cs typeface="Arial" charset="0"/>
            </a:endParaRPr>
          </a:p>
          <a:p>
            <a:pPr lvl="1">
              <a:lnSpc>
                <a:spcPct val="85000"/>
              </a:lnSpc>
              <a:buClr>
                <a:srgbClr val="FF6600"/>
              </a:buClr>
              <a:buFont typeface="Arial" charset="0"/>
              <a:buNone/>
            </a:pPr>
            <a:r>
              <a:rPr lang="en-US" dirty="0" smtClean="0">
                <a:latin typeface="Arial" charset="0"/>
                <a:cs typeface="Arial" charset="0"/>
              </a:rPr>
              <a:t>View/print the procedural guide and other self insuring publications</a:t>
            </a:r>
          </a:p>
          <a:p>
            <a:pPr lvl="1">
              <a:lnSpc>
                <a:spcPct val="85000"/>
              </a:lnSpc>
              <a:buClr>
                <a:srgbClr val="FF6600"/>
              </a:buClr>
              <a:buFont typeface="Arial" charset="0"/>
              <a:buNone/>
            </a:pPr>
            <a:endParaRPr lang="en-US" dirty="0" smtClean="0">
              <a:latin typeface="Arial" charset="0"/>
              <a:cs typeface="Arial" charset="0"/>
            </a:endParaRPr>
          </a:p>
          <a:p>
            <a:pPr lvl="1">
              <a:lnSpc>
                <a:spcPct val="85000"/>
              </a:lnSpc>
              <a:buClr>
                <a:srgbClr val="FF6600"/>
              </a:buClr>
              <a:buFont typeface="Arial" charset="0"/>
              <a:buNone/>
            </a:pPr>
            <a:r>
              <a:rPr lang="en-US" dirty="0" smtClean="0">
                <a:latin typeface="Arial" charset="0"/>
                <a:cs typeface="Arial" charset="0"/>
              </a:rPr>
              <a:t>File SI-40 reports</a:t>
            </a:r>
          </a:p>
          <a:p>
            <a:pPr lvl="1">
              <a:lnSpc>
                <a:spcPct val="85000"/>
              </a:lnSpc>
              <a:buClr>
                <a:srgbClr val="FF6600"/>
              </a:buClr>
              <a:buFont typeface="Arial" charset="0"/>
              <a:buNone/>
            </a:pPr>
            <a:endParaRPr lang="en-US" dirty="0" smtClean="0">
              <a:latin typeface="Arial" charset="0"/>
              <a:cs typeface="Arial" charset="0"/>
            </a:endParaRPr>
          </a:p>
          <a:p>
            <a:pPr lvl="1">
              <a:lnSpc>
                <a:spcPct val="85000"/>
              </a:lnSpc>
              <a:buClr>
                <a:srgbClr val="FF6600"/>
              </a:buClr>
              <a:buFont typeface="Arial" charset="0"/>
              <a:buNone/>
            </a:pPr>
            <a:r>
              <a:rPr lang="en-US" dirty="0" smtClean="0">
                <a:latin typeface="Arial" charset="0"/>
                <a:cs typeface="Arial" charset="0"/>
              </a:rPr>
              <a:t>And much more</a:t>
            </a:r>
          </a:p>
          <a:p>
            <a:pPr>
              <a:buFont typeface="Courier New" charset="0"/>
              <a:buNone/>
            </a:pPr>
            <a:endParaRPr lang="en-US" dirty="0" smtClean="0">
              <a:latin typeface="Arial" charset="0"/>
              <a:cs typeface="Arial" charset="0"/>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287700"/>
            <a:ext cx="9144000" cy="1143000"/>
          </a:xfrm>
        </p:spPr>
        <p:txBody>
          <a:bodyPr/>
          <a:lstStyle/>
          <a:p>
            <a:pPr algn="ctr"/>
            <a:r>
              <a:rPr lang="en-US" dirty="0" smtClean="0">
                <a:latin typeface="Rockwell" charset="0"/>
                <a:cs typeface="Rockwell" charset="0"/>
              </a:rPr>
              <a:t>Contacting BWC </a:t>
            </a:r>
          </a:p>
        </p:txBody>
      </p:sp>
      <p:sp>
        <p:nvSpPr>
          <p:cNvPr id="29699" name="Content Placeholder 2"/>
          <p:cNvSpPr>
            <a:spLocks noGrp="1"/>
          </p:cNvSpPr>
          <p:nvPr>
            <p:ph idx="1"/>
          </p:nvPr>
        </p:nvSpPr>
        <p:spPr>
          <a:xfrm>
            <a:off x="447675" y="885825"/>
            <a:ext cx="8239125" cy="5257799"/>
          </a:xfrm>
        </p:spPr>
        <p:txBody>
          <a:bodyPr/>
          <a:lstStyle/>
          <a:p>
            <a:pPr marL="287338" lvl="1" indent="0">
              <a:lnSpc>
                <a:spcPts val="2675"/>
              </a:lnSpc>
              <a:buClr>
                <a:srgbClr val="FF6600"/>
              </a:buClr>
              <a:buFont typeface="Arial" charset="0"/>
              <a:buNone/>
            </a:pPr>
            <a:r>
              <a:rPr lang="en-US" dirty="0" smtClean="0">
                <a:latin typeface="Arial" charset="0"/>
                <a:cs typeface="Arial" charset="0"/>
              </a:rPr>
              <a:t>When contacting the BWC self-insured department, employers need to include their self-insured policy number.</a:t>
            </a:r>
          </a:p>
          <a:p>
            <a:pPr marL="287338" lvl="1" indent="0">
              <a:lnSpc>
                <a:spcPts val="2675"/>
              </a:lnSpc>
              <a:buClr>
                <a:srgbClr val="FF6600"/>
              </a:buClr>
              <a:buFont typeface="Arial" charset="0"/>
              <a:buNone/>
            </a:pPr>
            <a:r>
              <a:rPr lang="en-US" dirty="0" smtClean="0">
                <a:latin typeface="Arial" charset="0"/>
                <a:cs typeface="Arial" charset="0"/>
              </a:rPr>
              <a:t>	</a:t>
            </a:r>
          </a:p>
          <a:p>
            <a:pPr marL="287338" lvl="1" indent="0">
              <a:lnSpc>
                <a:spcPts val="2675"/>
              </a:lnSpc>
              <a:buClr>
                <a:srgbClr val="FF6600"/>
              </a:buClr>
              <a:buFont typeface="Arial" charset="0"/>
              <a:buNone/>
            </a:pPr>
            <a:r>
              <a:rPr lang="en-US" dirty="0" smtClean="0">
                <a:latin typeface="Arial" charset="0"/>
                <a:cs typeface="Arial" charset="0"/>
              </a:rPr>
              <a:t>Self-insured department phone numbers: </a:t>
            </a:r>
          </a:p>
          <a:p>
            <a:pPr marL="287338" lvl="1" indent="0" algn="ctr">
              <a:lnSpc>
                <a:spcPts val="2675"/>
              </a:lnSpc>
              <a:buClr>
                <a:srgbClr val="FF6600"/>
              </a:buClr>
              <a:buFont typeface="Arial" charset="0"/>
              <a:buNone/>
            </a:pPr>
            <a:r>
              <a:rPr lang="en-US" dirty="0" smtClean="0">
                <a:latin typeface="Arial" charset="0"/>
                <a:cs typeface="Arial" charset="0"/>
              </a:rPr>
              <a:t>614-466-6737 or 1.800.OHIOBWC, select SI</a:t>
            </a:r>
          </a:p>
          <a:p>
            <a:pPr marL="287338" lvl="1" indent="0" algn="ctr">
              <a:lnSpc>
                <a:spcPts val="2675"/>
              </a:lnSpc>
              <a:buClr>
                <a:srgbClr val="FF6600"/>
              </a:buClr>
              <a:buFont typeface="Arial" charset="0"/>
              <a:buNone/>
            </a:pPr>
            <a:endParaRPr lang="en-US" dirty="0" smtClean="0">
              <a:latin typeface="Arial" charset="0"/>
              <a:cs typeface="Arial" charset="0"/>
            </a:endParaRPr>
          </a:p>
          <a:p>
            <a:pPr marL="287338" lvl="1" indent="0">
              <a:lnSpc>
                <a:spcPts val="2675"/>
              </a:lnSpc>
              <a:buClr>
                <a:srgbClr val="FF6600"/>
              </a:buClr>
              <a:buFont typeface="Arial" charset="0"/>
              <a:buNone/>
            </a:pPr>
            <a:r>
              <a:rPr lang="en-US" dirty="0" smtClean="0">
                <a:latin typeface="Arial" charset="0"/>
                <a:cs typeface="Arial" charset="0"/>
              </a:rPr>
              <a:t>Self-insured department address: </a:t>
            </a:r>
          </a:p>
          <a:p>
            <a:pPr marL="287338" lvl="1" indent="0">
              <a:lnSpc>
                <a:spcPts val="2675"/>
              </a:lnSpc>
              <a:buClr>
                <a:srgbClr val="FF6600"/>
              </a:buClr>
              <a:buFont typeface="Arial" charset="0"/>
              <a:buNone/>
            </a:pPr>
            <a:r>
              <a:rPr lang="en-US" dirty="0" smtClean="0">
                <a:latin typeface="Arial" charset="0"/>
                <a:cs typeface="Arial" charset="0"/>
              </a:rPr>
              <a:t>30 W. Spring St., Level 22</a:t>
            </a:r>
          </a:p>
          <a:p>
            <a:pPr marL="287338" lvl="1" indent="0">
              <a:lnSpc>
                <a:spcPts val="2675"/>
              </a:lnSpc>
              <a:buClr>
                <a:srgbClr val="FF6600"/>
              </a:buClr>
              <a:buFont typeface="Arial" charset="0"/>
              <a:buNone/>
            </a:pPr>
            <a:r>
              <a:rPr lang="en-US" dirty="0" smtClean="0">
                <a:latin typeface="Arial" charset="0"/>
                <a:cs typeface="Arial" charset="0"/>
              </a:rPr>
              <a:t>Columbus, OH 43215</a:t>
            </a:r>
          </a:p>
          <a:p>
            <a:pPr marL="287338" lvl="1" indent="0">
              <a:lnSpc>
                <a:spcPts val="2675"/>
              </a:lnSpc>
              <a:buClr>
                <a:srgbClr val="FF6600"/>
              </a:buClr>
              <a:buFont typeface="Arial" charset="0"/>
              <a:buNone/>
            </a:pPr>
            <a:r>
              <a:rPr lang="en-US" dirty="0" smtClean="0">
                <a:latin typeface="Arial" charset="0"/>
                <a:cs typeface="Arial" charset="0"/>
              </a:rPr>
              <a:t>Email:  SIINQ@bwc.state.oh.us</a:t>
            </a:r>
          </a:p>
          <a:p>
            <a:pPr marL="287338" lvl="1" indent="0" algn="ctr">
              <a:lnSpc>
                <a:spcPts val="2675"/>
              </a:lnSpc>
              <a:buClr>
                <a:srgbClr val="FF6600"/>
              </a:buClr>
              <a:buFont typeface="Arial" charset="0"/>
              <a:buNone/>
            </a:pPr>
            <a:endParaRPr lang="en-US" dirty="0" smtClean="0">
              <a:latin typeface="Arial" charset="0"/>
              <a:cs typeface="Arial" charset="0"/>
            </a:endParaRPr>
          </a:p>
          <a:p>
            <a:pPr marL="287338" lvl="1" indent="0" algn="ctr">
              <a:lnSpc>
                <a:spcPts val="2675"/>
              </a:lnSpc>
              <a:buClr>
                <a:srgbClr val="FF6600"/>
              </a:buClr>
              <a:buFont typeface="Arial" charset="0"/>
              <a:buNone/>
            </a:pPr>
            <a:r>
              <a:rPr lang="en-US" dirty="0" smtClean="0">
                <a:latin typeface="Arial" charset="0"/>
                <a:cs typeface="Arial" charset="0"/>
              </a:rPr>
              <a:t>THANK YOU for your participation!</a:t>
            </a:r>
          </a:p>
          <a:p>
            <a:pPr>
              <a:buFont typeface="Courier New" charset="0"/>
              <a:buNone/>
            </a:pPr>
            <a:endParaRPr lang="en-US" dirty="0" smtClean="0">
              <a:latin typeface="Arial" charset="0"/>
              <a:cs typeface="Arial"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4514" name="Picture 2" descr="C:\Users\a83012\Desktop\construction-worker-mega-fails-22-600x660.jpg"/>
          <p:cNvPicPr>
            <a:picLocks noGrp="1" noChangeAspect="1" noChangeArrowheads="1"/>
          </p:cNvPicPr>
          <p:nvPr>
            <p:ph idx="1"/>
          </p:nvPr>
        </p:nvPicPr>
        <p:blipFill>
          <a:blip r:embed="rId3" cstate="print"/>
          <a:srcRect/>
          <a:stretch>
            <a:fillRect/>
          </a:stretch>
        </p:blipFill>
        <p:spPr bwMode="auto">
          <a:xfrm>
            <a:off x="0" y="0"/>
            <a:ext cx="9143999" cy="6274675"/>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65538" name="Picture 2" descr="C:\Users\a83012\Desktop\construction-worker-mega-fails-38-600x592.jpg"/>
          <p:cNvPicPr>
            <a:picLocks noChangeAspect="1" noChangeArrowheads="1"/>
          </p:cNvPicPr>
          <p:nvPr/>
        </p:nvPicPr>
        <p:blipFill>
          <a:blip r:embed="rId3" cstate="print"/>
          <a:srcRect/>
          <a:stretch>
            <a:fillRect/>
          </a:stretch>
        </p:blipFill>
        <p:spPr bwMode="auto">
          <a:xfrm>
            <a:off x="0" y="0"/>
            <a:ext cx="9143999" cy="6211614"/>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C:\temp\Temporary Internet Files\Content.IE5\QHXZVHDV\MP900178845[1].jpg"/>
          <p:cNvPicPr>
            <a:picLocks noChangeAspect="1" noChangeArrowheads="1"/>
          </p:cNvPicPr>
          <p:nvPr/>
        </p:nvPicPr>
        <p:blipFill>
          <a:blip r:embed="rId3" cstate="print"/>
          <a:srcRect/>
          <a:stretch>
            <a:fillRect/>
          </a:stretch>
        </p:blipFill>
        <p:spPr bwMode="auto">
          <a:xfrm>
            <a:off x="1" y="0"/>
            <a:ext cx="9144000" cy="6267449"/>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974944" y="331075"/>
            <a:ext cx="7680325" cy="788277"/>
          </a:xfrm>
        </p:spPr>
        <p:txBody>
          <a:bodyPr/>
          <a:lstStyle/>
          <a:p>
            <a:pPr algn="ctr"/>
            <a:r>
              <a:rPr lang="en-US" dirty="0" smtClean="0">
                <a:latin typeface="Rockwell" charset="0"/>
                <a:cs typeface="Rockwell" charset="0"/>
              </a:rPr>
              <a:t>Agenda</a:t>
            </a:r>
            <a:br>
              <a:rPr lang="en-US" dirty="0" smtClean="0">
                <a:latin typeface="Rockwell" charset="0"/>
                <a:cs typeface="Rockwell" charset="0"/>
              </a:rPr>
            </a:br>
            <a:r>
              <a:rPr lang="en-US" dirty="0" smtClean="0">
                <a:latin typeface="Rockwell" charset="0"/>
                <a:cs typeface="Rockwell" charset="0"/>
              </a:rPr>
              <a:t/>
            </a:r>
            <a:br>
              <a:rPr lang="en-US" dirty="0" smtClean="0">
                <a:latin typeface="Rockwell" charset="0"/>
                <a:cs typeface="Rockwell" charset="0"/>
              </a:rPr>
            </a:br>
            <a:r>
              <a:rPr lang="en-US" dirty="0" smtClean="0">
                <a:latin typeface="Rockwell" charset="0"/>
                <a:cs typeface="Rockwell" charset="0"/>
              </a:rPr>
              <a:t> </a:t>
            </a:r>
            <a:br>
              <a:rPr lang="en-US" dirty="0" smtClean="0">
                <a:latin typeface="Rockwell" charset="0"/>
                <a:cs typeface="Rockwell" charset="0"/>
              </a:rPr>
            </a:br>
            <a:r>
              <a:rPr lang="en-US" dirty="0" smtClean="0">
                <a:latin typeface="Rockwell" charset="0"/>
                <a:cs typeface="Rockwell" charset="0"/>
              </a:rPr>
              <a:t/>
            </a:r>
            <a:br>
              <a:rPr lang="en-US" dirty="0" smtClean="0">
                <a:latin typeface="Rockwell" charset="0"/>
                <a:cs typeface="Rockwell" charset="0"/>
              </a:rPr>
            </a:br>
            <a:endParaRPr lang="en-US" dirty="0" smtClean="0">
              <a:latin typeface="Rockwell" charset="0"/>
              <a:cs typeface="Rockwell" charset="0"/>
            </a:endParaRPr>
          </a:p>
        </p:txBody>
      </p:sp>
      <p:sp>
        <p:nvSpPr>
          <p:cNvPr id="3075" name="Content Placeholder 2"/>
          <p:cNvSpPr>
            <a:spLocks noGrp="1"/>
          </p:cNvSpPr>
          <p:nvPr>
            <p:ph idx="1"/>
          </p:nvPr>
        </p:nvSpPr>
        <p:spPr>
          <a:xfrm>
            <a:off x="1030288" y="1182414"/>
            <a:ext cx="7656512" cy="4840013"/>
          </a:xfrm>
        </p:spPr>
        <p:txBody>
          <a:bodyPr/>
          <a:lstStyle/>
          <a:p>
            <a:pPr marL="514350" indent="-514350">
              <a:lnSpc>
                <a:spcPct val="100000"/>
              </a:lnSpc>
              <a:spcBef>
                <a:spcPts val="0"/>
              </a:spcBef>
              <a:buNone/>
            </a:pPr>
            <a:r>
              <a:rPr lang="en-US" dirty="0" smtClean="0">
                <a:latin typeface="Arial" charset="0"/>
                <a:cs typeface="Arial" charset="0"/>
              </a:rPr>
              <a:t>Definitions</a:t>
            </a:r>
          </a:p>
          <a:p>
            <a:pPr marL="514350" indent="-514350">
              <a:lnSpc>
                <a:spcPct val="100000"/>
              </a:lnSpc>
              <a:spcBef>
                <a:spcPts val="0"/>
              </a:spcBef>
              <a:buNone/>
            </a:pPr>
            <a:endParaRPr lang="en-US" sz="1050" dirty="0" smtClean="0">
              <a:latin typeface="Arial" charset="0"/>
              <a:cs typeface="Arial" charset="0"/>
            </a:endParaRPr>
          </a:p>
          <a:p>
            <a:pPr marL="514350" indent="-514350">
              <a:lnSpc>
                <a:spcPct val="100000"/>
              </a:lnSpc>
              <a:spcBef>
                <a:spcPts val="0"/>
              </a:spcBef>
              <a:buNone/>
            </a:pPr>
            <a:r>
              <a:rPr lang="en-US" dirty="0" smtClean="0">
                <a:latin typeface="Arial" charset="0"/>
                <a:cs typeface="Arial" charset="0"/>
              </a:rPr>
              <a:t>Claims Management Requirements</a:t>
            </a:r>
          </a:p>
          <a:p>
            <a:pPr marL="1204913" lvl="3" indent="-514350">
              <a:lnSpc>
                <a:spcPct val="100000"/>
              </a:lnSpc>
              <a:spcBef>
                <a:spcPts val="0"/>
              </a:spcBef>
              <a:buNone/>
            </a:pPr>
            <a:r>
              <a:rPr lang="en-US" dirty="0" smtClean="0">
                <a:latin typeface="Arial" charset="0"/>
                <a:cs typeface="Arial" charset="0"/>
              </a:rPr>
              <a:t>Claim Reporting</a:t>
            </a:r>
          </a:p>
          <a:p>
            <a:pPr marL="1204913" lvl="3" indent="-514350">
              <a:lnSpc>
                <a:spcPct val="100000"/>
              </a:lnSpc>
              <a:spcBef>
                <a:spcPts val="0"/>
              </a:spcBef>
              <a:buNone/>
            </a:pPr>
            <a:r>
              <a:rPr lang="en-US" dirty="0" smtClean="0">
                <a:latin typeface="Arial" charset="0"/>
                <a:cs typeface="Arial" charset="0"/>
              </a:rPr>
              <a:t>Claim File requirements</a:t>
            </a:r>
          </a:p>
          <a:p>
            <a:pPr marL="1204913" lvl="3" indent="-514350">
              <a:lnSpc>
                <a:spcPct val="100000"/>
              </a:lnSpc>
              <a:spcBef>
                <a:spcPts val="0"/>
              </a:spcBef>
              <a:buNone/>
            </a:pPr>
            <a:r>
              <a:rPr lang="en-US" dirty="0" smtClean="0">
                <a:latin typeface="Arial" charset="0"/>
                <a:cs typeface="Arial" charset="0"/>
              </a:rPr>
              <a:t>Medical Treatment</a:t>
            </a:r>
          </a:p>
          <a:p>
            <a:pPr marL="1204913" lvl="3" indent="-514350">
              <a:lnSpc>
                <a:spcPct val="100000"/>
              </a:lnSpc>
              <a:spcBef>
                <a:spcPts val="0"/>
              </a:spcBef>
              <a:buNone/>
            </a:pPr>
            <a:r>
              <a:rPr lang="en-US" dirty="0" smtClean="0">
                <a:latin typeface="Arial" charset="0"/>
                <a:cs typeface="Arial" charset="0"/>
              </a:rPr>
              <a:t>Wage Calculations</a:t>
            </a:r>
          </a:p>
          <a:p>
            <a:pPr marL="514350" indent="-514350">
              <a:lnSpc>
                <a:spcPct val="100000"/>
              </a:lnSpc>
              <a:spcBef>
                <a:spcPts val="0"/>
              </a:spcBef>
              <a:buNone/>
            </a:pPr>
            <a:endParaRPr lang="en-US" sz="1000" dirty="0" smtClean="0">
              <a:latin typeface="Arial" charset="0"/>
              <a:cs typeface="Arial" charset="0"/>
            </a:endParaRPr>
          </a:p>
          <a:p>
            <a:pPr marL="514350" indent="-514350">
              <a:lnSpc>
                <a:spcPct val="100000"/>
              </a:lnSpc>
              <a:spcBef>
                <a:spcPts val="0"/>
              </a:spcBef>
              <a:buNone/>
            </a:pPr>
            <a:r>
              <a:rPr lang="en-US" dirty="0" smtClean="0">
                <a:latin typeface="Arial" charset="0"/>
                <a:cs typeface="Arial" charset="0"/>
              </a:rPr>
              <a:t>Payment of Compensation</a:t>
            </a:r>
          </a:p>
          <a:p>
            <a:pPr marL="514350" indent="-514350">
              <a:lnSpc>
                <a:spcPct val="100000"/>
              </a:lnSpc>
              <a:spcBef>
                <a:spcPts val="0"/>
              </a:spcBef>
              <a:buNone/>
            </a:pPr>
            <a:endParaRPr lang="en-US" sz="1000" dirty="0" smtClean="0">
              <a:latin typeface="Arial" charset="0"/>
              <a:cs typeface="Arial" charset="0"/>
            </a:endParaRPr>
          </a:p>
          <a:p>
            <a:pPr marL="514350" indent="-514350">
              <a:lnSpc>
                <a:spcPct val="100000"/>
              </a:lnSpc>
              <a:spcBef>
                <a:spcPts val="0"/>
              </a:spcBef>
              <a:buNone/>
            </a:pPr>
            <a:endParaRPr lang="en-US" sz="1000" dirty="0" smtClean="0">
              <a:latin typeface="Arial" charset="0"/>
              <a:cs typeface="Arial" charset="0"/>
            </a:endParaRPr>
          </a:p>
          <a:p>
            <a:pPr marL="514350" indent="-514350">
              <a:lnSpc>
                <a:spcPct val="100000"/>
              </a:lnSpc>
              <a:spcBef>
                <a:spcPts val="0"/>
              </a:spcBef>
              <a:buNone/>
            </a:pPr>
            <a:r>
              <a:rPr lang="en-US" dirty="0" smtClean="0">
                <a:latin typeface="Arial" charset="0"/>
                <a:cs typeface="Arial" charset="0"/>
              </a:rPr>
              <a:t>Administration</a:t>
            </a:r>
          </a:p>
          <a:p>
            <a:pPr marL="969963" lvl="2" indent="-514350">
              <a:lnSpc>
                <a:spcPct val="100000"/>
              </a:lnSpc>
              <a:spcBef>
                <a:spcPts val="0"/>
              </a:spcBef>
              <a:buNone/>
            </a:pPr>
            <a:r>
              <a:rPr lang="en-US" smtClean="0">
                <a:latin typeface="Arial" charset="0"/>
                <a:cs typeface="Arial" charset="0"/>
              </a:rPr>
              <a:t> Litigation  </a:t>
            </a:r>
            <a:endParaRPr lang="en-US" dirty="0" smtClean="0">
              <a:latin typeface="Arial" charset="0"/>
              <a:cs typeface="Arial" charset="0"/>
            </a:endParaRPr>
          </a:p>
          <a:p>
            <a:pPr marL="969963" lvl="2" indent="-514350">
              <a:lnSpc>
                <a:spcPct val="100000"/>
              </a:lnSpc>
              <a:spcBef>
                <a:spcPts val="0"/>
              </a:spcBef>
              <a:buNone/>
            </a:pPr>
            <a:r>
              <a:rPr lang="en-US" dirty="0" smtClean="0">
                <a:latin typeface="Arial" charset="0"/>
                <a:cs typeface="Arial" charset="0"/>
              </a:rPr>
              <a:t> </a:t>
            </a:r>
            <a:r>
              <a:rPr lang="en-US" sz="1800" dirty="0" smtClean="0">
                <a:latin typeface="Arial" charset="0"/>
                <a:cs typeface="Arial" charset="0"/>
              </a:rPr>
              <a:t>SI40/Assessments</a:t>
            </a:r>
          </a:p>
          <a:p>
            <a:pPr marL="969963" lvl="2" indent="-514350">
              <a:lnSpc>
                <a:spcPct val="100000"/>
              </a:lnSpc>
              <a:spcBef>
                <a:spcPts val="0"/>
              </a:spcBef>
              <a:buNone/>
            </a:pPr>
            <a:r>
              <a:rPr lang="en-US" sz="1800" dirty="0" smtClean="0">
                <a:latin typeface="Arial" charset="0"/>
                <a:cs typeface="Arial" charset="0"/>
              </a:rPr>
              <a:t> Renewal</a:t>
            </a:r>
          </a:p>
          <a:p>
            <a:pPr marL="969963" lvl="2" indent="-514350">
              <a:buNone/>
            </a:pPr>
            <a:endParaRPr lang="en-US" dirty="0" smtClean="0">
              <a:latin typeface="Arial" charset="0"/>
              <a:cs typeface="Arial" charset="0"/>
            </a:endParaRPr>
          </a:p>
          <a:p>
            <a:pPr marL="969963" lvl="2" indent="-514350">
              <a:buNone/>
            </a:pPr>
            <a:endParaRPr lang="en-US" dirty="0" smtClean="0">
              <a:latin typeface="Arial" charset="0"/>
              <a:cs typeface="Arial" charset="0"/>
            </a:endParaRPr>
          </a:p>
          <a:p>
            <a:pPr marL="969963" lvl="2" indent="-514350">
              <a:buNone/>
            </a:pPr>
            <a:endParaRPr lang="en-US" dirty="0" smtClean="0">
              <a:latin typeface="Arial" charset="0"/>
              <a:cs typeface="Arial" charset="0"/>
            </a:endParaRPr>
          </a:p>
          <a:p>
            <a:pPr marL="969963" lvl="2" indent="-514350">
              <a:buNone/>
            </a:pPr>
            <a:endParaRPr lang="en-US" dirty="0" smtClean="0">
              <a:latin typeface="Arial" charset="0"/>
              <a:cs typeface="Arial" charset="0"/>
            </a:endParaRPr>
          </a:p>
          <a:p>
            <a:pPr marL="969963" lvl="2" indent="-514350">
              <a:buNone/>
            </a:pPr>
            <a:endParaRPr lang="en-US" dirty="0" smtClean="0">
              <a:latin typeface="Arial" charset="0"/>
              <a:cs typeface="Arial" charset="0"/>
            </a:endParaRPr>
          </a:p>
          <a:p>
            <a:pPr marL="1204913" lvl="3" indent="-514350">
              <a:buNone/>
            </a:pPr>
            <a:endParaRPr lang="en-US"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06475" y="274638"/>
            <a:ext cx="7680325" cy="797417"/>
          </a:xfrm>
        </p:spPr>
        <p:txBody>
          <a:bodyPr/>
          <a:lstStyle/>
          <a:p>
            <a:pPr algn="ctr"/>
            <a:r>
              <a:rPr lang="en-US" dirty="0" smtClean="0">
                <a:latin typeface="Rockwell" charset="0"/>
                <a:cs typeface="Rockwell" charset="0"/>
              </a:rPr>
              <a:t>Definitions</a:t>
            </a:r>
          </a:p>
        </p:txBody>
      </p:sp>
      <p:sp>
        <p:nvSpPr>
          <p:cNvPr id="4099" name="Content Placeholder 2"/>
          <p:cNvSpPr>
            <a:spLocks noGrp="1"/>
          </p:cNvSpPr>
          <p:nvPr>
            <p:ph idx="1"/>
          </p:nvPr>
        </p:nvSpPr>
        <p:spPr>
          <a:xfrm>
            <a:off x="257175" y="1076325"/>
            <a:ext cx="8686800" cy="4686300"/>
          </a:xfrm>
        </p:spPr>
        <p:txBody>
          <a:bodyPr/>
          <a:lstStyle/>
          <a:p>
            <a:pPr lvl="1">
              <a:lnSpc>
                <a:spcPct val="100000"/>
              </a:lnSpc>
              <a:buNone/>
            </a:pPr>
            <a:r>
              <a:rPr lang="en-US" u="sng" dirty="0" smtClean="0"/>
              <a:t>Injury (ORC 4123.01 (C))</a:t>
            </a:r>
            <a:r>
              <a:rPr lang="en-US" dirty="0" smtClean="0"/>
              <a:t>- Received in course of </a:t>
            </a:r>
          </a:p>
          <a:p>
            <a:pPr lvl="1">
              <a:lnSpc>
                <a:spcPct val="100000"/>
              </a:lnSpc>
              <a:buNone/>
            </a:pPr>
            <a:r>
              <a:rPr lang="en-US" dirty="0" smtClean="0"/>
              <a:t>and arising out of employment and accidental in </a:t>
            </a:r>
          </a:p>
          <a:p>
            <a:pPr lvl="1">
              <a:lnSpc>
                <a:spcPct val="100000"/>
              </a:lnSpc>
              <a:buNone/>
            </a:pPr>
            <a:r>
              <a:rPr lang="en-US" dirty="0" smtClean="0"/>
              <a:t>character and means. </a:t>
            </a:r>
          </a:p>
          <a:p>
            <a:pPr lvl="1">
              <a:lnSpc>
                <a:spcPct val="100000"/>
              </a:lnSpc>
              <a:buNone/>
            </a:pPr>
            <a:endParaRPr lang="en-US" dirty="0" smtClean="0">
              <a:latin typeface="Arial" charset="0"/>
              <a:cs typeface="Arial" charset="0"/>
            </a:endParaRPr>
          </a:p>
          <a:p>
            <a:pPr lvl="1">
              <a:lnSpc>
                <a:spcPct val="100000"/>
              </a:lnSpc>
              <a:buNone/>
            </a:pPr>
            <a:r>
              <a:rPr lang="en-US" dirty="0" smtClean="0">
                <a:latin typeface="Arial" charset="0"/>
                <a:cs typeface="Arial" charset="0"/>
              </a:rPr>
              <a:t>Not included:</a:t>
            </a:r>
          </a:p>
          <a:p>
            <a:pPr lvl="1">
              <a:lnSpc>
                <a:spcPct val="100000"/>
              </a:lnSpc>
            </a:pPr>
            <a:r>
              <a:rPr lang="en-US" dirty="0" smtClean="0">
                <a:latin typeface="Arial" charset="0"/>
                <a:cs typeface="Arial" charset="0"/>
              </a:rPr>
              <a:t>Psychiatric conditions- except when conditions have arisen out of an allowed injury or occupational disease.</a:t>
            </a:r>
          </a:p>
          <a:p>
            <a:pPr lvl="1">
              <a:lnSpc>
                <a:spcPct val="100000"/>
              </a:lnSpc>
            </a:pPr>
            <a:r>
              <a:rPr lang="en-US" dirty="0" smtClean="0">
                <a:latin typeface="Arial" charset="0"/>
                <a:cs typeface="Arial" charset="0"/>
              </a:rPr>
              <a:t>Natural deterioration of tissue, organ or any part of body</a:t>
            </a:r>
          </a:p>
          <a:p>
            <a:pPr lvl="1">
              <a:lnSpc>
                <a:spcPct val="100000"/>
              </a:lnSpc>
            </a:pPr>
            <a:r>
              <a:rPr lang="en-US" dirty="0" smtClean="0">
                <a:latin typeface="Arial" charset="0"/>
                <a:cs typeface="Arial" charset="0"/>
              </a:rPr>
              <a:t>Voluntary participation in employer sponsored recreational activity with signed waiver</a:t>
            </a:r>
          </a:p>
          <a:p>
            <a:pPr lvl="1">
              <a:lnSpc>
                <a:spcPct val="100000"/>
              </a:lnSpc>
            </a:pPr>
            <a:r>
              <a:rPr lang="en-US" dirty="0" smtClean="0">
                <a:latin typeface="Arial" charset="0"/>
                <a:cs typeface="Arial" charset="0"/>
              </a:rPr>
              <a:t>Pre-existing injury unless aggravated by the incident</a:t>
            </a:r>
          </a:p>
          <a:p>
            <a:pPr lvl="1">
              <a:buNone/>
            </a:pPr>
            <a:endParaRPr lang="en-US" dirty="0" smtClean="0">
              <a:latin typeface="Arial" charset="0"/>
              <a:cs typeface="Arial" charset="0"/>
            </a:endParaRPr>
          </a:p>
          <a:p>
            <a:pPr lvl="1">
              <a:buFont typeface="Arial" charset="0"/>
              <a:buNone/>
            </a:pPr>
            <a:endParaRPr lang="en-US" dirty="0" smtClean="0">
              <a:latin typeface="Arial" charset="0"/>
              <a:cs typeface="Arial" charset="0"/>
            </a:endParaRPr>
          </a:p>
          <a:p>
            <a:pPr lvl="1">
              <a:buFont typeface="Arial" charset="0"/>
              <a:buNone/>
            </a:pPr>
            <a:r>
              <a:rPr lang="en-US" dirty="0" smtClean="0">
                <a:latin typeface="Arial" charset="0"/>
                <a:cs typeface="Arial" charset="0"/>
              </a:rPr>
              <a:t>	</a:t>
            </a:r>
          </a:p>
          <a:p>
            <a:pPr lvl="1">
              <a:buFont typeface="Arial" charset="0"/>
              <a:buNone/>
            </a:pPr>
            <a:endParaRPr lang="en-US" dirty="0" smtClean="0">
              <a:latin typeface="Arial" charset="0"/>
              <a:cs typeface="Arial" charset="0"/>
            </a:endParaRPr>
          </a:p>
          <a:p>
            <a:pPr lvl="1">
              <a:buFont typeface="Arial" charset="0"/>
              <a:buNone/>
            </a:pPr>
            <a:endParaRPr lang="en-US"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Understanding MIRA II, &amp;#x0D;&amp;#x0A;BWC’s Enhanced Claims Reserving System &amp;quot;&quot;/&gt;&lt;property id=&quot;20307&quot; value=&quot;257&quot;/&gt;&lt;/object&gt;&lt;object type=&quot;3&quot; unique_id=&quot;10005&quot;&gt;&lt;property id=&quot;20148&quot; value=&quot;5&quot;/&gt;&lt;property id=&quot;20300&quot; value=&quot;Slide 3 - &amp;quot;Overview of Discussion&amp;quot;&quot;/&gt;&lt;property id=&quot;20307&quot; value=&quot;258&quot;/&gt;&lt;/object&gt;&lt;object type=&quot;3&quot; unique_id=&quot;10006&quot;&gt;&lt;property id=&quot;20148&quot; value=&quot;5&quot;/&gt;&lt;property id=&quot;20300&quot; value=&quot;Slide 4 - &amp;quot;Claim Reserve&amp;quot;&quot;/&gt;&lt;property id=&quot;20307&quot; value=&quot;296&quot;/&gt;&lt;/object&gt;&lt;object type=&quot;3&quot; unique_id=&quot;10007&quot;&gt;&lt;property id=&quot;20148&quot; value=&quot;5&quot;/&gt;&lt;property id=&quot;20300&quot; value=&quot;Slide 5 - &amp;quot;BWC’s Reserving Systems&amp;quot;&quot;/&gt;&lt;property id=&quot;20307&quot; value=&quot;262&quot;/&gt;&lt;/object&gt;&lt;object type=&quot;3&quot; unique_id=&quot;10008&quot;&gt;&lt;property id=&quot;20148&quot; value=&quot;5&quot;/&gt;&lt;property id=&quot;20300&quot; value=&quot;Slide 6 - &amp;quot;Why did we change to an automated reserving system?  &amp;quot;&quot;/&gt;&lt;property id=&quot;20307&quot; value=&quot;308&quot;/&gt;&lt;/object&gt;&lt;object type=&quot;3&quot; unique_id=&quot;10009&quot;&gt;&lt;property id=&quot;20148&quot; value=&quot;5&quot;/&gt;&lt;property id=&quot;20300&quot; value=&quot;Slide 7&quot;/&gt;&lt;property id=&quot;20307&quot; value=&quot;261&quot;/&gt;&lt;/object&gt;&lt;object type=&quot;3&quot; unique_id=&quot;10010&quot;&gt;&lt;property id=&quot;20148&quot; value=&quot;5&quot;/&gt;&lt;property id=&quot;20300&quot; value=&quot;Slide 8 - &amp;quot;Why MIRA II?&amp;quot;&quot;/&gt;&lt;property id=&quot;20307&quot; value=&quot;309&quot;/&gt;&lt;/object&gt;&lt;object type=&quot;3&quot; unique_id=&quot;10011&quot;&gt;&lt;property id=&quot;20148&quot; value=&quot;5&quot;/&gt;&lt;property id=&quot;20300&quot; value=&quot;Slide 9&quot;/&gt;&lt;property id=&quot;20307&quot; value=&quot;312&quot;/&gt;&lt;/object&gt;&lt;object type=&quot;3&quot; unique_id=&quot;10012&quot;&gt;&lt;property id=&quot;20148&quot; value=&quot;5&quot;/&gt;&lt;property id=&quot;20300&quot; value=&quot;Slide 10&quot;/&gt;&lt;property id=&quot;20307&quot; value=&quot;267&quot;/&gt;&lt;/object&gt;&lt;object type=&quot;3&quot; unique_id=&quot;10013&quot;&gt;&lt;property id=&quot;20148&quot; value=&quot;5&quot;/&gt;&lt;property id=&quot;20300&quot; value=&quot;Slide 11&quot;/&gt;&lt;property id=&quot;20307&quot; value=&quot;265&quot;/&gt;&lt;/object&gt;&lt;object type=&quot;3&quot; unique_id=&quot;10014&quot;&gt;&lt;property id=&quot;20148&quot; value=&quot;5&quot;/&gt;&lt;property id=&quot;20300&quot; value=&quot;Slide 13 - &amp;quot;Next Steps  &amp;quot;&quot;/&gt;&lt;property id=&quot;20307&quot; value=&quot;314&quot;/&gt;&lt;/object&gt;&lt;object type=&quot;3&quot; unique_id=&quot;10015&quot;&gt;&lt;property id=&quot;20148&quot; value=&quot;5&quot;/&gt;&lt;property id=&quot;20300&quot; value=&quot;Slide 14&quot;/&gt;&lt;property id=&quot;20307&quot; value=&quot;268&quot;/&gt;&lt;/object&gt;&lt;object type=&quot;3&quot; unique_id=&quot;10016&quot;&gt;&lt;property id=&quot;20148&quot; value=&quot;5&quot;/&gt;&lt;property id=&quot;20300&quot; value=&quot;Slide 15 - &amp;quot;Prediction Control &amp;#x0D;&amp;#x0A;(start-stop) Logic&amp;quot;&quot;/&gt;&lt;property id=&quot;20307&quot; value=&quot;269&quot;/&gt;&lt;/object&gt;&lt;object type=&quot;3&quot; unique_id=&quot;10017&quot;&gt;&lt;property id=&quot;20148&quot; value=&quot;5&quot;/&gt;&lt;property id=&quot;20300&quot; value=&quot;Slide 16 - &amp;quot;Modeling Process&amp;quot;&quot;/&gt;&lt;property id=&quot;20307&quot; value=&quot;313&quot;/&gt;&lt;/object&gt;&lt;object type=&quot;3&quot; unique_id=&quot;10018&quot;&gt;&lt;property id=&quot;20148&quot; value=&quot;5&quot;/&gt;&lt;property id=&quot;20300&quot; value=&quot;Slide 18&quot;/&gt;&lt;property id=&quot;20307&quot; value=&quot;317&quot;/&gt;&lt;/object&gt;&lt;object type=&quot;3&quot; unique_id=&quot;10019&quot;&gt;&lt;property id=&quot;20148&quot; value=&quot;5&quot;/&gt;&lt;property id=&quot;20300&quot; value=&quot;Slide 17&quot;/&gt;&lt;property id=&quot;20307&quot; value=&quot;316&quot;/&gt;&lt;/object&gt;&lt;object type=&quot;3&quot; unique_id=&quot;10020&quot;&gt;&lt;property id=&quot;20148&quot; value=&quot;5&quot;/&gt;&lt;property id=&quot;20300&quot; value=&quot;Slide 19 - &amp;quot;Claim-level Accuracy    &amp;quot;&quot;/&gt;&lt;property id=&quot;20307&quot; value=&quot;259&quot;/&gt;&lt;/object&gt;&lt;object type=&quot;3&quot; unique_id=&quot;10021&quot;&gt;&lt;property id=&quot;20148&quot; value=&quot;5&quot;/&gt;&lt;property id=&quot;20300&quot; value=&quot;Slide 20 - &amp;quot;Aggregate Accuracy&amp;quot;&quot;/&gt;&lt;property id=&quot;20307&quot; value=&quot;263&quot;/&gt;&lt;/object&gt;&lt;object type=&quot;3&quot; unique_id=&quot;10022&quot;&gt;&lt;property id=&quot;20148&quot; value=&quot;5&quot;/&gt;&lt;property id=&quot;20300&quot; value=&quot;Slide 21 - &amp;quot;MIRA II Web Service Offerings&amp;quot;&quot;/&gt;&lt;property id=&quot;20307&quot; value=&quot;295&quot;/&gt;&lt;/object&gt;&lt;object type=&quot;3&quot; unique_id=&quot;10023&quot;&gt;&lt;property id=&quot;20148&quot; value=&quot;5&quot;/&gt;&lt;property id=&quot;20300&quot; value=&quot;Slide 22 - &amp;quot;Individual Claim Costs  &amp;quot;&quot;/&gt;&lt;property id=&quot;20307&quot; value=&quot;271&quot;/&gt;&lt;/object&gt;&lt;object type=&quot;3&quot; unique_id=&quot;10024&quot;&gt;&lt;property id=&quot;20148&quot; value=&quot;5&quot;/&gt;&lt;property id=&quot;20300&quot; value=&quot;Slide 23 - &amp;quot;Claim Costs &amp;quot;&quot;/&gt;&lt;property id=&quot;20307&quot; value=&quot;272&quot;/&gt;&lt;/object&gt;&lt;object type=&quot;3&quot; unique_id=&quot;10025&quot;&gt;&lt;property id=&quot;20148&quot; value=&quot;5&quot;/&gt;&lt;property id=&quot;20300&quot; value=&quot;Slide 24 - &amp;quot;Claim Data Information&amp;quot;&quot;/&gt;&lt;property id=&quot;20307&quot; value=&quot;277&quot;/&gt;&lt;/object&gt;&lt;object type=&quot;3&quot; unique_id=&quot;10026&quot;&gt;&lt;property id=&quot;20148&quot; value=&quot;5&quot;/&gt;&lt;property id=&quot;20300&quot; value=&quot;Slide 25 - &amp;quot;Claim Data Information &amp;quot;&quot;/&gt;&lt;property id=&quot;20307&quot; value=&quot;278&quot;/&gt;&lt;/object&gt;&lt;object type=&quot;3&quot; unique_id=&quot;10027&quot;&gt;&lt;property id=&quot;20148&quot; value=&quot;5&quot;/&gt;&lt;property id=&quot;20300&quot; value=&quot;Slide 26 - &amp;quot;Claim Reserve History&amp;quot;&quot;/&gt;&lt;property id=&quot;20307&quot; value=&quot;276&quot;/&gt;&lt;/object&gt;&lt;object type=&quot;3&quot; unique_id=&quot;10028&quot;&gt;&lt;property id=&quot;20148&quot; value=&quot;5&quot;/&gt;&lt;property id=&quot;20300&quot; value=&quot;Slide 27 - &amp;quot; Claim Inquiry Report&amp;quot;&quot;/&gt;&lt;property id=&quot;20307&quot; value=&quot;279&quot;/&gt;&lt;/object&gt;&lt;object type=&quot;3&quot; unique_id=&quot;10029&quot;&gt;&lt;property id=&quot;20148&quot; value=&quot;5&quot;/&gt;&lt;property id=&quot;20300&quot; value=&quot;Slide 28 - &amp;quot;Claim Payment Transaction Report&amp;quot;&quot;/&gt;&lt;property id=&quot;20307&quot; value=&quot;281&quot;/&gt;&lt;/object&gt;&lt;object type=&quot;3&quot; unique_id=&quot;10030&quot;&gt;&lt;property id=&quot;20148&quot; value=&quot;5&quot;/&gt;&lt;property id=&quot;20300&quot; value=&quot;Slide 29 - &amp;quot;Claim Payment Transaction Report&amp;quot;&quot;/&gt;&lt;property id=&quot;20307&quot; value=&quot;282&quot;/&gt;&lt;/object&gt;&lt;object type=&quot;3&quot; unique_id=&quot;10031&quot;&gt;&lt;property id=&quot;20148&quot; value=&quot;5&quot;/&gt;&lt;property id=&quot;20300&quot; value=&quot;Slide 30 - &amp;quot;Claim Payment Transaction Report&amp;quot;&quot;/&gt;&lt;property id=&quot;20307&quot; value=&quot;283&quot;/&gt;&lt;/object&gt;&lt;object type=&quot;3&quot; unique_id=&quot;10032&quot;&gt;&lt;property id=&quot;20148&quot; value=&quot;5&quot;/&gt;&lt;property id=&quot;20300&quot; value=&quot;Slide 31 - &amp;quot;Claim Payment Transaction Report s – policy –pg2&amp;quot;&quot;/&gt;&lt;property id=&quot;20307&quot; value=&quot;284&quot;/&gt;&lt;/object&gt;&lt;object type=&quot;3&quot; unique_id=&quot;10033&quot;&gt;&lt;property id=&quot;20148&quot; value=&quot;5&quot;/&gt;&lt;property id=&quot;20300&quot; value=&quot;Slide 32 - &amp;quot;Claim Reserve Change Report&amp;quot;&quot;/&gt;&lt;property id=&quot;20307&quot; value=&quot;286&quot;/&gt;&lt;/object&gt;&lt;object type=&quot;3&quot; unique_id=&quot;10034&quot;&gt;&lt;property id=&quot;20148&quot; value=&quot;5&quot;/&gt;&lt;property id=&quot;20300&quot; value=&quot;Slide 33 - &amp;quot;Claim Reserve Change Report&amp;quot;&quot;/&gt;&lt;property id=&quot;20307&quot; value=&quot;287&quot;/&gt;&lt;/object&gt;&lt;object type=&quot;3&quot; unique_id=&quot;10035&quot;&gt;&lt;property id=&quot;20148&quot; value=&quot;5&quot;/&gt;&lt;property id=&quot;20300&quot; value=&quot;Slide 34 - &amp;quot;Claim Reserve History Report &amp;quot;&quot;/&gt;&lt;property id=&quot;20307&quot; value=&quot;289&quot;/&gt;&lt;/object&gt;&lt;object type=&quot;3&quot; unique_id=&quot;10036&quot;&gt;&lt;property id=&quot;20148&quot; value=&quot;5&quot;/&gt;&lt;property id=&quot;20300&quot; value=&quot;Slide 35 - &amp;quot;Claim Demographic&amp;quot;&quot;/&gt;&lt;property id=&quot;20307&quot; value=&quot;291&quot;/&gt;&lt;/object&gt;&lt;object type=&quot;3&quot; unique_id=&quot;10037&quot;&gt;&lt;property id=&quot;20148&quot; value=&quot;5&quot;/&gt;&lt;property id=&quot;20300&quot; value=&quot;Slide 36 - &amp;quot;MIRA II Annual Statistics&amp;quot;&quot;/&gt;&lt;property id=&quot;20307&quot; value=&quot;293&quot;/&gt;&lt;/object&gt;&lt;object type=&quot;3&quot; unique_id=&quot;10038&quot;&gt;&lt;property id=&quot;20148&quot; value=&quot;5&quot;/&gt;&lt;property id=&quot;20300&quot; value=&quot;Slide 38 - &amp;quot;Summary&amp;quot;&quot;/&gt;&lt;property id=&quot;20307&quot; value=&quot;315&quot;/&gt;&lt;/object&gt;&lt;object type=&quot;3&quot; unique_id=&quot;10039&quot;&gt;&lt;property id=&quot;20148&quot; value=&quot;5&quot;/&gt;&lt;property id=&quot;20300&quot; value=&quot;Slide 39&quot;/&gt;&lt;property id=&quot;20307&quot; value=&quot;311&quot;/&gt;&lt;/object&gt;&lt;object type=&quot;3&quot; unique_id=&quot;10078&quot;&gt;&lt;property id=&quot;20148&quot; value=&quot;5&quot;/&gt;&lt;property id=&quot;20300&quot; value=&quot;Slide 2&quot;/&gt;&lt;property id=&quot;20307&quot; value=&quot;318&quot;/&gt;&lt;/object&gt;&lt;object type=&quot;3&quot; unique_id=&quot;10118&quot;&gt;&lt;property id=&quot;20148&quot; value=&quot;5&quot;/&gt;&lt;property id=&quot;20300&quot; value=&quot;Slide 12&quot;/&gt;&lt;property id=&quot;20307&quot; value=&quot;319&quot;/&gt;&lt;/object&gt;&lt;object type=&quot;3&quot; unique_id=&quot;10119&quot;&gt;&lt;property id=&quot;20148&quot; value=&quot;5&quot;/&gt;&lt;property id=&quot;20300&quot; value=&quot;Slide 37 - &amp;quot;MIRA II Annual Statistics&amp;quot;&quot;/&gt;&lt;property id=&quot;20307&quot; value=&quot;320&quot;/&gt;&lt;/object&gt;&lt;/object&gt;&lt;/object&gt;&lt;/database&gt;"/>
</p:tagLst>
</file>

<file path=ppt/theme/theme1.xml><?xml version="1.0" encoding="utf-8"?>
<a:theme xmlns:a="http://schemas.openxmlformats.org/drawingml/2006/main" name="BWC Theme 2">
  <a:themeElements>
    <a:clrScheme name="BWC brand">
      <a:dk1>
        <a:sysClr val="windowText" lastClr="000000"/>
      </a:dk1>
      <a:lt1>
        <a:sysClr val="window" lastClr="FFFFFF"/>
      </a:lt1>
      <a:dk2>
        <a:srgbClr val="F46A1F"/>
      </a:dk2>
      <a:lt2>
        <a:srgbClr val="FFFFFF"/>
      </a:lt2>
      <a:accent1>
        <a:srgbClr val="7AABDE"/>
      </a:accent1>
      <a:accent2>
        <a:srgbClr val="969491"/>
      </a:accent2>
      <a:accent3>
        <a:srgbClr val="BAD408"/>
      </a:accent3>
      <a:accent4>
        <a:srgbClr val="CF142B"/>
      </a:accent4>
      <a:accent5>
        <a:srgbClr val="700017"/>
      </a:accent5>
      <a:accent6>
        <a:srgbClr val="968C8C"/>
      </a:accent6>
      <a:hlink>
        <a:srgbClr val="F46A1F"/>
      </a:hlink>
      <a:folHlink>
        <a:srgbClr val="F46A1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581E81EBF13B49A89734B80F1DE42F" ma:contentTypeVersion="0" ma:contentTypeDescription="Create a new document." ma:contentTypeScope="" ma:versionID="cac343091cebca7f124e1d4b3f30292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A5D8AE-6D30-46B2-9B48-47343A92FD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18569D2-596C-419F-903B-5E66D8020994}">
  <ds:schemaRefs>
    <ds:schemaRef ds:uri="http://schemas.microsoft.com/office/2006/metadata/longProperties"/>
  </ds:schemaRefs>
</ds:datastoreItem>
</file>

<file path=customXml/itemProps3.xml><?xml version="1.0" encoding="utf-8"?>
<ds:datastoreItem xmlns:ds="http://schemas.openxmlformats.org/officeDocument/2006/customXml" ds:itemID="{4056ABFA-814C-4EA5-886E-AFF5B40AA2B5}">
  <ds:schemaRefs>
    <ds:schemaRef ds:uri="http://schemas.microsoft.com/office/2006/metadata/properties"/>
  </ds:schemaRefs>
</ds:datastoreItem>
</file>

<file path=customXml/itemProps4.xml><?xml version="1.0" encoding="utf-8"?>
<ds:datastoreItem xmlns:ds="http://schemas.openxmlformats.org/officeDocument/2006/customXml" ds:itemID="{C9C5A9AA-56EA-4899-B56D-EB7EF0A1CE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1596</TotalTime>
  <Words>2913</Words>
  <Application>Microsoft Office PowerPoint</Application>
  <PresentationFormat>On-screen Show (4:3)</PresentationFormat>
  <Paragraphs>443</Paragraphs>
  <Slides>45</Slides>
  <Notes>41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BWC Theme 2</vt:lpstr>
      <vt:lpstr>Back to Basics Workshop Ohio Self Insurance</vt:lpstr>
      <vt:lpstr>Slide 2</vt:lpstr>
      <vt:lpstr>Slide 3</vt:lpstr>
      <vt:lpstr>Slide 4</vt:lpstr>
      <vt:lpstr>Slide 5</vt:lpstr>
      <vt:lpstr>Slide 6</vt:lpstr>
      <vt:lpstr>Slide 7</vt:lpstr>
      <vt:lpstr>Agenda     </vt:lpstr>
      <vt:lpstr>Definitions</vt:lpstr>
      <vt:lpstr>  Definitions </vt:lpstr>
      <vt:lpstr>Definitions</vt:lpstr>
      <vt:lpstr>Definitions </vt:lpstr>
      <vt:lpstr>Claims Management </vt:lpstr>
      <vt:lpstr>Claims Management </vt:lpstr>
      <vt:lpstr>Claims Management   </vt:lpstr>
      <vt:lpstr>Required File Content</vt:lpstr>
      <vt:lpstr>Payment Documentation</vt:lpstr>
      <vt:lpstr>Claims Management  </vt:lpstr>
      <vt:lpstr>Claims Management  </vt:lpstr>
      <vt:lpstr> Medical Treatment </vt:lpstr>
      <vt:lpstr> Claims Management  </vt:lpstr>
      <vt:lpstr>Claims Management</vt:lpstr>
      <vt:lpstr>Claims Management </vt:lpstr>
      <vt:lpstr>Payment of Compensation</vt:lpstr>
      <vt:lpstr>Payment of Compensation</vt:lpstr>
      <vt:lpstr>Payment of Compensation</vt:lpstr>
      <vt:lpstr>Payment of Compensation </vt:lpstr>
      <vt:lpstr>Payment of Compensation </vt:lpstr>
      <vt:lpstr>Payment of Compensation</vt:lpstr>
      <vt:lpstr>Payment of compensation </vt:lpstr>
      <vt:lpstr>Payment of Compensation</vt:lpstr>
      <vt:lpstr>Payment of Compensation</vt:lpstr>
      <vt:lpstr>Payment of Benefits</vt:lpstr>
      <vt:lpstr>Payment of Compensation </vt:lpstr>
      <vt:lpstr>Payment of Compensation </vt:lpstr>
      <vt:lpstr> Payment of Compensation</vt:lpstr>
      <vt:lpstr> Statute of Limitations</vt:lpstr>
      <vt:lpstr>Litigation</vt:lpstr>
      <vt:lpstr>Compliance Audit and Self       Insured Complaints </vt:lpstr>
      <vt:lpstr>Self Insured Audits</vt:lpstr>
      <vt:lpstr>Self Insured Audit</vt:lpstr>
      <vt:lpstr> Required Posting </vt:lpstr>
      <vt:lpstr>Administrative Responsibility </vt:lpstr>
      <vt:lpstr>www.bwc.ohio.gov </vt:lpstr>
      <vt:lpstr>Contacting BWC </vt:lpstr>
    </vt:vector>
  </TitlesOfParts>
  <Company>Ohio Bureau of Workers' Compensation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a76423</dc:creator>
  <cp:lastModifiedBy>a78830</cp:lastModifiedBy>
  <cp:revision>214</cp:revision>
  <dcterms:created xsi:type="dcterms:W3CDTF">2008-05-30T15:09:35Z</dcterms:created>
  <dcterms:modified xsi:type="dcterms:W3CDTF">2014-03-14T17:16:16Z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0x01010049E46BB8784B0E449A587D723129BC0B</vt:lpwstr>
  </property>
  <property fmtid="{D5CDD505-2E9C-101B-9397-08002B2CF9AE}" pid="3" name="ContentType">
    <vt:lpwstr>Document</vt:lpwstr>
  </property>
  <property fmtid="{D5CDD505-2E9C-101B-9397-08002B2CF9AE}" pid="4" name="PublishingExpirationDate">
    <vt:lpwstr/>
  </property>
  <property fmtid="{D5CDD505-2E9C-101B-9397-08002B2CF9AE}" pid="5" name="PublishingStartDate">
    <vt:lpwstr/>
  </property>
</Properties>
</file>