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46"/>
  </p:notesMasterIdLst>
  <p:handoutMasterIdLst>
    <p:handoutMasterId r:id="rId47"/>
  </p:handoutMasterIdLst>
  <p:sldIdLst>
    <p:sldId id="256" r:id="rId6"/>
    <p:sldId id="258" r:id="rId7"/>
    <p:sldId id="308" r:id="rId8"/>
    <p:sldId id="309" r:id="rId9"/>
    <p:sldId id="286" r:id="rId10"/>
    <p:sldId id="296" r:id="rId11"/>
    <p:sldId id="301" r:id="rId12"/>
    <p:sldId id="294" r:id="rId13"/>
    <p:sldId id="302" r:id="rId14"/>
    <p:sldId id="285" r:id="rId15"/>
    <p:sldId id="293" r:id="rId16"/>
    <p:sldId id="305" r:id="rId17"/>
    <p:sldId id="306" r:id="rId18"/>
    <p:sldId id="303" r:id="rId19"/>
    <p:sldId id="307" r:id="rId20"/>
    <p:sldId id="295" r:id="rId21"/>
    <p:sldId id="290" r:id="rId22"/>
    <p:sldId id="292" r:id="rId23"/>
    <p:sldId id="300" r:id="rId24"/>
    <p:sldId id="297" r:id="rId25"/>
    <p:sldId id="298" r:id="rId26"/>
    <p:sldId id="299" r:id="rId27"/>
    <p:sldId id="317" r:id="rId28"/>
    <p:sldId id="326" r:id="rId29"/>
    <p:sldId id="316" r:id="rId30"/>
    <p:sldId id="315" r:id="rId31"/>
    <p:sldId id="314" r:id="rId32"/>
    <p:sldId id="325" r:id="rId33"/>
    <p:sldId id="313" r:id="rId34"/>
    <p:sldId id="311" r:id="rId35"/>
    <p:sldId id="321" r:id="rId36"/>
    <p:sldId id="318" r:id="rId37"/>
    <p:sldId id="319" r:id="rId38"/>
    <p:sldId id="320" r:id="rId39"/>
    <p:sldId id="322" r:id="rId40"/>
    <p:sldId id="323" r:id="rId41"/>
    <p:sldId id="324" r:id="rId42"/>
    <p:sldId id="310" r:id="rId43"/>
    <p:sldId id="328" r:id="rId44"/>
    <p:sldId id="304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026"/>
    <a:srgbClr val="F46A1F"/>
    <a:srgbClr val="D8590D"/>
    <a:srgbClr val="DE700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3" autoAdjust="0"/>
    <p:restoredTop sz="94700" autoAdjust="0"/>
  </p:normalViewPr>
  <p:slideViewPr>
    <p:cSldViewPr>
      <p:cViewPr varScale="1">
        <p:scale>
          <a:sx n="126" d="100"/>
          <a:sy n="126" d="100"/>
        </p:scale>
        <p:origin x="-11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7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8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78830\Desktop\DEFAULT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ghome1\a78830\Self-insured\Self-insured\Random%20SI\SI_SF%20comparis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ghome1\a78830\Self-insured\Self-insured\Random%20SI\SI_SF%20comparis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Number of Defaults By Year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Number of Defaults</c:v>
          </c:tx>
          <c:marker>
            <c:symbol val="none"/>
          </c:marker>
          <c:dLbls>
            <c:dLbl>
              <c:idx val="0"/>
              <c:layout>
                <c:manualLayout>
                  <c:x val="-1.8237082066869303E-2"/>
                  <c:y val="-4.4198895027624523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5.1565377532228424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2.5782688766114212E-2"/>
                </c:manualLayout>
              </c:layout>
              <c:showVal val="1"/>
            </c:dLbl>
            <c:dLbl>
              <c:idx val="7"/>
              <c:layout>
                <c:manualLayout>
                  <c:x val="-1.4880952380952419E-3"/>
                  <c:y val="3.4313725490196081E-2"/>
                </c:manualLayout>
              </c:layout>
              <c:showVal val="1"/>
            </c:dLbl>
            <c:dLbl>
              <c:idx val="8"/>
              <c:layout>
                <c:manualLayout>
                  <c:x val="2.9761904761904812E-3"/>
                  <c:y val="1.9607843137254902E-2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-1.4732965009208105E-2"/>
                </c:manualLayout>
              </c:layout>
              <c:showVal val="1"/>
            </c:dLbl>
            <c:dLbl>
              <c:idx val="11"/>
              <c:layout>
                <c:manualLayout>
                  <c:x val="0"/>
                  <c:y val="-2.5782688766114212E-2"/>
                </c:manualLayout>
              </c:layout>
              <c:showVal val="1"/>
            </c:dLbl>
            <c:dLbl>
              <c:idx val="12"/>
              <c:layout>
                <c:manualLayout>
                  <c:x val="0"/>
                  <c:y val="3.3149171270718231E-2"/>
                </c:manualLayout>
              </c:layout>
              <c:showVal val="1"/>
            </c:dLbl>
            <c:dLbl>
              <c:idx val="13"/>
              <c:layout>
                <c:manualLayout>
                  <c:x val="-2.133998875140606E-2"/>
                  <c:y val="3.6669947506561933E-2"/>
                </c:manualLayout>
              </c:layout>
              <c:showVal val="1"/>
            </c:dLbl>
            <c:showVal val="1"/>
          </c:dLbls>
          <c:cat>
            <c:numRef>
              <c:f>DEFAULTS!$A$1:$A$14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DEFAULTS!$B$1:$B$14</c:f>
              <c:numCache>
                <c:formatCode>General</c:formatCode>
                <c:ptCount val="14"/>
                <c:pt idx="0">
                  <c:v>11</c:v>
                </c:pt>
                <c:pt idx="1">
                  <c:v>13</c:v>
                </c:pt>
                <c:pt idx="2">
                  <c:v>24</c:v>
                </c:pt>
                <c:pt idx="3">
                  <c:v>13</c:v>
                </c:pt>
                <c:pt idx="4">
                  <c:v>23</c:v>
                </c:pt>
                <c:pt idx="5">
                  <c:v>9</c:v>
                </c:pt>
                <c:pt idx="6">
                  <c:v>8</c:v>
                </c:pt>
                <c:pt idx="7">
                  <c:v>9</c:v>
                </c:pt>
                <c:pt idx="8">
                  <c:v>13</c:v>
                </c:pt>
                <c:pt idx="9">
                  <c:v>16</c:v>
                </c:pt>
                <c:pt idx="10">
                  <c:v>7</c:v>
                </c:pt>
                <c:pt idx="11">
                  <c:v>5</c:v>
                </c:pt>
                <c:pt idx="12">
                  <c:v>4</c:v>
                </c:pt>
                <c:pt idx="13">
                  <c:v>4</c:v>
                </c:pt>
              </c:numCache>
            </c:numRef>
          </c:val>
        </c:ser>
        <c:marker val="1"/>
        <c:axId val="67757568"/>
        <c:axId val="67794432"/>
      </c:lineChart>
      <c:catAx>
        <c:axId val="677575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7794432"/>
        <c:crosses val="autoZero"/>
        <c:auto val="1"/>
        <c:lblAlgn val="ctr"/>
        <c:lblOffset val="100"/>
      </c:catAx>
      <c:valAx>
        <c:axId val="67794432"/>
        <c:scaling>
          <c:orientation val="minMax"/>
        </c:scaling>
        <c:axPos val="l"/>
        <c:majorGridlines/>
        <c:numFmt formatCode="General" sourceLinked="1"/>
        <c:tickLblPos val="nextTo"/>
        <c:crossAx val="677575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1913043478260871E-2"/>
          <c:y val="5.3928383952006088E-2"/>
          <c:w val="0.69318110236220476"/>
          <c:h val="0.7669287589051379"/>
        </c:manualLayout>
      </c:layout>
      <c:lineChart>
        <c:grouping val="standard"/>
        <c:ser>
          <c:idx val="0"/>
          <c:order val="0"/>
          <c:tx>
            <c:strRef>
              <c:f>'Fact Sheet'!$A$3</c:f>
              <c:strCache>
                <c:ptCount val="1"/>
                <c:pt idx="0">
                  <c:v>SF Lost Time Claims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'Fact Sheet'!$B$1:$K$1</c:f>
              <c:numCache>
                <c:formatCode>0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'Fact Sheet'!$B$3:$K$3</c:f>
              <c:numCache>
                <c:formatCode>#,##0</c:formatCode>
                <c:ptCount val="10"/>
                <c:pt idx="0">
                  <c:v>26844</c:v>
                </c:pt>
                <c:pt idx="1">
                  <c:v>24797</c:v>
                </c:pt>
                <c:pt idx="2">
                  <c:v>22257</c:v>
                </c:pt>
                <c:pt idx="3">
                  <c:v>20363</c:v>
                </c:pt>
                <c:pt idx="4">
                  <c:v>19487</c:v>
                </c:pt>
                <c:pt idx="5">
                  <c:v>18738</c:v>
                </c:pt>
                <c:pt idx="6">
                  <c:v>15428</c:v>
                </c:pt>
                <c:pt idx="7">
                  <c:v>13296</c:v>
                </c:pt>
                <c:pt idx="8">
                  <c:v>13404</c:v>
                </c:pt>
                <c:pt idx="9">
                  <c:v>12130</c:v>
                </c:pt>
              </c:numCache>
            </c:numRef>
          </c:val>
        </c:ser>
        <c:ser>
          <c:idx val="1"/>
          <c:order val="1"/>
          <c:tx>
            <c:strRef>
              <c:f>'Fact Sheet'!$A$4</c:f>
              <c:strCache>
                <c:ptCount val="1"/>
                <c:pt idx="0">
                  <c:v>SI Lost Time Claims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'Fact Sheet'!$B$1:$K$1</c:f>
              <c:numCache>
                <c:formatCode>0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'Fact Sheet'!$B$4:$K$4</c:f>
              <c:numCache>
                <c:formatCode>#,##0</c:formatCode>
                <c:ptCount val="10"/>
                <c:pt idx="0">
                  <c:v>16680</c:v>
                </c:pt>
                <c:pt idx="1">
                  <c:v>13970</c:v>
                </c:pt>
                <c:pt idx="2">
                  <c:v>13940</c:v>
                </c:pt>
                <c:pt idx="3">
                  <c:v>13174</c:v>
                </c:pt>
                <c:pt idx="4">
                  <c:v>11932</c:v>
                </c:pt>
                <c:pt idx="5">
                  <c:v>11356</c:v>
                </c:pt>
                <c:pt idx="6">
                  <c:v>9631</c:v>
                </c:pt>
                <c:pt idx="7">
                  <c:v>10018</c:v>
                </c:pt>
                <c:pt idx="8">
                  <c:v>9021</c:v>
                </c:pt>
                <c:pt idx="9">
                  <c:v>9037</c:v>
                </c:pt>
              </c:numCache>
            </c:numRef>
          </c:val>
        </c:ser>
        <c:marker val="1"/>
        <c:axId val="67950080"/>
        <c:axId val="67951616"/>
      </c:lineChart>
      <c:catAx>
        <c:axId val="67950080"/>
        <c:scaling>
          <c:orientation val="minMax"/>
        </c:scaling>
        <c:axPos val="b"/>
        <c:numFmt formatCode="0" sourceLinked="1"/>
        <c:tickLblPos val="nextTo"/>
        <c:txPr>
          <a:bodyPr rot="-5400000" vert="horz"/>
          <a:lstStyle/>
          <a:p>
            <a:pPr>
              <a:defRPr sz="1100"/>
            </a:pPr>
            <a:endParaRPr lang="en-US"/>
          </a:p>
        </c:txPr>
        <c:crossAx val="67951616"/>
        <c:crosses val="autoZero"/>
        <c:auto val="1"/>
        <c:lblAlgn val="ctr"/>
        <c:lblOffset val="100"/>
      </c:catAx>
      <c:valAx>
        <c:axId val="6795161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679500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'Fact Sheet'!$A$44</c:f>
              <c:strCache>
                <c:ptCount val="1"/>
                <c:pt idx="0">
                  <c:v>SF Total Benefits Paid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'Fact Sheet'!$B$1:$K$1</c:f>
              <c:numCache>
                <c:formatCode>0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'Fact Sheet'!$B$44:$K$44</c:f>
              <c:numCache>
                <c:formatCode>"$"#,##0</c:formatCode>
                <c:ptCount val="10"/>
                <c:pt idx="0">
                  <c:v>1913830267</c:v>
                </c:pt>
                <c:pt idx="1">
                  <c:v>1919752559</c:v>
                </c:pt>
                <c:pt idx="2">
                  <c:v>1982507006</c:v>
                </c:pt>
                <c:pt idx="3">
                  <c:v>1934778227.1299999</c:v>
                </c:pt>
                <c:pt idx="4">
                  <c:v>1950771076.1699996</c:v>
                </c:pt>
                <c:pt idx="5">
                  <c:v>2063865071.8000002</c:v>
                </c:pt>
                <c:pt idx="6">
                  <c:v>1964273902.4300001</c:v>
                </c:pt>
                <c:pt idx="7">
                  <c:v>1886386292</c:v>
                </c:pt>
                <c:pt idx="8">
                  <c:v>1832624010</c:v>
                </c:pt>
                <c:pt idx="9">
                  <c:v>1827550254.77</c:v>
                </c:pt>
              </c:numCache>
            </c:numRef>
          </c:val>
        </c:ser>
        <c:ser>
          <c:idx val="1"/>
          <c:order val="1"/>
          <c:tx>
            <c:strRef>
              <c:f>'Fact Sheet'!$A$45</c:f>
              <c:strCache>
                <c:ptCount val="1"/>
                <c:pt idx="0">
                  <c:v>SI Total Benefits Paid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'Fact Sheet'!$B$1:$K$1</c:f>
              <c:numCache>
                <c:formatCode>0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'Fact Sheet'!$B$45:$K$45</c:f>
              <c:numCache>
                <c:formatCode>"$"#,##0</c:formatCode>
                <c:ptCount val="10"/>
                <c:pt idx="0">
                  <c:v>505765361.57999974</c:v>
                </c:pt>
                <c:pt idx="1">
                  <c:v>480775224.50999999</c:v>
                </c:pt>
                <c:pt idx="2">
                  <c:v>465670839.00999999</c:v>
                </c:pt>
                <c:pt idx="3">
                  <c:v>450622461</c:v>
                </c:pt>
                <c:pt idx="4">
                  <c:v>440577847</c:v>
                </c:pt>
                <c:pt idx="5">
                  <c:v>436881372</c:v>
                </c:pt>
                <c:pt idx="6">
                  <c:v>424503206</c:v>
                </c:pt>
                <c:pt idx="7">
                  <c:v>418713476</c:v>
                </c:pt>
                <c:pt idx="8">
                  <c:v>405480747</c:v>
                </c:pt>
                <c:pt idx="9">
                  <c:v>375546815</c:v>
                </c:pt>
              </c:numCache>
            </c:numRef>
          </c:val>
        </c:ser>
        <c:marker val="1"/>
        <c:axId val="68103168"/>
        <c:axId val="68141824"/>
      </c:lineChart>
      <c:catAx>
        <c:axId val="68103168"/>
        <c:scaling>
          <c:orientation val="minMax"/>
        </c:scaling>
        <c:axPos val="b"/>
        <c:numFmt formatCode="0" sourceLinked="1"/>
        <c:tickLblPos val="nextTo"/>
        <c:txPr>
          <a:bodyPr rot="-5400000" vert="horz"/>
          <a:lstStyle/>
          <a:p>
            <a:pPr>
              <a:defRPr sz="1100"/>
            </a:pPr>
            <a:endParaRPr lang="en-US"/>
          </a:p>
        </c:txPr>
        <c:crossAx val="68141824"/>
        <c:crosses val="autoZero"/>
        <c:auto val="1"/>
        <c:lblAlgn val="ctr"/>
        <c:lblOffset val="100"/>
      </c:catAx>
      <c:valAx>
        <c:axId val="68141824"/>
        <c:scaling>
          <c:orientation val="minMax"/>
        </c:scaling>
        <c:axPos val="l"/>
        <c:majorGridlines/>
        <c:numFmt formatCode="&quot;$&quot;#,##0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681031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/>
          </a:pPr>
          <a:endParaRPr lang="en-US"/>
        </a:p>
      </c:txPr>
    </c:legend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90AC5-0BD7-4799-ADA8-6286610494C6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0AA66-A6C7-4B51-B5A8-D6C611AB8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A6256-88D5-41C1-BE46-B8A698ABC5E0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71966-5B93-4EBB-AC53-1C91F3080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1966-5B93-4EBB-AC53-1C91F30801F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1966-5B93-4EBB-AC53-1C91F30801F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1966-5B93-4EBB-AC53-1C91F30801F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1966-5B93-4EBB-AC53-1C91F30801F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1966-5B93-4EBB-AC53-1C91F30801F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1966-5B93-4EBB-AC53-1C91F30801F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1966-5B93-4EBB-AC53-1C91F30801F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 form allows</a:t>
            </a:r>
            <a:r>
              <a:rPr lang="en-US" baseline="0" dirty="0" smtClean="0"/>
              <a:t> writing for Basis for Request – Use each line, otherwise it will shrink to fit..and </a:t>
            </a:r>
            <a:r>
              <a:rPr lang="en-US" baseline="0" smtClean="0"/>
              <a:t>get small.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1966-5B93-4EBB-AC53-1C91F30801F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Mail sometimes go</a:t>
            </a:r>
            <a:r>
              <a:rPr lang="en-US" baseline="0" dirty="0" smtClean="0"/>
              <a:t>es straight to the claim and may be delayed. Email or  Fax are best options.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1966-5B93-4EBB-AC53-1C91F30801F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1966-5B93-4EBB-AC53-1C91F30801F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1966-5B93-4EBB-AC53-1C91F30801F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1966-5B93-4EBB-AC53-1C91F30801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1966-5B93-4EBB-AC53-1C91F30801F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1966-5B93-4EBB-AC53-1C91F30801F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1966-5B93-4EBB-AC53-1C91F30801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1966-5B93-4EBB-AC53-1C91F30801F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1966-5B93-4EBB-AC53-1C91F30801F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1966-5B93-4EBB-AC53-1C91F30801F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71966-5B93-4EBB-AC53-1C91F30801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0"/>
            <a:ext cx="8077200" cy="1146175"/>
          </a:xfrm>
        </p:spPr>
        <p:txBody>
          <a:bodyPr anchor="b"/>
          <a:lstStyle>
            <a:lvl1pPr>
              <a:defRPr>
                <a:solidFill>
                  <a:srgbClr val="F46A1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267200"/>
            <a:ext cx="8077200" cy="1295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65BC1-3586-4F00-A72E-D8CB287D033C}" type="datetime1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3D9C1-103C-4720-A908-2E3C5ECB2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46A1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05592-3EDF-47C1-8AB7-043B870415A5}" type="datetime1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B75C7-2262-4FF3-919B-A93B2F637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30ABC-F052-4528-8805-F6EED3C04B62}" type="datetime1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76677-EC65-409C-B62B-CDA7E78DE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lnSpc>
                <a:spcPts val="3000"/>
              </a:lnSpc>
              <a:spcBef>
                <a:spcPts val="0"/>
              </a:spcBef>
              <a:defRPr sz="2800"/>
            </a:lvl1pPr>
            <a:lvl2pPr>
              <a:lnSpc>
                <a:spcPts val="2600"/>
              </a:lnSpc>
              <a:spcBef>
                <a:spcPts val="300"/>
              </a:spcBef>
              <a:defRPr sz="2400"/>
            </a:lvl2pPr>
            <a:lvl3pPr>
              <a:lnSpc>
                <a:spcPts val="2200"/>
              </a:lnSpc>
              <a:spcBef>
                <a:spcPts val="300"/>
              </a:spcBef>
              <a:defRPr sz="2000"/>
            </a:lvl3pPr>
            <a:lvl4pPr>
              <a:lnSpc>
                <a:spcPts val="2000"/>
              </a:lnSpc>
              <a:spcBef>
                <a:spcPts val="300"/>
              </a:spcBef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lnSpc>
                <a:spcPts val="3000"/>
              </a:lnSpc>
              <a:spcBef>
                <a:spcPts val="300"/>
              </a:spcBef>
              <a:defRPr sz="2800"/>
            </a:lvl1pPr>
            <a:lvl2pPr>
              <a:lnSpc>
                <a:spcPts val="2600"/>
              </a:lnSpc>
              <a:spcBef>
                <a:spcPts val="300"/>
              </a:spcBef>
              <a:defRPr sz="2400"/>
            </a:lvl2pPr>
            <a:lvl3pPr>
              <a:lnSpc>
                <a:spcPts val="2200"/>
              </a:lnSpc>
              <a:spcBef>
                <a:spcPts val="300"/>
              </a:spcBef>
              <a:defRPr sz="2000"/>
            </a:lvl3pPr>
            <a:lvl4pPr>
              <a:lnSpc>
                <a:spcPts val="2000"/>
              </a:lnSpc>
              <a:spcBef>
                <a:spcPts val="300"/>
              </a:spcBef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7E2C-B92B-4783-9730-AF9CB83F13E6}" type="datetime1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AE29A-8E6B-42FC-ACF5-8978A4B3F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5838"/>
            <a:ext cx="4040188" cy="639762"/>
          </a:xfrm>
        </p:spPr>
        <p:txBody>
          <a:bodyPr anchor="b"/>
          <a:lstStyle>
            <a:lvl1pPr marL="0" indent="0">
              <a:lnSpc>
                <a:spcPts val="26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71799"/>
            <a:ext cx="4040188" cy="3048001"/>
          </a:xfrm>
        </p:spPr>
        <p:txBody>
          <a:bodyPr/>
          <a:lstStyle>
            <a:lvl1pPr>
              <a:lnSpc>
                <a:spcPts val="2600"/>
              </a:lnSpc>
              <a:spcBef>
                <a:spcPts val="300"/>
              </a:spcBef>
              <a:defRPr sz="2400"/>
            </a:lvl1pPr>
            <a:lvl2pPr>
              <a:lnSpc>
                <a:spcPts val="2200"/>
              </a:lnSpc>
              <a:spcBef>
                <a:spcPts val="300"/>
              </a:spcBef>
              <a:defRPr sz="2000"/>
            </a:lvl2pPr>
            <a:lvl3pPr>
              <a:lnSpc>
                <a:spcPts val="2000"/>
              </a:lnSpc>
              <a:spcBef>
                <a:spcPts val="300"/>
              </a:spcBef>
              <a:defRPr sz="1800"/>
            </a:lvl3pPr>
            <a:lvl4pPr>
              <a:lnSpc>
                <a:spcPts val="1800"/>
              </a:lnSpc>
              <a:spcBef>
                <a:spcPts val="300"/>
              </a:spcBef>
              <a:defRPr sz="1600"/>
            </a:lvl4pPr>
            <a:lvl5pPr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55838"/>
            <a:ext cx="4041775" cy="639762"/>
          </a:xfrm>
        </p:spPr>
        <p:txBody>
          <a:bodyPr anchor="b"/>
          <a:lstStyle>
            <a:lvl1pPr marL="0" indent="0">
              <a:lnSpc>
                <a:spcPts val="26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71799"/>
            <a:ext cx="4041775" cy="3048001"/>
          </a:xfrm>
        </p:spPr>
        <p:txBody>
          <a:bodyPr/>
          <a:lstStyle>
            <a:lvl1pPr>
              <a:lnSpc>
                <a:spcPts val="2600"/>
              </a:lnSpc>
              <a:spcBef>
                <a:spcPts val="300"/>
              </a:spcBef>
              <a:defRPr sz="2400"/>
            </a:lvl1pPr>
            <a:lvl2pPr>
              <a:lnSpc>
                <a:spcPts val="2200"/>
              </a:lnSpc>
              <a:spcBef>
                <a:spcPts val="300"/>
              </a:spcBef>
              <a:defRPr sz="2000"/>
            </a:lvl2pPr>
            <a:lvl3pPr>
              <a:lnSpc>
                <a:spcPts val="2000"/>
              </a:lnSpc>
              <a:spcBef>
                <a:spcPts val="300"/>
              </a:spcBef>
              <a:defRPr sz="1800"/>
            </a:lvl3pPr>
            <a:lvl4pPr>
              <a:lnSpc>
                <a:spcPts val="1800"/>
              </a:lnSpc>
              <a:spcBef>
                <a:spcPts val="300"/>
              </a:spcBef>
              <a:defRPr sz="1600"/>
            </a:lvl4pPr>
            <a:lvl5pPr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7B035-EC62-4292-BDB5-0CEAF42E9A7F}" type="datetime1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F862-26AE-44CC-9885-4283DB7CE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F46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F46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09800"/>
            <a:ext cx="822960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325199D-1BCC-4496-82A7-E81C2D2E73ED}" type="datetime1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DFE788D9-04F6-4544-9DAF-22FD353EB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15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2286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Rockwell"/>
          <a:ea typeface="ＭＳ Ｐゴシック" charset="-128"/>
          <a:cs typeface="Rockwell"/>
        </a:defRPr>
      </a:lvl1pPr>
      <a:lvl2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Rockwell" pitchFamily="18" charset="0"/>
          <a:ea typeface="ＭＳ Ｐゴシック" charset="-128"/>
          <a:cs typeface="Rockwell" charset="0"/>
        </a:defRPr>
      </a:lvl2pPr>
      <a:lvl3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Rockwell" pitchFamily="18" charset="0"/>
          <a:ea typeface="ＭＳ Ｐゴシック" charset="-128"/>
          <a:cs typeface="Rockwell" charset="0"/>
        </a:defRPr>
      </a:lvl3pPr>
      <a:lvl4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Rockwell" pitchFamily="18" charset="0"/>
          <a:ea typeface="ＭＳ Ｐゴシック" charset="-128"/>
          <a:cs typeface="Rockwell" charset="0"/>
        </a:defRPr>
      </a:lvl4pPr>
      <a:lvl5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Rockwell" pitchFamily="18" charset="0"/>
          <a:ea typeface="ＭＳ Ｐゴシック" charset="-128"/>
          <a:cs typeface="Rockwel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lnSpc>
          <a:spcPts val="3200"/>
        </a:lnSpc>
        <a:spcBef>
          <a:spcPts val="1200"/>
        </a:spcBef>
        <a:spcAft>
          <a:spcPct val="0"/>
        </a:spcAft>
        <a:buClr>
          <a:schemeClr val="tx2"/>
        </a:buClr>
        <a:buFont typeface="Courier New" charset="0"/>
        <a:buChar char="o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577850" indent="-231775" algn="l" rtl="0" eaLnBrk="0" fontAlgn="base" hangingPunct="0">
        <a:lnSpc>
          <a:spcPts val="26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796925" indent="-219075" algn="l" rtl="0" eaLnBrk="0" fontAlgn="base" hangingPunct="0">
        <a:lnSpc>
          <a:spcPts val="2100"/>
        </a:lnSpc>
        <a:spcBef>
          <a:spcPts val="600"/>
        </a:spcBef>
        <a:spcAft>
          <a:spcPct val="0"/>
        </a:spcAft>
        <a:buClr>
          <a:schemeClr val="tx2"/>
        </a:buClr>
        <a:buFont typeface="Courier New" charset="0"/>
        <a:buChar char="o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027113" indent="-173038" algn="l" rtl="0" eaLnBrk="0" fontAlgn="base" hangingPunct="0">
        <a:lnSpc>
          <a:spcPts val="2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SIINQ@bwc.state.oh.u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BWCSIAuditing@bwc.state.oh.us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SIINQ@bwc.state.oh.us" TargetMode="External"/><Relationship Id="rId2" Type="http://schemas.openxmlformats.org/officeDocument/2006/relationships/hyperlink" Target="http://www.bwc.ohio.gov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7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8077200" cy="11461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Rockwell" charset="0"/>
                <a:cs typeface="Rockwell" charset="0"/>
              </a:rPr>
              <a:t>Ohio BWC Update</a:t>
            </a:r>
          </a:p>
        </p:txBody>
      </p:sp>
      <p:sp>
        <p:nvSpPr>
          <p:cNvPr id="2051" name="Subtitle 18"/>
          <p:cNvSpPr>
            <a:spLocks noGrp="1"/>
          </p:cNvSpPr>
          <p:nvPr>
            <p:ph type="subTitle" idx="1"/>
          </p:nvPr>
        </p:nvSpPr>
        <p:spPr>
          <a:xfrm>
            <a:off x="609600" y="3505200"/>
            <a:ext cx="80010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Paul Flowers – Director, Self-Insured Department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Dave Sievert – Auditing Supervisor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534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/>
          <a:lstStyle/>
          <a:p>
            <a:r>
              <a:rPr lang="en-US" dirty="0" smtClean="0"/>
              <a:t>Default History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828800"/>
          <a:ext cx="64008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690"/>
                <a:gridCol w="2151776"/>
                <a:gridCol w="23363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Number of Defaults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Number of Default Claims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 - 2000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37,001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2000-2009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47,494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3,861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430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10,368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2013 to date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99,271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153400" cy="1143000"/>
          </a:xfrm>
        </p:spPr>
        <p:txBody>
          <a:bodyPr/>
          <a:lstStyle/>
          <a:p>
            <a:r>
              <a:rPr lang="en-US" dirty="0" smtClean="0"/>
              <a:t>SIEGF and Mandatory Assessment Rates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133600"/>
            <a:ext cx="8534400" cy="4419600"/>
          </a:xfrm>
        </p:spPr>
        <p:txBody>
          <a:bodyPr/>
          <a:lstStyle/>
          <a:p>
            <a:pPr marL="688975" indent="-341313">
              <a:buNone/>
            </a:pPr>
            <a:r>
              <a:rPr lang="en-US" dirty="0" smtClean="0"/>
              <a:t>3) Decline in reported paid compensation over the   last several years</a:t>
            </a:r>
          </a:p>
          <a:p>
            <a:pPr marL="800100">
              <a:buNone/>
            </a:pPr>
            <a:r>
              <a:rPr lang="en-US" sz="2400" dirty="0" smtClean="0"/>
              <a:t>		   - 35% reduction in paid compensation from 2003 to 		   2012</a:t>
            </a:r>
          </a:p>
          <a:p>
            <a:pPr>
              <a:buNone/>
            </a:pPr>
            <a:r>
              <a:rPr lang="en-US" sz="2400" dirty="0" smtClean="0"/>
              <a:t>	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685800"/>
          </a:xfrm>
        </p:spPr>
        <p:txBody>
          <a:bodyPr/>
          <a:lstStyle/>
          <a:p>
            <a:r>
              <a:rPr lang="en-US" dirty="0" smtClean="0"/>
              <a:t>Paid Compensation History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64008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690"/>
                <a:gridCol w="2151776"/>
                <a:gridCol w="23363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SI-40 Reported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Paid Compensation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1,356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$248,802,346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1,361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$238,207,100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1,343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$228,085,839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1,360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$221,610,279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1,377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$214,982,719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1,395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$209,686,150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1,392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$201,504,727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2010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1,414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$199,711,742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1,477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$191,441,171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1,420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$162,095,217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838200"/>
          <a:ext cx="87630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152400" y="3581400"/>
          <a:ext cx="8763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077200" cy="1143000"/>
          </a:xfrm>
        </p:spPr>
        <p:txBody>
          <a:bodyPr/>
          <a:lstStyle/>
          <a:p>
            <a:r>
              <a:rPr lang="en-US" dirty="0" smtClean="0"/>
              <a:t>SIEGF and Mandatory Assessment Rates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133600"/>
            <a:ext cx="8915400" cy="4419600"/>
          </a:xfrm>
        </p:spPr>
        <p:txBody>
          <a:bodyPr/>
          <a:lstStyle/>
          <a:p>
            <a:pPr marL="968375" indent="-341313">
              <a:buNone/>
            </a:pPr>
            <a:r>
              <a:rPr lang="en-US" dirty="0" smtClean="0"/>
              <a:t>4) Restatement of 2012 claim disbursements   among the SIEGF and Mandatory funds</a:t>
            </a:r>
          </a:p>
          <a:p>
            <a:pPr>
              <a:buNone/>
            </a:pPr>
            <a:r>
              <a:rPr lang="en-US" sz="2400" dirty="0" smtClean="0"/>
              <a:t>			- Requirement to maintain 125% of prior years 			costs in the SIEGF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229600" cy="685800"/>
          </a:xfrm>
        </p:spPr>
        <p:txBody>
          <a:bodyPr/>
          <a:lstStyle/>
          <a:p>
            <a:r>
              <a:rPr lang="en-US" dirty="0" smtClean="0"/>
              <a:t>Projected Fund Balances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057400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981200"/>
                <a:gridCol w="25146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Fund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Estimated Balance (12/31/14)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Estimated Disbursements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(2013)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Ratio of Balance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to Payments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Mandatory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$9,967,000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$10,405,000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96%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SIEGF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$40,603,000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$32,428,000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125%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$50,570,000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$42,833,000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118%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229600" cy="762000"/>
          </a:xfrm>
        </p:spPr>
        <p:txBody>
          <a:bodyPr/>
          <a:lstStyle/>
          <a:p>
            <a:r>
              <a:rPr lang="en-US" dirty="0" smtClean="0"/>
              <a:t>Security 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/>
          <a:lstStyle/>
          <a:p>
            <a:r>
              <a:rPr lang="en-US" dirty="0" smtClean="0"/>
              <a:t>In January 2011, a new methodology was implemented to determine the risk (claims liability) of a self-insuring employer</a:t>
            </a:r>
          </a:p>
          <a:p>
            <a:r>
              <a:rPr lang="en-US" dirty="0" smtClean="0"/>
              <a:t>A concept was developed that evaluated a combination of an employer’s financial performance, using Moody’s analytics, and its claims liability, using self-reported case reserves  </a:t>
            </a:r>
          </a:p>
          <a:p>
            <a:r>
              <a:rPr lang="en-US" dirty="0" smtClean="0"/>
              <a:t>Based on this evaluation an employer may be required to supply additional security, at no more than 100% of the reserve total, as a condition of self-insured renewal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229600" cy="685800"/>
          </a:xfrm>
        </p:spPr>
        <p:txBody>
          <a:bodyPr/>
          <a:lstStyle/>
          <a:p>
            <a:r>
              <a:rPr lang="en-US" dirty="0" smtClean="0"/>
              <a:t>Current Security Status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905000"/>
          <a:ext cx="8686800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1943"/>
                <a:gridCol w="1939018"/>
                <a:gridCol w="2171700"/>
                <a:gridCol w="20941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Employer Risk Type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Number of Employers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Reported Reserves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tx1"/>
                          </a:solidFill>
                        </a:rPr>
                        <a:t>Security</a:t>
                      </a:r>
                      <a:r>
                        <a:rPr lang="en-US" sz="2600" baseline="0" dirty="0" smtClean="0">
                          <a:solidFill>
                            <a:schemeClr val="tx1"/>
                          </a:solidFill>
                        </a:rPr>
                        <a:t> Amount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High Risk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122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$165 million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$178</a:t>
                      </a:r>
                      <a:r>
                        <a:rPr lang="en-US" sz="2600" baseline="0" dirty="0" smtClean="0"/>
                        <a:t> million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Moderate Risk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115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$99 million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$38 million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Low Risk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716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$430 million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$11 million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Low Claims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248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$14 million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$17 million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Total</a:t>
                      </a:r>
                      <a:endParaRPr lang="en-US" sz="2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1,201</a:t>
                      </a:r>
                      <a:endParaRPr lang="en-US" sz="2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$708 million</a:t>
                      </a:r>
                      <a:endParaRPr lang="en-US" sz="2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$244 million</a:t>
                      </a:r>
                      <a:endParaRPr lang="en-US" sz="2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229600" cy="7620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/>
          <a:lstStyle/>
          <a:p>
            <a:r>
              <a:rPr lang="en-US" dirty="0" smtClean="0"/>
              <a:t>The continued refinement in determining financial and claims risk will hopefully place less burden on the SIEGF </a:t>
            </a:r>
          </a:p>
          <a:p>
            <a:r>
              <a:rPr lang="en-US" dirty="0" smtClean="0"/>
              <a:t>Accurately identifying the full exposure an employer presents to the fund will lead to appropriate security requirements</a:t>
            </a:r>
          </a:p>
          <a:p>
            <a:r>
              <a:rPr lang="en-US" dirty="0" smtClean="0"/>
              <a:t>In an effort to achieve this objective, the current reserving methodology will be evaluated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305800" cy="762000"/>
          </a:xfrm>
        </p:spPr>
        <p:txBody>
          <a:bodyPr/>
          <a:lstStyle/>
          <a:p>
            <a:r>
              <a:rPr lang="en-US" dirty="0" smtClean="0">
                <a:latin typeface="Rockwell" charset="0"/>
                <a:cs typeface="Rockwell" charset="0"/>
              </a:rPr>
              <a:t>Ohio BWC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382000" cy="4191000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 smtClean="0"/>
              <a:t> General Updates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 smtClean="0"/>
              <a:t> Self-Insured Security Requirements</a:t>
            </a:r>
          </a:p>
          <a:p>
            <a:pPr marL="1255713" lvl="1" indent="-227013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Assessment Rates </a:t>
            </a:r>
          </a:p>
          <a:p>
            <a:pPr marL="1255713" lvl="1" indent="-227013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Current Status of Obtaining Security</a:t>
            </a:r>
          </a:p>
          <a:p>
            <a:pPr marL="1255713" lvl="1" indent="-227013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Next Steps for Determining Security    Requirements</a:t>
            </a:r>
          </a:p>
          <a:p>
            <a:pPr lvl="1">
              <a:lnSpc>
                <a:spcPts val="2000"/>
              </a:lnSpc>
              <a:buNone/>
            </a:pPr>
            <a:endParaRPr lang="en-US" sz="2800" dirty="0" smtClean="0"/>
          </a:p>
          <a:p>
            <a:pPr lvl="1">
              <a:lnSpc>
                <a:spcPts val="2000"/>
              </a:lnSpc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229600" cy="7620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1) Request independent actuarial studies from employers identified as having the most potential risk to SIEGF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High financial risk (Moody’s rating Ba3 or lower for 2 consecutive years), and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Significant 2012 reported reserves ($1M or higher)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000" dirty="0" smtClean="0"/>
              <a:t>- Identified 25 active employers in this group (2% of active SI’s)</a:t>
            </a:r>
          </a:p>
          <a:p>
            <a:pPr lvl="1">
              <a:spcBef>
                <a:spcPts val="1200"/>
              </a:spcBef>
              <a:buFont typeface="Courier New" pitchFamily="49" charset="0"/>
              <a:buChar char="o"/>
            </a:pPr>
            <a:r>
              <a:rPr lang="en-US" dirty="0" smtClean="0"/>
              <a:t>Actuarial studies will be required as part of the next renewal period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  <a:r>
              <a:rPr lang="en-US" sz="2000" dirty="0" smtClean="0"/>
              <a:t>- If renewal March or after study will be required for 2014 (72%)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- If renewal prior to March study will be required for 2015 (28%)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229600" cy="7620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2) Upon receipt of studies, BWC actuarial/finance will analyze to validate:</a:t>
            </a:r>
          </a:p>
          <a:p>
            <a:pPr marL="568325" indent="-173038"/>
            <a:r>
              <a:rPr lang="en-US" sz="2400" dirty="0" smtClean="0"/>
              <a:t> Validation of self-reported case reserves</a:t>
            </a:r>
          </a:p>
          <a:p>
            <a:pPr marL="1087438" indent="-1730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- If reserves are validated, future studies will only be requested every 3-5 years</a:t>
            </a:r>
          </a:p>
          <a:p>
            <a:pPr marL="1087438" lvl="1" indent="-173038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000" dirty="0" smtClean="0"/>
              <a:t>- If reserves are not validated, studies may be requested more frequently and/or security may be increased </a:t>
            </a:r>
          </a:p>
          <a:p>
            <a:pPr marL="627063" indent="-233363"/>
            <a:r>
              <a:rPr lang="en-US" sz="2400" dirty="0" smtClean="0"/>
              <a:t>The full claims liability (including IBNR)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229600" cy="7620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en-US" dirty="0" smtClean="0"/>
              <a:t>3) Based on the results identified in #2, the BWC and SI workgroup will collectively identify what appropriate adjustments, if any, should be made to current security model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>		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>4) Additional group of employers will be requested to provide actuarial studies in 2014 as a condition of 2015 renewal. </a:t>
            </a:r>
          </a:p>
          <a:p>
            <a:pPr marL="627063" indent="-233363"/>
            <a:r>
              <a:rPr lang="en-US" sz="2400" dirty="0" smtClean="0"/>
              <a:t>Moderate to high risk (Moody’s rating Ba2 or lower), and</a:t>
            </a:r>
          </a:p>
          <a:p>
            <a:pPr marL="627063" indent="-233363"/>
            <a:r>
              <a:rPr lang="en-US" sz="2400" dirty="0" smtClean="0"/>
              <a:t>Significant claim reserves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Overturned Claims Reimbursement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What is the Claims Surplus Reimbursement Fund?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 How does Sysco effect the Self-Insured Employer?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 Sysco Application Process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Covered Compensation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charset="0"/>
                <a:cs typeface="Rockwell" charset="0"/>
              </a:rPr>
              <a:t>What is the Sysco Claims Reimbursement Fund?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16363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Sysco Food Service v. Industrial Commission – Employer able to be reimbursed for costs due to  overturned decisions</a:t>
            </a:r>
          </a:p>
          <a:p>
            <a:pPr lvl="1"/>
            <a:endParaRPr lang="en-US" dirty="0" smtClean="0">
              <a:latin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Kokosing Construction v. Ohio BWC- Clarified that a certified claim later found to be fraudulent is also reimbursable to participating employers</a:t>
            </a:r>
          </a:p>
          <a:p>
            <a:pPr lvl="1"/>
            <a:endParaRPr lang="en-US" dirty="0" smtClean="0">
              <a:latin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Extendicare v Ohio BWC- Employer right to be reimbursed if you were in the fund when the compensation was paid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charset="0"/>
                <a:cs typeface="Rockwell" charset="0"/>
              </a:rPr>
              <a:t>What is the Sysco Claims Reimbursement Fund?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229600" cy="3916363"/>
          </a:xfrm>
        </p:spPr>
        <p:txBody>
          <a:bodyPr/>
          <a:lstStyle/>
          <a:p>
            <a:r>
              <a:rPr lang="en-US" sz="2400" dirty="0" smtClean="0">
                <a:latin typeface="Arial" charset="0"/>
                <a:cs typeface="Arial" charset="0"/>
              </a:rPr>
              <a:t>Ohio Revised Code (O.R.C.) 4123.51 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A participating self-insuring employer must be able to document a final administrative or judicial determination. The employer must show documentation that compensation and benefit payments should not have been made payable to the injured worker.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charset="0"/>
                <a:cs typeface="Rockwell" charset="0"/>
              </a:rPr>
              <a:t>How does Sysco effect the Self-Insured Employer?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Arial" charset="0"/>
                <a:cs typeface="Arial" charset="0"/>
              </a:rPr>
              <a:t>Assessments</a:t>
            </a:r>
          </a:p>
          <a:p>
            <a:pPr lvl="1"/>
            <a:r>
              <a:rPr lang="en-US" sz="2000" dirty="0" smtClean="0">
                <a:latin typeface="Arial" charset="0"/>
                <a:cs typeface="Arial" charset="0"/>
              </a:rPr>
              <a:t>Calculated by the established rate times the paid compensation. Reimbursements can be credited</a:t>
            </a:r>
          </a:p>
          <a:p>
            <a:r>
              <a:rPr lang="en-US" sz="2000" dirty="0" smtClean="0">
                <a:latin typeface="Arial" charset="0"/>
                <a:cs typeface="Arial" charset="0"/>
              </a:rPr>
              <a:t>Program Options-</a:t>
            </a:r>
          </a:p>
          <a:p>
            <a:pPr lvl="1"/>
            <a:r>
              <a:rPr lang="en-US" sz="2000" dirty="0" smtClean="0">
                <a:latin typeface="Arial" charset="0"/>
                <a:cs typeface="Arial" charset="0"/>
              </a:rPr>
              <a:t>Surplus Claims Reimbursement is not mandatory</a:t>
            </a:r>
          </a:p>
          <a:p>
            <a:pPr lvl="1"/>
            <a:r>
              <a:rPr lang="en-US" sz="2000" dirty="0" smtClean="0">
                <a:latin typeface="Arial" charset="0"/>
                <a:cs typeface="Arial" charset="0"/>
              </a:rPr>
              <a:t>Opt In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Continue to be assessed semi-annually</a:t>
            </a:r>
          </a:p>
          <a:p>
            <a:pPr lvl="1"/>
            <a:r>
              <a:rPr lang="en-US" sz="2000" dirty="0" smtClean="0">
                <a:latin typeface="Arial" charset="0"/>
                <a:cs typeface="Arial" charset="0"/>
              </a:rPr>
              <a:t>Opt out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No assessments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Irrevocable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charset="0"/>
                <a:cs typeface="Rockwell" charset="0"/>
              </a:rPr>
              <a:t>Application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z="2400" dirty="0" smtClean="0">
                <a:latin typeface="Arial" charset="0"/>
                <a:cs typeface="Arial" charset="0"/>
              </a:rPr>
              <a:t>Sysco application submitted</a:t>
            </a:r>
          </a:p>
          <a:p>
            <a:r>
              <a:rPr lang="en-US" sz="2400" dirty="0" smtClean="0">
                <a:latin typeface="Arial" charset="0"/>
                <a:cs typeface="Arial" charset="0"/>
              </a:rPr>
              <a:t>Copy of any and all relevant Hearing Orders. Including the hearing order authorizing payment and the order that was overturned (final determination). </a:t>
            </a:r>
          </a:p>
          <a:p>
            <a:r>
              <a:rPr lang="en-US" sz="2400" dirty="0" smtClean="0">
                <a:latin typeface="Arial" charset="0"/>
                <a:cs typeface="Arial" charset="0"/>
              </a:rPr>
              <a:t>Detailed information showing what benefits were paid.  Including payment screens, fee bills and all copies cancelled checks. </a:t>
            </a:r>
          </a:p>
          <a:p>
            <a:r>
              <a:rPr lang="en-US" sz="2400" dirty="0" smtClean="0">
                <a:latin typeface="Arial" charset="0"/>
                <a:cs typeface="Arial" charset="0"/>
              </a:rPr>
              <a:t>Notification if employer took a credit on the SI-40. </a:t>
            </a:r>
          </a:p>
          <a:p>
            <a:r>
              <a:rPr lang="en-US" sz="2400" dirty="0" smtClean="0">
                <a:latin typeface="Arial" charset="0"/>
                <a:cs typeface="Arial" charset="0"/>
              </a:rPr>
              <a:t>Positive proof of medical benefits (fee bills) and indemnity payments (check copies) which are being requested.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Process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to </a:t>
            </a:r>
            <a:r>
              <a:rPr lang="en-US" dirty="0" smtClean="0">
                <a:hlinkClick r:id="rId3"/>
              </a:rPr>
              <a:t>SIINQ@bwc.state.oh.us</a:t>
            </a:r>
            <a:endParaRPr lang="en-US" dirty="0" smtClean="0"/>
          </a:p>
          <a:p>
            <a:r>
              <a:rPr lang="en-US" dirty="0" smtClean="0"/>
              <a:t>Fax to 614-621-1246 </a:t>
            </a:r>
          </a:p>
          <a:p>
            <a:pPr>
              <a:buNone/>
            </a:pPr>
            <a:r>
              <a:rPr lang="en-US" sz="2400" dirty="0" smtClean="0"/>
              <a:t>Mail to </a:t>
            </a:r>
          </a:p>
          <a:p>
            <a:pPr>
              <a:buNone/>
            </a:pPr>
            <a:r>
              <a:rPr lang="en-US" sz="2400" dirty="0" smtClean="0"/>
              <a:t>Ohio Bureau of Workers’ Compensation</a:t>
            </a:r>
          </a:p>
          <a:p>
            <a:pPr>
              <a:buNone/>
            </a:pPr>
            <a:r>
              <a:rPr lang="en-US" sz="2400" dirty="0" smtClean="0"/>
              <a:t>Attn: Self Insured Claims Reimbursement administrator</a:t>
            </a:r>
          </a:p>
          <a:p>
            <a:pPr>
              <a:buNone/>
            </a:pPr>
            <a:r>
              <a:rPr lang="en-US" sz="2400" dirty="0" smtClean="0"/>
              <a:t>30 W. Spring St</a:t>
            </a:r>
          </a:p>
          <a:p>
            <a:pPr>
              <a:buNone/>
            </a:pPr>
            <a:r>
              <a:rPr lang="en-US" sz="2400" dirty="0" smtClean="0"/>
              <a:t>Columbus, OH 43215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charset="0"/>
                <a:cs typeface="Rockwell" charset="0"/>
              </a:rPr>
              <a:t>What is Reimbursable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charset="0"/>
                <a:cs typeface="Arial" charset="0"/>
              </a:rPr>
              <a:t>Covered Expenses			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latin typeface="Arial" charset="0"/>
                <a:cs typeface="Arial" charset="0"/>
              </a:rPr>
              <a:t>  TT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latin typeface="Arial" charset="0"/>
                <a:cs typeface="Arial" charset="0"/>
              </a:rPr>
              <a:t> PTD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latin typeface="Arial" charset="0"/>
                <a:cs typeface="Arial" charset="0"/>
              </a:rPr>
              <a:t> PP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latin typeface="Arial" charset="0"/>
                <a:cs typeface="Arial" charset="0"/>
              </a:rPr>
              <a:t> WL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latin typeface="Arial" charset="0"/>
                <a:cs typeface="Arial" charset="0"/>
              </a:rPr>
              <a:t> Medical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800" cy="762000"/>
          </a:xfrm>
        </p:spPr>
        <p:txBody>
          <a:bodyPr/>
          <a:lstStyle/>
          <a:p>
            <a:r>
              <a:rPr lang="en-US" dirty="0" smtClean="0">
                <a:latin typeface="Rockwell" charset="0"/>
                <a:cs typeface="Rockwell" charset="0"/>
              </a:rPr>
              <a:t>General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382000" cy="5029200"/>
          </a:xfrm>
        </p:spPr>
        <p:txBody>
          <a:bodyPr/>
          <a:lstStyle/>
          <a:p>
            <a:pPr marL="341313" lvl="1" indent="-227013">
              <a:lnSpc>
                <a:spcPts val="2000"/>
              </a:lnSpc>
              <a:buFont typeface="Courier New" pitchFamily="49" charset="0"/>
              <a:buChar char="o"/>
            </a:pPr>
            <a:r>
              <a:rPr lang="en-US" sz="2800" dirty="0" smtClean="0"/>
              <a:t> Ohio Administrative Code 4123-19</a:t>
            </a:r>
          </a:p>
          <a:p>
            <a:pPr lvl="1">
              <a:lnSpc>
                <a:spcPts val="2000"/>
              </a:lnSpc>
              <a:buNone/>
            </a:pPr>
            <a:endParaRPr lang="en-US" sz="2800" dirty="0" smtClean="0"/>
          </a:p>
          <a:p>
            <a:pPr lvl="3">
              <a:lnSpc>
                <a:spcPct val="100000"/>
              </a:lnSpc>
            </a:pPr>
            <a:r>
              <a:rPr lang="en-US" sz="2600" dirty="0" smtClean="0"/>
              <a:t>The biennial budget for the State of Ohio (H.B. 59) required two changes to the SI rules:</a:t>
            </a:r>
          </a:p>
          <a:p>
            <a:pPr lvl="4"/>
            <a:r>
              <a:rPr lang="en-US" sz="2400" dirty="0" smtClean="0"/>
              <a:t>The Administrator must establish a rule with provisions for waiver of the requirement that SI applicants have 500 employees in Ohio</a:t>
            </a:r>
          </a:p>
          <a:p>
            <a:pPr lvl="4"/>
            <a:r>
              <a:rPr lang="en-US" sz="2400" dirty="0" smtClean="0"/>
              <a:t>The Administrator must establish a rule with provisions for waiver of the requirement that SI applicants operate in Ohio for a minimum of two years</a:t>
            </a:r>
          </a:p>
          <a:p>
            <a:pPr lvl="4"/>
            <a:endParaRPr lang="en-US" sz="1800" dirty="0" smtClean="0"/>
          </a:p>
          <a:p>
            <a:pPr lvl="1">
              <a:lnSpc>
                <a:spcPts val="2000"/>
              </a:lnSpc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charset="0"/>
                <a:cs typeface="Rockwell" charset="0"/>
              </a:rPr>
              <a:t>What is Reimbursable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Arial" charset="0"/>
                <a:cs typeface="Arial" charset="0"/>
              </a:rPr>
              <a:t>Non-Covered Expenses 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charset="0"/>
                <a:cs typeface="Arial" charset="0"/>
              </a:rPr>
              <a:t> Lump Sum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charset="0"/>
                <a:cs typeface="Arial" charset="0"/>
              </a:rPr>
              <a:t> DWRF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charset="0"/>
                <a:cs typeface="Arial" charset="0"/>
              </a:rPr>
              <a:t> Attorney Fees(otherwise specified in the hearing order)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charset="0"/>
                <a:cs typeface="Arial" charset="0"/>
              </a:rPr>
              <a:t> Deposition Fees(otherwise specified in the hearing order)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Arial" charset="0"/>
                <a:cs typeface="Arial" charset="0"/>
              </a:rPr>
              <a:t> Investigation Fees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1 Audits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All active and Cancelled Self Insuring employers</a:t>
            </a:r>
          </a:p>
          <a:p>
            <a:pPr lvl="1"/>
            <a:r>
              <a:rPr lang="en-US" dirty="0" smtClean="0"/>
              <a:t>Aggregate Reserves</a:t>
            </a:r>
          </a:p>
          <a:p>
            <a:pPr lvl="1"/>
            <a:r>
              <a:rPr lang="en-US" dirty="0" smtClean="0"/>
              <a:t>Last Three SI 40 paid compensation reports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1 Audits – Information that may  be requested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 40 Backup reports- Paid compensation sorted by Payment types, with individual claim payments documented. Require beginning with 2012 Si 40 submission</a:t>
            </a:r>
          </a:p>
          <a:p>
            <a:r>
              <a:rPr lang="en-US" dirty="0" smtClean="0"/>
              <a:t>Claim Loss Run</a:t>
            </a:r>
          </a:p>
          <a:p>
            <a:r>
              <a:rPr lang="en-US" dirty="0" smtClean="0"/>
              <a:t>Information to explain anomalies in PTD, Death, Recoveries and total amount of compensation reported each year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1 audits-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 Department will send out instructions for SI 40 reporting at the end of the calendar year</a:t>
            </a:r>
          </a:p>
          <a:p>
            <a:r>
              <a:rPr lang="en-US" dirty="0" smtClean="0"/>
              <a:t>Employer reports paid compensation on line and provides a copy of the backup information to the  </a:t>
            </a:r>
            <a:r>
              <a:rPr lang="en-US" dirty="0" smtClean="0">
                <a:hlinkClick r:id="rId2"/>
              </a:rPr>
              <a:t>BWCSIAuditing@bwc.state.oh.us</a:t>
            </a:r>
            <a:r>
              <a:rPr lang="en-US" dirty="0" smtClean="0"/>
              <a:t> address</a:t>
            </a:r>
          </a:p>
          <a:p>
            <a:r>
              <a:rPr lang="en-US" dirty="0" smtClean="0"/>
              <a:t>After February 28 deadline, SI department will identify employers who have not submitted SI 40 or backup report and 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1 audits process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Aggregate Reserve Review</a:t>
            </a:r>
          </a:p>
          <a:p>
            <a:pPr lvl="1"/>
            <a:r>
              <a:rPr lang="en-US" dirty="0" smtClean="0"/>
              <a:t>SI department will compare aggregate reserve to total paid for a high level determination if reserves are sufficient.</a:t>
            </a:r>
          </a:p>
          <a:p>
            <a:pPr lvl="2"/>
            <a:r>
              <a:rPr lang="en-US" dirty="0" smtClean="0"/>
              <a:t>Reserves are evaluated to ensure that claims are not being suppressed </a:t>
            </a:r>
          </a:p>
          <a:p>
            <a:pPr lvl="2"/>
            <a:r>
              <a:rPr lang="en-US" dirty="0" smtClean="0"/>
              <a:t>Properly evaluate required security</a:t>
            </a:r>
          </a:p>
          <a:p>
            <a:pPr lvl="2"/>
            <a:r>
              <a:rPr lang="en-US" dirty="0" smtClean="0"/>
              <a:t>Provides insight into employer’s financial practices and stability.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1 audits process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a question about the aggregate reserve BWC will request a loss run to include paid to dates , total outstanding (reserve) and total incurred</a:t>
            </a:r>
          </a:p>
          <a:p>
            <a:r>
              <a:rPr lang="en-US" dirty="0" smtClean="0"/>
              <a:t>Employer may provide other information which will help understand the aggregate reserve.	</a:t>
            </a:r>
          </a:p>
          <a:p>
            <a:pPr lvl="1"/>
            <a:r>
              <a:rPr lang="en-US" dirty="0" smtClean="0"/>
              <a:t>For Example: Several claims recently settled below reserve</a:t>
            </a:r>
          </a:p>
          <a:p>
            <a:pPr lvl="1"/>
            <a:r>
              <a:rPr lang="en-US" dirty="0" smtClean="0"/>
              <a:t>Plant closure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1 audits process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SI 40 review</a:t>
            </a:r>
          </a:p>
          <a:p>
            <a:pPr lvl="1"/>
            <a:r>
              <a:rPr lang="en-US" dirty="0" smtClean="0"/>
              <a:t>Review total paid comp, PTD, Death and Recoveries</a:t>
            </a:r>
          </a:p>
          <a:p>
            <a:pPr lvl="1"/>
            <a:r>
              <a:rPr lang="en-US" dirty="0" smtClean="0"/>
              <a:t>May look at TT paid</a:t>
            </a:r>
          </a:p>
          <a:p>
            <a:pPr lvl="1"/>
            <a:r>
              <a:rPr lang="en-US" dirty="0" smtClean="0"/>
              <a:t>If there is a significant drop in these categories from the previous two years BWC will request explanation for the drop</a:t>
            </a:r>
          </a:p>
          <a:p>
            <a:pPr lvl="1"/>
            <a:r>
              <a:rPr lang="en-US" dirty="0" smtClean="0"/>
              <a:t>Seeking explanation that may be as simple as location closing, fewer claims reported due to new safety initiative, PTD recipients </a:t>
            </a:r>
            <a:r>
              <a:rPr lang="en-US" smtClean="0"/>
              <a:t>passed away….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Department Updates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 Insured section of </a:t>
            </a:r>
            <a:r>
              <a:rPr lang="en-US" dirty="0" smtClean="0">
                <a:hlinkClick r:id="rId2"/>
              </a:rPr>
              <a:t>WWW.BWC.ohio.gov</a:t>
            </a:r>
            <a:r>
              <a:rPr lang="en-US" dirty="0" smtClean="0"/>
              <a:t> will be redesigned </a:t>
            </a:r>
            <a:r>
              <a:rPr lang="en-US" smtClean="0"/>
              <a:t>on 11/14/13</a:t>
            </a:r>
            <a:r>
              <a:rPr lang="en-US" dirty="0" smtClean="0"/>
              <a:t>. Intent is to be more efficient. Please provide feedback to </a:t>
            </a:r>
            <a:r>
              <a:rPr lang="en-US" dirty="0" smtClean="0">
                <a:hlinkClick r:id="rId3"/>
              </a:rPr>
              <a:t>SIINQ@bwc.state.oh.us</a:t>
            </a:r>
            <a:endParaRPr lang="en-US" dirty="0" smtClean="0"/>
          </a:p>
          <a:p>
            <a:r>
              <a:rPr lang="en-US" dirty="0" smtClean="0"/>
              <a:t>Renewals must be submitted electronically, no paper renewal applications will be accepted.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305800" cy="762000"/>
          </a:xfrm>
        </p:spPr>
        <p:txBody>
          <a:bodyPr/>
          <a:lstStyle/>
          <a:p>
            <a:r>
              <a:rPr lang="en-US" dirty="0" smtClean="0">
                <a:latin typeface="Rockwell" charset="0"/>
                <a:cs typeface="Rockwell" charset="0"/>
              </a:rPr>
              <a:t>General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00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C-84 policy</a:t>
            </a:r>
          </a:p>
          <a:p>
            <a:pPr marL="1438275"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If BWC receives a C-84 and the SI employer does not indicate what action is being taken, the BWC will send a letter requesting clarification </a:t>
            </a:r>
          </a:p>
          <a:p>
            <a:pPr marL="1438275" lvl="1"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If the SI employer does not respond it will be referred to the Industrial Commission as a disputed matter</a:t>
            </a:r>
          </a:p>
          <a:p>
            <a:pPr marL="1438275" lvl="1">
              <a:lnSpc>
                <a:spcPct val="100000"/>
              </a:lnSpc>
              <a:spcAft>
                <a:spcPts val="600"/>
              </a:spcAft>
              <a:buNone/>
            </a:pP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smtClean="0"/>
              <a:t>SI-7 submission</a:t>
            </a:r>
            <a:endParaRPr lang="en-US" dirty="0" smtClean="0"/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 lvl="4"/>
            <a:endParaRPr lang="en-US" sz="1000" dirty="0" smtClean="0"/>
          </a:p>
          <a:p>
            <a:pPr lvl="1">
              <a:lnSpc>
                <a:spcPts val="2000"/>
              </a:lnSpc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3916363"/>
          </a:xfrm>
        </p:spPr>
        <p:txBody>
          <a:bodyPr/>
          <a:lstStyle/>
          <a:p>
            <a:r>
              <a:rPr lang="en-US" dirty="0" smtClean="0"/>
              <a:t>Effective November 1, 2013  BWC Will use Zixmail to secure sensitive data</a:t>
            </a:r>
          </a:p>
          <a:p>
            <a:r>
              <a:rPr lang="en-US" dirty="0" smtClean="0"/>
              <a:t>BWC will send out instructions and notification for the initial email to a recipient. </a:t>
            </a:r>
          </a:p>
          <a:p>
            <a:r>
              <a:rPr lang="en-US" dirty="0" smtClean="0"/>
              <a:t>Recipient will need to set up login and password in </a:t>
            </a:r>
            <a:r>
              <a:rPr lang="en-US" dirty="0" err="1" smtClean="0"/>
              <a:t>ZixMail</a:t>
            </a:r>
            <a:r>
              <a:rPr lang="en-US" dirty="0" smtClean="0"/>
              <a:t> to access the email. </a:t>
            </a:r>
          </a:p>
          <a:p>
            <a:r>
              <a:rPr lang="en-US" dirty="0" smtClean="0"/>
              <a:t>Once logged into </a:t>
            </a:r>
            <a:r>
              <a:rPr lang="en-US" dirty="0" err="1" smtClean="0"/>
              <a:t>ZixMail</a:t>
            </a:r>
            <a:r>
              <a:rPr lang="en-US" dirty="0" smtClean="0"/>
              <a:t>, the message can be addressed essentially as it is now.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305800" cy="762000"/>
          </a:xfrm>
        </p:spPr>
        <p:txBody>
          <a:bodyPr/>
          <a:lstStyle/>
          <a:p>
            <a:r>
              <a:rPr lang="en-US" dirty="0" smtClean="0">
                <a:latin typeface="Rockwell" charset="0"/>
                <a:cs typeface="Rockwell" charset="0"/>
              </a:rPr>
              <a:t>General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5029200"/>
          </a:xfrm>
        </p:spPr>
        <p:txBody>
          <a:bodyPr/>
          <a:lstStyle/>
          <a:p>
            <a:r>
              <a:rPr lang="en-US" sz="2400" dirty="0" smtClean="0"/>
              <a:t>The proposed rule requires the Bureau to waive the 500 employee requirement if the applicant meets the following requirements:</a:t>
            </a:r>
          </a:p>
          <a:p>
            <a:pPr lvl="3">
              <a:lnSpc>
                <a:spcPct val="100000"/>
              </a:lnSpc>
              <a:spcAft>
                <a:spcPts val="600"/>
              </a:spcAft>
            </a:pPr>
            <a:r>
              <a:rPr lang="en-US" sz="2000" dirty="0" smtClean="0"/>
              <a:t>The applicant meets all requirements established in ORC 4123.35 (B)(1)(c-h)</a:t>
            </a:r>
          </a:p>
          <a:p>
            <a:pPr lvl="3">
              <a:lnSpc>
                <a:spcPct val="100000"/>
              </a:lnSpc>
              <a:spcAft>
                <a:spcPts val="600"/>
              </a:spcAft>
            </a:pPr>
            <a:r>
              <a:rPr lang="en-US" sz="2000" dirty="0" smtClean="0"/>
              <a:t>The employer provides audited financial statements for the current year and four previous years</a:t>
            </a:r>
          </a:p>
          <a:p>
            <a:pPr lvl="3">
              <a:lnSpc>
                <a:spcPct val="100000"/>
              </a:lnSpc>
              <a:spcAft>
                <a:spcPts val="600"/>
              </a:spcAft>
            </a:pPr>
            <a:r>
              <a:rPr lang="en-US" sz="2000" dirty="0" smtClean="0"/>
              <a:t>The employer meets at least one of the following requirements:</a:t>
            </a:r>
          </a:p>
          <a:p>
            <a:pPr lvl="4"/>
            <a:r>
              <a:rPr lang="en-US" sz="1800" dirty="0" smtClean="0"/>
              <a:t>The employer has a substantial employee count outside of Ohio, as determined by the Bureau, or </a:t>
            </a:r>
          </a:p>
          <a:p>
            <a:pPr lvl="4"/>
            <a:r>
              <a:rPr lang="en-US" sz="1800" dirty="0" smtClean="0"/>
              <a:t>The employer has obtained excess insurance in an amount and with a retention level determined by the bureau to be appropriate.</a:t>
            </a:r>
          </a:p>
          <a:p>
            <a:pPr lvl="4"/>
            <a:endParaRPr lang="en-US" sz="1000" dirty="0" smtClean="0"/>
          </a:p>
          <a:p>
            <a:pPr lvl="1">
              <a:lnSpc>
                <a:spcPts val="2000"/>
              </a:lnSpc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7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8077200" cy="11461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Rockwell" charset="0"/>
                <a:cs typeface="Rockwell" charset="0"/>
              </a:rPr>
              <a:t>Ohio BWC Update</a:t>
            </a:r>
          </a:p>
        </p:txBody>
      </p:sp>
      <p:sp>
        <p:nvSpPr>
          <p:cNvPr id="2051" name="Subtitle 18"/>
          <p:cNvSpPr>
            <a:spLocks noGrp="1"/>
          </p:cNvSpPr>
          <p:nvPr>
            <p:ph type="subTitle" idx="1"/>
          </p:nvPr>
        </p:nvSpPr>
        <p:spPr>
          <a:xfrm>
            <a:off x="609600" y="3505200"/>
            <a:ext cx="8001000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Paul Flowers – Director, Self-Insured Department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Dave Sievert – Auditing Supervisor 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SIEGF &amp; Mandatory Assessment Rate History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73152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828800"/>
                <a:gridCol w="23622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Guaranty Fund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Mandatory Surplus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Combined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2008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.0527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.0450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.0977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2009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.0527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.0935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.1462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.1154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.0300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.1454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2011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.0527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.0300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.0827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2012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.0400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.0690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.1090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2013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.1138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.0100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.1238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762000"/>
          </a:xfrm>
        </p:spPr>
        <p:txBody>
          <a:bodyPr/>
          <a:lstStyle/>
          <a:p>
            <a:r>
              <a:rPr lang="en-US" dirty="0" smtClean="0"/>
              <a:t>Purpose of Assessments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/>
          <a:lstStyle/>
          <a:p>
            <a:r>
              <a:rPr lang="en-US" sz="2400" dirty="0" smtClean="0"/>
              <a:t>Self-insuring employers pay semiannual assessments based on a percentage of the employers’ indemnity payments in claims.</a:t>
            </a:r>
          </a:p>
          <a:p>
            <a:r>
              <a:rPr lang="en-US" sz="2400" dirty="0" smtClean="0"/>
              <a:t>Fund various administrative costs and the self-insured employers’ guaranty fund (SIEGF) and the mandatory surplus fund.  </a:t>
            </a:r>
          </a:p>
          <a:p>
            <a:r>
              <a:rPr lang="en-US" sz="2400" dirty="0" smtClean="0"/>
              <a:t>Should a self-insuring employer default on its future claim liabilities, the BWC will first pay these costs with any security on file for that employer.  </a:t>
            </a:r>
          </a:p>
          <a:p>
            <a:r>
              <a:rPr lang="en-US" sz="2400" dirty="0" smtClean="0"/>
              <a:t>Once the additional security is exhausted any remaining costs are paid for out of the SIEGF and/or mandatory surplus funds.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en-US" dirty="0" smtClean="0"/>
              <a:t>SIEGF and Mandatory Assessment Rates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133600"/>
            <a:ext cx="8534400" cy="4419600"/>
          </a:xfrm>
        </p:spPr>
        <p:txBody>
          <a:bodyPr/>
          <a:lstStyle/>
          <a:p>
            <a:r>
              <a:rPr lang="en-US" dirty="0" smtClean="0"/>
              <a:t>The combined assessment rate (SIEGF and Mandatory) for 7/1/2013 has increased approximately 14 percent due to several reasons:</a:t>
            </a:r>
          </a:p>
          <a:p>
            <a:pPr marL="233363" indent="-227013">
              <a:buNone/>
            </a:pPr>
            <a:r>
              <a:rPr lang="en-US" dirty="0" smtClean="0"/>
              <a:t>		</a:t>
            </a:r>
            <a:r>
              <a:rPr lang="en-US" sz="2400" dirty="0" smtClean="0"/>
              <a:t>1) Increased costs paid out of the SIEGF</a:t>
            </a:r>
          </a:p>
          <a:p>
            <a:pPr>
              <a:buNone/>
            </a:pPr>
            <a:r>
              <a:rPr lang="en-US" sz="2400" dirty="0" smtClean="0"/>
              <a:t>			- Two large 2012 defaults (costs already 				exceeded security on hand and are being paid 			out of the SIEGF and mandatory surplus funds)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Claim Disbursement History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0574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690"/>
                <a:gridCol w="2151776"/>
                <a:gridCol w="2072080"/>
                <a:gridCol w="20930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Guaranty Fund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Mandatory Surplus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$17,547,888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$14,614,617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$32,162,559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2008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$16,972,818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$18,036,251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$35,009,069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$19,911,292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$13,009,388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$32,920,680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$16,249,212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$16,929,660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$33,178,872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$13,637,481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$18,888,120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$32,525,601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$21,551,411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$13,829,887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$35,381,298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2013 (</a:t>
                      </a:r>
                      <a:r>
                        <a:rPr lang="en-US" sz="2400" dirty="0" err="1" smtClean="0"/>
                        <a:t>proj</a:t>
                      </a:r>
                      <a:r>
                        <a:rPr lang="en-US" sz="2400" dirty="0" smtClean="0"/>
                        <a:t>.)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$27,092,427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$10,405,341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$37,208,412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2014 (</a:t>
                      </a:r>
                      <a:r>
                        <a:rPr lang="en-US" sz="2400" dirty="0" err="1" smtClean="0"/>
                        <a:t>proj</a:t>
                      </a:r>
                      <a:r>
                        <a:rPr lang="en-US" sz="2400" dirty="0" smtClean="0"/>
                        <a:t>.)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$28,083,733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$9,458,446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$37,542,179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1143000"/>
          </a:xfrm>
        </p:spPr>
        <p:txBody>
          <a:bodyPr/>
          <a:lstStyle/>
          <a:p>
            <a:r>
              <a:rPr lang="en-US" dirty="0" smtClean="0"/>
              <a:t>SIEGF and Mandatory Assessment Rates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133600"/>
            <a:ext cx="8839200" cy="4419600"/>
          </a:xfrm>
        </p:spPr>
        <p:txBody>
          <a:bodyPr/>
          <a:lstStyle/>
          <a:p>
            <a:pPr marL="1085850">
              <a:buNone/>
            </a:pPr>
            <a:r>
              <a:rPr lang="en-US" dirty="0" smtClean="0"/>
              <a:t>2) Projected increase of costs and claims in future years</a:t>
            </a:r>
          </a:p>
          <a:p>
            <a:pPr marL="1257300">
              <a:buNone/>
            </a:pPr>
            <a:r>
              <a:rPr lang="en-US" sz="2400" dirty="0" smtClean="0"/>
              <a:t>		- Approx 10% of all defaulted claims are the result 	of recent defaults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WC brand">
      <a:dk1>
        <a:sysClr val="windowText" lastClr="000000"/>
      </a:dk1>
      <a:lt1>
        <a:sysClr val="window" lastClr="FFFFFF"/>
      </a:lt1>
      <a:dk2>
        <a:srgbClr val="F46A1F"/>
      </a:dk2>
      <a:lt2>
        <a:srgbClr val="FFFFFF"/>
      </a:lt2>
      <a:accent1>
        <a:srgbClr val="7AABDE"/>
      </a:accent1>
      <a:accent2>
        <a:srgbClr val="969491"/>
      </a:accent2>
      <a:accent3>
        <a:srgbClr val="BAD408"/>
      </a:accent3>
      <a:accent4>
        <a:srgbClr val="CF142B"/>
      </a:accent4>
      <a:accent5>
        <a:srgbClr val="700017"/>
      </a:accent5>
      <a:accent6>
        <a:srgbClr val="968C8C"/>
      </a:accent6>
      <a:hlink>
        <a:srgbClr val="F46A1F"/>
      </a:hlink>
      <a:folHlink>
        <a:srgbClr val="F46A1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60DE5EE841D44AE7A123160E70465" ma:contentTypeVersion="1" ma:contentTypeDescription="Create a new document." ma:contentTypeScope="" ma:versionID="1ed009826606ae5cbbc05cb30162441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49202dcc3c1780e91e58fb2af340b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6B5F88D-4B8A-4FBA-92ED-6E1D657E84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1E328E-7E5A-430D-A853-C36A018A95DF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56C2CBE-6B1E-4411-9A20-DDE665EA20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9F990F88-B09A-4EDE-B756-609F5B78140B}">
  <ds:schemaRefs>
    <ds:schemaRef ds:uri="http://schemas.microsoft.com/office/2006/metadata/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1849</TotalTime>
  <Words>1855</Words>
  <Application>Microsoft Office PowerPoint</Application>
  <PresentationFormat>On-screen Show (4:3)</PresentationFormat>
  <Paragraphs>367</Paragraphs>
  <Slides>40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Ohio BWC Update</vt:lpstr>
      <vt:lpstr>Ohio BWC Update</vt:lpstr>
      <vt:lpstr>General Updates</vt:lpstr>
      <vt:lpstr>General Updates</vt:lpstr>
      <vt:lpstr>SIEGF &amp; Mandatory Assessment Rate History</vt:lpstr>
      <vt:lpstr>Purpose of Assessments</vt:lpstr>
      <vt:lpstr>SIEGF and Mandatory Assessment Rates</vt:lpstr>
      <vt:lpstr>Default Claim Disbursement History</vt:lpstr>
      <vt:lpstr>SIEGF and Mandatory Assessment Rates</vt:lpstr>
      <vt:lpstr>Slide 10</vt:lpstr>
      <vt:lpstr>Default History</vt:lpstr>
      <vt:lpstr>SIEGF and Mandatory Assessment Rates</vt:lpstr>
      <vt:lpstr>Paid Compensation History</vt:lpstr>
      <vt:lpstr>Slide 14</vt:lpstr>
      <vt:lpstr>SIEGF and Mandatory Assessment Rates</vt:lpstr>
      <vt:lpstr>Projected Fund Balances</vt:lpstr>
      <vt:lpstr>Security Background</vt:lpstr>
      <vt:lpstr>Current Security Status</vt:lpstr>
      <vt:lpstr>Next Steps</vt:lpstr>
      <vt:lpstr>Next Steps</vt:lpstr>
      <vt:lpstr>Next Steps</vt:lpstr>
      <vt:lpstr>Next Steps</vt:lpstr>
      <vt:lpstr>Overturned Claims Reimbursement</vt:lpstr>
      <vt:lpstr>What is the Sysco Claims Reimbursement Fund?</vt:lpstr>
      <vt:lpstr>What is the Sysco Claims Reimbursement Fund?</vt:lpstr>
      <vt:lpstr>How does Sysco effect the Self-Insured Employer?</vt:lpstr>
      <vt:lpstr>Application Process</vt:lpstr>
      <vt:lpstr>Application Process Cont.</vt:lpstr>
      <vt:lpstr>What is Reimbursable</vt:lpstr>
      <vt:lpstr>What is Reimbursable</vt:lpstr>
      <vt:lpstr>Level 1 Audits </vt:lpstr>
      <vt:lpstr>Level 1 Audits – Information that may  be requested</vt:lpstr>
      <vt:lpstr>Level 1 audits- Process</vt:lpstr>
      <vt:lpstr>Level 1 audits process (cont.)</vt:lpstr>
      <vt:lpstr>Level 1 audits process (cont.)</vt:lpstr>
      <vt:lpstr>Level 1 audits process (cont.)</vt:lpstr>
      <vt:lpstr>SI Department Updates </vt:lpstr>
      <vt:lpstr>General Updates</vt:lpstr>
      <vt:lpstr>Sensitive Data</vt:lpstr>
      <vt:lpstr>Ohio BWC Update</vt:lpstr>
    </vt:vector>
  </TitlesOfParts>
  <Company>Ohio Bureau of Workers' Compensation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A77948</dc:creator>
  <cp:lastModifiedBy>a83012</cp:lastModifiedBy>
  <cp:revision>180</cp:revision>
  <dcterms:created xsi:type="dcterms:W3CDTF">2010-08-12T16:40:51Z</dcterms:created>
  <dcterms:modified xsi:type="dcterms:W3CDTF">2013-11-06T17:07:51Z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