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rawings/drawing1.xml" ContentType="application/vnd.openxmlformats-officedocument.drawingml.chartshapes+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drawings/drawing2.xml" ContentType="application/vnd.openxmlformats-officedocument.drawingml.chartshapes+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drawings/drawing3.xml" ContentType="application/vnd.openxmlformats-officedocument.drawingml.chartshapes+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drawings/drawing4.xml" ContentType="application/vnd.openxmlformats-officedocument.drawingml.chartshapes+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drawings/drawing5.xml" ContentType="application/vnd.openxmlformats-officedocument.drawingml.chartshapes+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drawings/drawing6.xml" ContentType="application/vnd.openxmlformats-officedocument.drawingml.chartshapes+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drawings/drawing7.xml" ContentType="application/vnd.openxmlformats-officedocument.drawingml.chartshapes+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drawings/drawing8.xml" ContentType="application/vnd.openxmlformats-officedocument.drawingml.chartshapes+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drawings/drawing9.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Lst>
  <p:notesMasterIdLst>
    <p:notesMasterId r:id="rId24"/>
  </p:notesMasterIdLst>
  <p:handoutMasterIdLst>
    <p:handoutMasterId r:id="rId25"/>
  </p:handoutMasterIdLst>
  <p:sldIdLst>
    <p:sldId id="256" r:id="rId6"/>
    <p:sldId id="257" r:id="rId7"/>
    <p:sldId id="260" r:id="rId8"/>
    <p:sldId id="259" r:id="rId9"/>
    <p:sldId id="261" r:id="rId10"/>
    <p:sldId id="269" r:id="rId11"/>
    <p:sldId id="273" r:id="rId12"/>
    <p:sldId id="272" r:id="rId13"/>
    <p:sldId id="274" r:id="rId14"/>
    <p:sldId id="275" r:id="rId15"/>
    <p:sldId id="266" r:id="rId16"/>
    <p:sldId id="270" r:id="rId17"/>
    <p:sldId id="277" r:id="rId18"/>
    <p:sldId id="276" r:id="rId19"/>
    <p:sldId id="278" r:id="rId20"/>
    <p:sldId id="279" r:id="rId21"/>
    <p:sldId id="280" r:id="rId22"/>
    <p:sldId id="258" r:id="rId23"/>
  </p:sldIdLst>
  <p:sldSz cx="9144000" cy="5143500" type="screen16x9"/>
  <p:notesSz cx="7010400" cy="9296400"/>
  <p:custDataLst>
    <p:tags r:id="rId26"/>
  </p:custDataLst>
  <p:defaultTextStyle>
    <a:defPPr>
      <a:defRPr lang="en-US"/>
    </a:defPPr>
    <a:lvl1pPr algn="l" rtl="0" fontAlgn="base">
      <a:spcBef>
        <a:spcPct val="0"/>
      </a:spcBef>
      <a:spcAft>
        <a:spcPct val="0"/>
      </a:spcAft>
      <a:defRPr sz="3600" kern="1200">
        <a:solidFill>
          <a:schemeClr val="tx1"/>
        </a:solidFill>
        <a:latin typeface="Arial" charset="0"/>
        <a:ea typeface="ＭＳ Ｐゴシック" pitchFamily="34" charset="-128"/>
        <a:cs typeface="+mn-cs"/>
      </a:defRPr>
    </a:lvl1pPr>
    <a:lvl2pPr marL="457200" algn="l" rtl="0" fontAlgn="base">
      <a:spcBef>
        <a:spcPct val="0"/>
      </a:spcBef>
      <a:spcAft>
        <a:spcPct val="0"/>
      </a:spcAft>
      <a:defRPr sz="3600" kern="1200">
        <a:solidFill>
          <a:schemeClr val="tx1"/>
        </a:solidFill>
        <a:latin typeface="Arial" charset="0"/>
        <a:ea typeface="ＭＳ Ｐゴシック" pitchFamily="34" charset="-128"/>
        <a:cs typeface="+mn-cs"/>
      </a:defRPr>
    </a:lvl2pPr>
    <a:lvl3pPr marL="914400" algn="l" rtl="0" fontAlgn="base">
      <a:spcBef>
        <a:spcPct val="0"/>
      </a:spcBef>
      <a:spcAft>
        <a:spcPct val="0"/>
      </a:spcAft>
      <a:defRPr sz="3600" kern="1200">
        <a:solidFill>
          <a:schemeClr val="tx1"/>
        </a:solidFill>
        <a:latin typeface="Arial" charset="0"/>
        <a:ea typeface="ＭＳ Ｐゴシック" pitchFamily="34" charset="-128"/>
        <a:cs typeface="+mn-cs"/>
      </a:defRPr>
    </a:lvl3pPr>
    <a:lvl4pPr marL="1371600" algn="l" rtl="0" fontAlgn="base">
      <a:spcBef>
        <a:spcPct val="0"/>
      </a:spcBef>
      <a:spcAft>
        <a:spcPct val="0"/>
      </a:spcAft>
      <a:defRPr sz="3600" kern="1200">
        <a:solidFill>
          <a:schemeClr val="tx1"/>
        </a:solidFill>
        <a:latin typeface="Arial" charset="0"/>
        <a:ea typeface="ＭＳ Ｐゴシック" pitchFamily="34" charset="-128"/>
        <a:cs typeface="+mn-cs"/>
      </a:defRPr>
    </a:lvl4pPr>
    <a:lvl5pPr marL="1828800" algn="l" rtl="0" fontAlgn="base">
      <a:spcBef>
        <a:spcPct val="0"/>
      </a:spcBef>
      <a:spcAft>
        <a:spcPct val="0"/>
      </a:spcAft>
      <a:defRPr sz="3600" kern="1200">
        <a:solidFill>
          <a:schemeClr val="tx1"/>
        </a:solidFill>
        <a:latin typeface="Arial" charset="0"/>
        <a:ea typeface="ＭＳ Ｐゴシック" pitchFamily="34" charset="-128"/>
        <a:cs typeface="+mn-cs"/>
      </a:defRPr>
    </a:lvl5pPr>
    <a:lvl6pPr marL="2286000" algn="l" defTabSz="914400" rtl="0" eaLnBrk="1" latinLnBrk="0" hangingPunct="1">
      <a:defRPr sz="3600" kern="1200">
        <a:solidFill>
          <a:schemeClr val="tx1"/>
        </a:solidFill>
        <a:latin typeface="Arial" charset="0"/>
        <a:ea typeface="ＭＳ Ｐゴシック" pitchFamily="34" charset="-128"/>
        <a:cs typeface="+mn-cs"/>
      </a:defRPr>
    </a:lvl6pPr>
    <a:lvl7pPr marL="2743200" algn="l" defTabSz="914400" rtl="0" eaLnBrk="1" latinLnBrk="0" hangingPunct="1">
      <a:defRPr sz="3600" kern="1200">
        <a:solidFill>
          <a:schemeClr val="tx1"/>
        </a:solidFill>
        <a:latin typeface="Arial" charset="0"/>
        <a:ea typeface="ＭＳ Ｐゴシック" pitchFamily="34" charset="-128"/>
        <a:cs typeface="+mn-cs"/>
      </a:defRPr>
    </a:lvl7pPr>
    <a:lvl8pPr marL="3200400" algn="l" defTabSz="914400" rtl="0" eaLnBrk="1" latinLnBrk="0" hangingPunct="1">
      <a:defRPr sz="3600" kern="1200">
        <a:solidFill>
          <a:schemeClr val="tx1"/>
        </a:solidFill>
        <a:latin typeface="Arial" charset="0"/>
        <a:ea typeface="ＭＳ Ｐゴシック" pitchFamily="34" charset="-128"/>
        <a:cs typeface="+mn-cs"/>
      </a:defRPr>
    </a:lvl8pPr>
    <a:lvl9pPr marL="3657600" algn="l" defTabSz="914400" rtl="0" eaLnBrk="1" latinLnBrk="0" hangingPunct="1">
      <a:defRPr sz="3600" kern="1200">
        <a:solidFill>
          <a:schemeClr val="tx1"/>
        </a:solidFill>
        <a:latin typeface="Arial" charset="0"/>
        <a:ea typeface="ＭＳ Ｐゴシック" pitchFamily="34" charset="-128"/>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E7008"/>
    <a:srgbClr val="E86A10"/>
    <a:srgbClr val="F28A44"/>
    <a:srgbClr val="FFFFCC"/>
    <a:srgbClr val="FFECC5"/>
    <a:srgbClr val="FF9933"/>
    <a:srgbClr val="FFFF99"/>
    <a:srgbClr val="D8590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howGuides="1">
      <p:cViewPr varScale="1">
        <p:scale>
          <a:sx n="123" d="100"/>
          <a:sy n="123" d="100"/>
        </p:scale>
        <p:origin x="226" y="96"/>
      </p:cViewPr>
      <p:guideLst>
        <p:guide orient="horz" pos="1620"/>
        <p:guide pos="2880"/>
      </p:guideLst>
    </p:cSldViewPr>
  </p:slideViewPr>
  <p:notesTextViewPr>
    <p:cViewPr>
      <p:scale>
        <a:sx n="100" d="100"/>
        <a:sy n="100" d="100"/>
      </p:scale>
      <p:origin x="0" y="0"/>
    </p:cViewPr>
  </p:notesTextViewPr>
  <p:sorterViewPr>
    <p:cViewPr>
      <p:scale>
        <a:sx n="200" d="100"/>
        <a:sy n="200" d="100"/>
      </p:scale>
      <p:origin x="0" y="-7661"/>
    </p:cViewPr>
  </p:sorterViewPr>
  <p:notesViewPr>
    <p:cSldViewPr snapToGrid="0" showGuides="1">
      <p:cViewPr varScale="1">
        <p:scale>
          <a:sx n="69" d="100"/>
          <a:sy n="69" d="100"/>
        </p:scale>
        <p:origin x="-2851" y="-67"/>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tags" Target="tags/tag1.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notesMaster" Target="notesMasters/notesMaster1.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viewProps" Target="viewProp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presProps" Target="presProps.xml"/><Relationship Id="rId30"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chartUserShapes" Target="../drawings/drawing1.xml"/></Relationships>
</file>

<file path=ppt/charts/_rels/chart10.xml.rels><?xml version="1.0" encoding="UTF-8" standalone="yes"?>
<Relationships xmlns="http://schemas.openxmlformats.org/package/2006/relationships"><Relationship Id="rId3" Type="http://schemas.openxmlformats.org/officeDocument/2006/relationships/package" Target="../embeddings/Microsoft_Excel_Worksheet10.xlsx"/><Relationship Id="rId2" Type="http://schemas.microsoft.com/office/2011/relationships/chartColorStyle" Target="colors10.xml"/><Relationship Id="rId1" Type="http://schemas.microsoft.com/office/2011/relationships/chartStyle" Target="style10.xml"/><Relationship Id="rId4" Type="http://schemas.openxmlformats.org/officeDocument/2006/relationships/chartUserShapes" Target="../drawings/drawing8.xml"/></Relationships>
</file>

<file path=ppt/charts/_rels/chart11.xml.rels><?xml version="1.0" encoding="UTF-8" standalone="yes"?>
<Relationships xmlns="http://schemas.openxmlformats.org/package/2006/relationships"><Relationship Id="rId3" Type="http://schemas.openxmlformats.org/officeDocument/2006/relationships/package" Target="../embeddings/Microsoft_Excel_Worksheet11.xlsx"/><Relationship Id="rId2" Type="http://schemas.microsoft.com/office/2011/relationships/chartColorStyle" Target="colors11.xml"/><Relationship Id="rId1" Type="http://schemas.microsoft.com/office/2011/relationships/chartStyle" Target="style11.xml"/><Relationship Id="rId4" Type="http://schemas.openxmlformats.org/officeDocument/2006/relationships/chartUserShapes" Target="../drawings/drawing9.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chartUserShapes" Target="../drawings/drawing2.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4.xml"/><Relationship Id="rId1" Type="http://schemas.microsoft.com/office/2011/relationships/chartStyle" Target="style4.xml"/><Relationship Id="rId4" Type="http://schemas.openxmlformats.org/officeDocument/2006/relationships/chartUserShapes" Target="../drawings/drawing3.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6.xlsx"/><Relationship Id="rId2" Type="http://schemas.microsoft.com/office/2011/relationships/chartColorStyle" Target="colors6.xml"/><Relationship Id="rId1" Type="http://schemas.microsoft.com/office/2011/relationships/chartStyle" Target="style6.xml"/><Relationship Id="rId4" Type="http://schemas.openxmlformats.org/officeDocument/2006/relationships/chartUserShapes" Target="../drawings/drawing4.xml"/></Relationships>
</file>

<file path=ppt/charts/_rels/chart7.xml.rels><?xml version="1.0" encoding="UTF-8" standalone="yes"?>
<Relationships xmlns="http://schemas.openxmlformats.org/package/2006/relationships"><Relationship Id="rId3" Type="http://schemas.openxmlformats.org/officeDocument/2006/relationships/package" Target="../embeddings/Microsoft_Excel_Worksheet7.xlsx"/><Relationship Id="rId2" Type="http://schemas.microsoft.com/office/2011/relationships/chartColorStyle" Target="colors7.xml"/><Relationship Id="rId1" Type="http://schemas.microsoft.com/office/2011/relationships/chartStyle" Target="style7.xml"/><Relationship Id="rId4" Type="http://schemas.openxmlformats.org/officeDocument/2006/relationships/chartUserShapes" Target="../drawings/drawing5.xml"/></Relationships>
</file>

<file path=ppt/charts/_rels/chart8.xml.rels><?xml version="1.0" encoding="UTF-8" standalone="yes"?>
<Relationships xmlns="http://schemas.openxmlformats.org/package/2006/relationships"><Relationship Id="rId3" Type="http://schemas.openxmlformats.org/officeDocument/2006/relationships/package" Target="../embeddings/Microsoft_Excel_Worksheet8.xlsx"/><Relationship Id="rId2" Type="http://schemas.microsoft.com/office/2011/relationships/chartColorStyle" Target="colors8.xml"/><Relationship Id="rId1" Type="http://schemas.microsoft.com/office/2011/relationships/chartStyle" Target="style8.xml"/><Relationship Id="rId4" Type="http://schemas.openxmlformats.org/officeDocument/2006/relationships/chartUserShapes" Target="../drawings/drawing6.xml"/></Relationships>
</file>

<file path=ppt/charts/_rels/chart9.xml.rels><?xml version="1.0" encoding="UTF-8" standalone="yes"?>
<Relationships xmlns="http://schemas.openxmlformats.org/package/2006/relationships"><Relationship Id="rId3" Type="http://schemas.openxmlformats.org/officeDocument/2006/relationships/package" Target="../embeddings/Microsoft_Excel_Worksheet9.xlsx"/><Relationship Id="rId2" Type="http://schemas.microsoft.com/office/2011/relationships/chartColorStyle" Target="colors9.xml"/><Relationship Id="rId1" Type="http://schemas.microsoft.com/office/2011/relationships/chartStyle" Target="style9.xml"/><Relationship Id="rId4" Type="http://schemas.openxmlformats.org/officeDocument/2006/relationships/chartUserShapes" Target="../drawings/drawing7.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lnSpc>
                <a:spcPts val="1800"/>
              </a:lnSpc>
              <a:defRPr sz="2128" b="1" i="0" u="none" strike="noStrike" kern="1200" spc="100" baseline="0">
                <a:ln w="0" cmpd="sng">
                  <a:noFill/>
                </a:ln>
                <a:solidFill>
                  <a:schemeClr val="tx2"/>
                </a:solidFill>
                <a:effectLst/>
                <a:latin typeface="+mj-lt"/>
                <a:ea typeface="+mn-ea"/>
                <a:cs typeface="+mn-cs"/>
              </a:defRPr>
            </a:pPr>
            <a:r>
              <a:rPr lang="en-US" sz="1600" b="1" dirty="0" smtClean="0">
                <a:ln w="0" cmpd="sng">
                  <a:noFill/>
                </a:ln>
                <a:solidFill>
                  <a:schemeClr val="bg1"/>
                </a:solidFill>
                <a:effectLst/>
                <a:latin typeface="+mj-lt"/>
              </a:rPr>
              <a:t>PERRP Most Common Violations </a:t>
            </a:r>
            <a:br>
              <a:rPr lang="en-US" sz="1600" b="1" dirty="0" smtClean="0">
                <a:ln w="0" cmpd="sng">
                  <a:noFill/>
                </a:ln>
                <a:solidFill>
                  <a:schemeClr val="bg1"/>
                </a:solidFill>
                <a:effectLst/>
                <a:latin typeface="+mj-lt"/>
              </a:rPr>
            </a:br>
            <a:r>
              <a:rPr lang="en-US" sz="1600" b="1" dirty="0" smtClean="0">
                <a:ln w="0" cmpd="sng">
                  <a:noFill/>
                </a:ln>
                <a:solidFill>
                  <a:schemeClr val="bg1"/>
                </a:solidFill>
                <a:effectLst/>
                <a:latin typeface="+mj-lt"/>
              </a:rPr>
              <a:t>by Subpart</a:t>
            </a:r>
            <a:r>
              <a:rPr lang="en-US" sz="1600" b="1" baseline="0" dirty="0" smtClean="0">
                <a:ln w="0" cmpd="sng">
                  <a:noFill/>
                </a:ln>
                <a:solidFill>
                  <a:schemeClr val="bg1"/>
                </a:solidFill>
                <a:effectLst/>
                <a:latin typeface="+mj-lt"/>
              </a:rPr>
              <a:t> </a:t>
            </a:r>
            <a:r>
              <a:rPr lang="en-US" sz="1600" b="1" dirty="0" smtClean="0">
                <a:ln w="0" cmpd="sng">
                  <a:noFill/>
                </a:ln>
                <a:solidFill>
                  <a:schemeClr val="bg1"/>
                </a:solidFill>
                <a:effectLst/>
                <a:latin typeface="+mj-lt"/>
              </a:rPr>
              <a:t>CY 2015</a:t>
            </a:r>
            <a:endParaRPr lang="en-US" sz="1600" dirty="0">
              <a:ln w="0" cmpd="sng">
                <a:noFill/>
              </a:ln>
              <a:solidFill>
                <a:schemeClr val="bg1"/>
              </a:solidFill>
              <a:effectLst/>
              <a:latin typeface="+mj-lt"/>
            </a:endParaRPr>
          </a:p>
        </c:rich>
      </c:tx>
      <c:overlay val="0"/>
      <c:spPr>
        <a:noFill/>
        <a:ln>
          <a:noFill/>
        </a:ln>
        <a:effectLst/>
      </c:spPr>
      <c:txPr>
        <a:bodyPr rot="0" spcFirstLastPara="1" vertOverflow="ellipsis" vert="horz" wrap="square" anchor="ctr" anchorCtr="1"/>
        <a:lstStyle/>
        <a:p>
          <a:pPr>
            <a:lnSpc>
              <a:spcPts val="1800"/>
            </a:lnSpc>
            <a:defRPr sz="2128" b="1" i="0" u="none" strike="noStrike" kern="1200" spc="100" baseline="0">
              <a:ln w="0" cmpd="sng">
                <a:noFill/>
              </a:ln>
              <a:solidFill>
                <a:schemeClr val="tx2"/>
              </a:solidFill>
              <a:effectLst/>
              <a:latin typeface="+mj-lt"/>
              <a:ea typeface="+mn-ea"/>
              <a:cs typeface="+mn-cs"/>
            </a:defRPr>
          </a:pPr>
          <a:endParaRPr lang="en-US"/>
        </a:p>
      </c:txPr>
    </c:title>
    <c:autoTitleDeleted val="0"/>
    <c:plotArea>
      <c:layout>
        <c:manualLayout>
          <c:layoutTarget val="inner"/>
          <c:xMode val="edge"/>
          <c:yMode val="edge"/>
          <c:x val="5.6829001556092863E-2"/>
          <c:y val="0.17430721214817368"/>
          <c:w val="0.93049631692705936"/>
          <c:h val="0.6201745070935949"/>
        </c:manualLayout>
      </c:layout>
      <c:barChart>
        <c:barDir val="col"/>
        <c:grouping val="clustered"/>
        <c:varyColors val="0"/>
        <c:ser>
          <c:idx val="0"/>
          <c:order val="0"/>
          <c:tx>
            <c:strRef>
              <c:f>Sheet1!$B$1</c:f>
              <c:strCache>
                <c:ptCount val="1"/>
                <c:pt idx="0">
                  <c:v>Subparts</c:v>
                </c:pt>
              </c:strCache>
            </c:strRef>
          </c:tx>
          <c:spPr>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lt1">
                        <a:lumMod val="85000"/>
                      </a:schemeClr>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strRef>
              <c:f>Sheet1!$A$2:$A$11</c:f>
              <c:strCache>
                <c:ptCount val="10"/>
                <c:pt idx="0">
                  <c:v>S</c:v>
                </c:pt>
                <c:pt idx="1">
                  <c:v>O</c:v>
                </c:pt>
                <c:pt idx="2">
                  <c:v>D</c:v>
                </c:pt>
                <c:pt idx="3">
                  <c:v>E</c:v>
                </c:pt>
                <c:pt idx="4">
                  <c:v>L</c:v>
                </c:pt>
                <c:pt idx="5">
                  <c:v>N</c:v>
                </c:pt>
                <c:pt idx="6">
                  <c:v>J</c:v>
                </c:pt>
                <c:pt idx="7">
                  <c:v>I</c:v>
                </c:pt>
                <c:pt idx="8">
                  <c:v>P</c:v>
                </c:pt>
                <c:pt idx="9">
                  <c:v>H</c:v>
                </c:pt>
              </c:strCache>
            </c:strRef>
          </c:cat>
          <c:val>
            <c:numRef>
              <c:f>Sheet1!$B$2:$B$11</c:f>
              <c:numCache>
                <c:formatCode>General</c:formatCode>
                <c:ptCount val="10"/>
                <c:pt idx="0">
                  <c:v>1062</c:v>
                </c:pt>
                <c:pt idx="1">
                  <c:v>591</c:v>
                </c:pt>
                <c:pt idx="2">
                  <c:v>240</c:v>
                </c:pt>
                <c:pt idx="3">
                  <c:v>172</c:v>
                </c:pt>
                <c:pt idx="4">
                  <c:v>162</c:v>
                </c:pt>
                <c:pt idx="5">
                  <c:v>148</c:v>
                </c:pt>
                <c:pt idx="6">
                  <c:v>140</c:v>
                </c:pt>
                <c:pt idx="7">
                  <c:v>116</c:v>
                </c:pt>
                <c:pt idx="8">
                  <c:v>114</c:v>
                </c:pt>
                <c:pt idx="9">
                  <c:v>99</c:v>
                </c:pt>
              </c:numCache>
            </c:numRef>
          </c:val>
        </c:ser>
        <c:dLbls>
          <c:showLegendKey val="0"/>
          <c:showVal val="1"/>
          <c:showCatName val="0"/>
          <c:showSerName val="0"/>
          <c:showPercent val="0"/>
          <c:showBubbleSize val="0"/>
        </c:dLbls>
        <c:gapWidth val="25"/>
        <c:overlap val="-24"/>
        <c:axId val="375693072"/>
        <c:axId val="375693464"/>
      </c:barChart>
      <c:catAx>
        <c:axId val="375693072"/>
        <c:scaling>
          <c:orientation val="minMax"/>
        </c:scaling>
        <c:delete val="0"/>
        <c:axPos val="b"/>
        <c:numFmt formatCode="General" sourceLinked="1"/>
        <c:majorTickMark val="none"/>
        <c:minorTickMark val="none"/>
        <c:tickLblPos val="nextTo"/>
        <c:spPr>
          <a:noFill/>
          <a:ln w="12700" cap="flat" cmpd="sng" algn="ctr">
            <a:solidFill>
              <a:schemeClr val="lt1">
                <a:lumMod val="95000"/>
                <a:alpha val="54000"/>
              </a:schemeClr>
            </a:solidFill>
            <a:round/>
          </a:ln>
          <a:effectLst/>
        </c:spPr>
        <c:txPr>
          <a:bodyPr rot="-6000000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en-US"/>
          </a:p>
        </c:txPr>
        <c:crossAx val="375693464"/>
        <c:crossesAt val="0"/>
        <c:auto val="1"/>
        <c:lblAlgn val="ctr"/>
        <c:lblOffset val="100"/>
        <c:noMultiLvlLbl val="0"/>
      </c:catAx>
      <c:valAx>
        <c:axId val="375693464"/>
        <c:scaling>
          <c:orientation val="minMax"/>
        </c:scaling>
        <c:delete val="0"/>
        <c:axPos val="l"/>
        <c:majorGridlines>
          <c:spPr>
            <a:ln w="9525" cap="flat" cmpd="sng" algn="ctr">
              <a:solidFill>
                <a:schemeClr val="lt1">
                  <a:lumMod val="95000"/>
                  <a:alpha val="10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1" i="0" u="none" strike="noStrike" kern="1200" baseline="0">
                <a:solidFill>
                  <a:schemeClr val="lt1">
                    <a:lumMod val="85000"/>
                  </a:schemeClr>
                </a:solidFill>
                <a:latin typeface="+mn-lt"/>
                <a:ea typeface="+mn-ea"/>
                <a:cs typeface="+mn-cs"/>
              </a:defRPr>
            </a:pPr>
            <a:endParaRPr lang="en-US"/>
          </a:p>
        </c:txPr>
        <c:crossAx val="375693072"/>
        <c:crosses val="autoZero"/>
        <c:crossBetween val="between"/>
      </c:valAx>
      <c:spPr>
        <a:noFill/>
        <a:ln>
          <a:noFill/>
        </a:ln>
        <a:effectLst/>
      </c:spPr>
    </c:plotArea>
    <c:legend>
      <c:legendPos val="b"/>
      <c:layout>
        <c:manualLayout>
          <c:xMode val="edge"/>
          <c:yMode val="edge"/>
          <c:x val="0.43272921530608222"/>
          <c:y val="0.94351427747155614"/>
          <c:w val="0.12591231718561854"/>
          <c:h val="5.6485722528443923E-2"/>
        </c:manualLayout>
      </c:layout>
      <c:overlay val="0"/>
      <c:spPr>
        <a:noFill/>
        <a:ln>
          <a:noFill/>
        </a:ln>
        <a:effectLst/>
      </c:spPr>
      <c:txPr>
        <a:bodyPr rot="0" spcFirstLastPara="1" vertOverflow="ellipsis" vert="horz" wrap="square" anchor="ctr" anchorCtr="1"/>
        <a:lstStyle/>
        <a:p>
          <a:pPr>
            <a:defRPr sz="1400" b="1" i="0" u="none" strike="noStrike" kern="1200" baseline="0">
              <a:solidFill>
                <a:schemeClr val="lt1">
                  <a:lumMod val="85000"/>
                </a:schemeClr>
              </a:solidFill>
              <a:latin typeface="+mn-lt"/>
              <a:ea typeface="+mn-ea"/>
              <a:cs typeface="+mn-cs"/>
            </a:defRPr>
          </a:pPr>
          <a:endParaRPr lang="en-US"/>
        </a:p>
      </c:txPr>
    </c:legend>
    <c:plotVisOnly val="1"/>
    <c:dispBlanksAs val="gap"/>
    <c:showDLblsOverMax val="0"/>
  </c:chart>
  <c: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a:ln>
      <a:noFill/>
    </a:ln>
    <a:effectLst/>
  </c:spPr>
  <c:txPr>
    <a:bodyPr/>
    <a:lstStyle/>
    <a:p>
      <a:pPr>
        <a:defRPr/>
      </a:pPr>
      <a:endParaRPr lang="en-US"/>
    </a:p>
  </c:txPr>
  <c:externalData r:id="rId3">
    <c:autoUpdate val="0"/>
  </c:externalData>
  <c:userShapes r:id="rId4"/>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0.10034654995263646"/>
          <c:y val="0.21305388265740702"/>
          <c:w val="0.89965345004736352"/>
          <c:h val="0.44352676731531393"/>
        </c:manualLayout>
      </c:layout>
      <c:bar3DChart>
        <c:barDir val="col"/>
        <c:grouping val="stacked"/>
        <c:varyColors val="0"/>
        <c:ser>
          <c:idx val="0"/>
          <c:order val="0"/>
          <c:tx>
            <c:strRef>
              <c:f>Sheet1!$B$1</c:f>
              <c:strCache>
                <c:ptCount val="1"/>
                <c:pt idx="0">
                  <c:v>Total violations 114</c:v>
                </c:pt>
              </c:strCache>
            </c:strRef>
          </c:tx>
          <c:spPr>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dLbls>
            <c:spPr>
              <a:noFill/>
              <a:ln>
                <a:noFill/>
              </a:ln>
              <a:effectLst/>
            </c:spPr>
            <c:txPr>
              <a:bodyPr rot="0" spcFirstLastPara="1" vertOverflow="ellipsis" vert="horz" wrap="square" anchor="ctr" anchorCtr="1"/>
              <a:lstStyle/>
              <a:p>
                <a:pPr>
                  <a:defRPr sz="1200" b="0" i="0" u="none" strike="noStrike" kern="1200" baseline="0">
                    <a:solidFill>
                      <a:schemeClr val="lt1">
                        <a:lumMod val="8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lt1">
                          <a:lumMod val="95000"/>
                          <a:alpha val="54000"/>
                        </a:schemeClr>
                      </a:solidFill>
                    </a:ln>
                    <a:effectLst/>
                  </c:spPr>
                </c15:leaderLines>
              </c:ext>
            </c:extLst>
          </c:dLbls>
          <c:cat>
            <c:strRef>
              <c:f>Sheet1!$A$2:$A$7</c:f>
              <c:strCache>
                <c:ptCount val="6"/>
                <c:pt idx="0">
                  <c:v>1910.243(b)(2)</c:v>
                </c:pt>
                <c:pt idx="1">
                  <c:v>1910.242(b)</c:v>
                </c:pt>
                <c:pt idx="2">
                  <c:v>1910.242(a)</c:v>
                </c:pt>
                <c:pt idx="3">
                  <c:v>1910.244(a)(2)(vi)(a)</c:v>
                </c:pt>
                <c:pt idx="4">
                  <c:v>1910.244(a)(1)(ii)</c:v>
                </c:pt>
                <c:pt idx="5">
                  <c:v>1910.243(c)(3)</c:v>
                </c:pt>
              </c:strCache>
            </c:strRef>
          </c:cat>
          <c:val>
            <c:numRef>
              <c:f>Sheet1!$B$2:$B$7</c:f>
              <c:numCache>
                <c:formatCode>General</c:formatCode>
                <c:ptCount val="6"/>
                <c:pt idx="0">
                  <c:v>31</c:v>
                </c:pt>
                <c:pt idx="1">
                  <c:v>22</c:v>
                </c:pt>
                <c:pt idx="2">
                  <c:v>19</c:v>
                </c:pt>
                <c:pt idx="3">
                  <c:v>19</c:v>
                </c:pt>
                <c:pt idx="4">
                  <c:v>11</c:v>
                </c:pt>
                <c:pt idx="5">
                  <c:v>9</c:v>
                </c:pt>
              </c:numCache>
            </c:numRef>
          </c:val>
        </c:ser>
        <c:dLbls>
          <c:showLegendKey val="0"/>
          <c:showVal val="0"/>
          <c:showCatName val="0"/>
          <c:showSerName val="0"/>
          <c:showPercent val="0"/>
          <c:showBubbleSize val="0"/>
        </c:dLbls>
        <c:gapWidth val="25"/>
        <c:shape val="box"/>
        <c:axId val="379514144"/>
        <c:axId val="378231040"/>
        <c:axId val="0"/>
      </c:bar3DChart>
      <c:catAx>
        <c:axId val="379514144"/>
        <c:scaling>
          <c:orientation val="minMax"/>
        </c:scaling>
        <c:delete val="0"/>
        <c:axPos val="b"/>
        <c:numFmt formatCode="General" sourceLinked="1"/>
        <c:majorTickMark val="out"/>
        <c:minorTickMark val="none"/>
        <c:tickLblPos val="nextTo"/>
        <c:spPr>
          <a:noFill/>
          <a:ln w="12700" cap="flat" cmpd="sng" algn="ctr">
            <a:solidFill>
              <a:schemeClr val="lt1">
                <a:lumMod val="95000"/>
                <a:alpha val="54000"/>
              </a:schemeClr>
            </a:solidFill>
            <a:round/>
          </a:ln>
          <a:effectLst/>
        </c:spPr>
        <c:txPr>
          <a:bodyPr rot="-60000000" spcFirstLastPara="1" vertOverflow="ellipsis" vert="horz" wrap="square" anchor="ctr" anchorCtr="1"/>
          <a:lstStyle/>
          <a:p>
            <a:pPr>
              <a:defRPr sz="1200" b="0" i="0" u="none" strike="noStrike" kern="1200" baseline="0">
                <a:solidFill>
                  <a:schemeClr val="lt1">
                    <a:lumMod val="85000"/>
                  </a:schemeClr>
                </a:solidFill>
                <a:latin typeface="+mn-lt"/>
                <a:ea typeface="+mn-ea"/>
                <a:cs typeface="+mn-cs"/>
              </a:defRPr>
            </a:pPr>
            <a:endParaRPr lang="en-US"/>
          </a:p>
        </c:txPr>
        <c:crossAx val="378231040"/>
        <c:crosses val="autoZero"/>
        <c:auto val="1"/>
        <c:lblAlgn val="ctr"/>
        <c:lblOffset val="100"/>
        <c:noMultiLvlLbl val="0"/>
      </c:catAx>
      <c:valAx>
        <c:axId val="378231040"/>
        <c:scaling>
          <c:orientation val="minMax"/>
        </c:scaling>
        <c:delete val="0"/>
        <c:axPos val="l"/>
        <c:majorGridlines>
          <c:spPr>
            <a:ln w="9525" cap="flat" cmpd="sng" algn="ctr">
              <a:solidFill>
                <a:schemeClr val="lt1">
                  <a:lumMod val="95000"/>
                  <a:alpha val="10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lt1">
                    <a:lumMod val="85000"/>
                  </a:schemeClr>
                </a:solidFill>
                <a:latin typeface="+mn-lt"/>
                <a:ea typeface="+mn-ea"/>
                <a:cs typeface="+mn-cs"/>
              </a:defRPr>
            </a:pPr>
            <a:endParaRPr lang="en-US"/>
          </a:p>
        </c:txPr>
        <c:crossAx val="379514144"/>
        <c:crosses val="autoZero"/>
        <c:crossBetween val="between"/>
      </c:valAx>
      <c:spPr>
        <a:noFill/>
        <a:ln>
          <a:noFill/>
        </a:ln>
        <a:effectLst/>
      </c:spPr>
    </c:plotArea>
    <c:legend>
      <c:legendPos val="b"/>
      <c:layout>
        <c:manualLayout>
          <c:xMode val="edge"/>
          <c:yMode val="edge"/>
          <c:x val="0.15540962575015119"/>
          <c:y val="0.9350609504794527"/>
          <c:w val="0.62646418198747267"/>
          <c:h val="5.2509891024451708E-2"/>
        </c:manualLayout>
      </c:layout>
      <c:overlay val="0"/>
      <c:spPr>
        <a:noFill/>
        <a:ln>
          <a:noFill/>
        </a:ln>
        <a:effectLst/>
      </c:spPr>
      <c:txPr>
        <a:bodyPr rot="0" spcFirstLastPara="1" vertOverflow="ellipsis" vert="horz" wrap="square" anchor="ctr" anchorCtr="1"/>
        <a:lstStyle/>
        <a:p>
          <a:pPr>
            <a:defRPr sz="1200" b="1" i="0" u="none" strike="noStrike" kern="1200" baseline="0">
              <a:solidFill>
                <a:schemeClr val="lt1">
                  <a:lumMod val="85000"/>
                </a:schemeClr>
              </a:solidFill>
              <a:latin typeface="+mn-lt"/>
              <a:ea typeface="+mn-ea"/>
              <a:cs typeface="+mn-cs"/>
            </a:defRPr>
          </a:pPr>
          <a:endParaRPr lang="en-US"/>
        </a:p>
      </c:txPr>
    </c:legend>
    <c:plotVisOnly val="1"/>
    <c:dispBlanksAs val="gap"/>
    <c:showDLblsOverMax val="0"/>
  </c:chart>
  <c: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a:ln>
      <a:noFill/>
    </a:ln>
    <a:effectLst/>
  </c:spPr>
  <c:txPr>
    <a:bodyPr/>
    <a:lstStyle/>
    <a:p>
      <a:pPr>
        <a:defRPr sz="1800"/>
      </a:pPr>
      <a:endParaRPr lang="en-US"/>
    </a:p>
  </c:txPr>
  <c:externalData r:id="rId3">
    <c:autoUpdate val="0"/>
  </c:externalData>
  <c:userShapes r:id="rId4"/>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5.0957341026766224E-2"/>
          <c:y val="0.18812940839372569"/>
          <c:w val="0.94904265897323381"/>
          <c:h val="0.50802620406144638"/>
        </c:manualLayout>
      </c:layout>
      <c:bar3DChart>
        <c:barDir val="col"/>
        <c:grouping val="stacked"/>
        <c:varyColors val="0"/>
        <c:ser>
          <c:idx val="0"/>
          <c:order val="0"/>
          <c:tx>
            <c:strRef>
              <c:f>Sheet1!$B$1</c:f>
              <c:strCache>
                <c:ptCount val="1"/>
                <c:pt idx="0">
                  <c:v>Total violations 99</c:v>
                </c:pt>
              </c:strCache>
            </c:strRef>
          </c:tx>
          <c:spPr>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dLbls>
            <c:spPr>
              <a:noFill/>
              <a:ln>
                <a:noFill/>
              </a:ln>
              <a:effectLst/>
            </c:spPr>
            <c:txPr>
              <a:bodyPr rot="0" spcFirstLastPara="1" vertOverflow="ellipsis" vert="horz" wrap="square" anchor="ctr" anchorCtr="1"/>
              <a:lstStyle/>
              <a:p>
                <a:pPr>
                  <a:defRPr sz="1200" b="0" i="0" u="none" strike="noStrike" kern="1200" baseline="0">
                    <a:solidFill>
                      <a:schemeClr val="lt1">
                        <a:lumMod val="8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lt1">
                          <a:lumMod val="95000"/>
                          <a:alpha val="54000"/>
                        </a:schemeClr>
                      </a:solidFill>
                    </a:ln>
                    <a:effectLst/>
                  </c:spPr>
                </c15:leaderLines>
              </c:ext>
            </c:extLst>
          </c:dLbls>
          <c:cat>
            <c:strRef>
              <c:f>Sheet1!$A$2:$A$12</c:f>
              <c:strCache>
                <c:ptCount val="11"/>
                <c:pt idx="0">
                  <c:v>1910.101(b)</c:v>
                </c:pt>
                <c:pt idx="1">
                  <c:v>1910.106(e)(2)(ii)</c:v>
                </c:pt>
                <c:pt idx="2">
                  <c:v>1910.106(d)(3)(ii)</c:v>
                </c:pt>
                <c:pt idx="3">
                  <c:v>1910.125(e)(1)(i)</c:v>
                </c:pt>
                <c:pt idx="4">
                  <c:v>1910.106(b)(2)(vi)</c:v>
                </c:pt>
                <c:pt idx="5">
                  <c:v>1910.106(e)(6)(i)</c:v>
                </c:pt>
                <c:pt idx="6">
                  <c:v>1910.106(g)(3)(iii)</c:v>
                </c:pt>
                <c:pt idx="7">
                  <c:v>1910.106(g)(3)(iv)</c:v>
                </c:pt>
                <c:pt idx="8">
                  <c:v>1910.106(g)(8)</c:v>
                </c:pt>
                <c:pt idx="9">
                  <c:v>1910.125(f)(2)(ii)</c:v>
                </c:pt>
                <c:pt idx="10">
                  <c:v>1910.125(f)(3)(iii)</c:v>
                </c:pt>
              </c:strCache>
            </c:strRef>
          </c:cat>
          <c:val>
            <c:numRef>
              <c:f>Sheet1!$B$2:$B$12</c:f>
              <c:numCache>
                <c:formatCode>General</c:formatCode>
                <c:ptCount val="11"/>
                <c:pt idx="0">
                  <c:v>18</c:v>
                </c:pt>
                <c:pt idx="1">
                  <c:v>16</c:v>
                </c:pt>
                <c:pt idx="2">
                  <c:v>5</c:v>
                </c:pt>
                <c:pt idx="3">
                  <c:v>5</c:v>
                </c:pt>
                <c:pt idx="4">
                  <c:v>4</c:v>
                </c:pt>
                <c:pt idx="5">
                  <c:v>4</c:v>
                </c:pt>
                <c:pt idx="6">
                  <c:v>4</c:v>
                </c:pt>
                <c:pt idx="7">
                  <c:v>4</c:v>
                </c:pt>
                <c:pt idx="8">
                  <c:v>3</c:v>
                </c:pt>
                <c:pt idx="9">
                  <c:v>3</c:v>
                </c:pt>
                <c:pt idx="10">
                  <c:v>3</c:v>
                </c:pt>
              </c:numCache>
            </c:numRef>
          </c:val>
        </c:ser>
        <c:dLbls>
          <c:showLegendKey val="0"/>
          <c:showVal val="0"/>
          <c:showCatName val="0"/>
          <c:showSerName val="0"/>
          <c:showPercent val="0"/>
          <c:showBubbleSize val="0"/>
        </c:dLbls>
        <c:gapWidth val="25"/>
        <c:shape val="box"/>
        <c:axId val="378231824"/>
        <c:axId val="378232216"/>
        <c:axId val="0"/>
      </c:bar3DChart>
      <c:catAx>
        <c:axId val="378231824"/>
        <c:scaling>
          <c:orientation val="minMax"/>
        </c:scaling>
        <c:delete val="0"/>
        <c:axPos val="b"/>
        <c:numFmt formatCode="General" sourceLinked="1"/>
        <c:majorTickMark val="out"/>
        <c:minorTickMark val="none"/>
        <c:tickLblPos val="nextTo"/>
        <c:spPr>
          <a:noFill/>
          <a:ln w="12700" cap="flat" cmpd="sng" algn="ctr">
            <a:solidFill>
              <a:schemeClr val="lt1">
                <a:lumMod val="95000"/>
                <a:alpha val="54000"/>
              </a:schemeClr>
            </a:solidFill>
            <a:round/>
          </a:ln>
          <a:effectLst/>
        </c:spPr>
        <c:txPr>
          <a:bodyPr rot="-60000000" spcFirstLastPara="1" vertOverflow="ellipsis" vert="horz" wrap="square" anchor="ctr" anchorCtr="1"/>
          <a:lstStyle/>
          <a:p>
            <a:pPr>
              <a:defRPr sz="1200" b="0" i="0" u="none" strike="noStrike" kern="1200" baseline="0">
                <a:solidFill>
                  <a:schemeClr val="lt1">
                    <a:lumMod val="85000"/>
                  </a:schemeClr>
                </a:solidFill>
                <a:latin typeface="+mn-lt"/>
                <a:ea typeface="+mn-ea"/>
                <a:cs typeface="+mn-cs"/>
              </a:defRPr>
            </a:pPr>
            <a:endParaRPr lang="en-US"/>
          </a:p>
        </c:txPr>
        <c:crossAx val="378232216"/>
        <c:crosses val="autoZero"/>
        <c:auto val="1"/>
        <c:lblAlgn val="ctr"/>
        <c:lblOffset val="100"/>
        <c:noMultiLvlLbl val="0"/>
      </c:catAx>
      <c:valAx>
        <c:axId val="378232216"/>
        <c:scaling>
          <c:orientation val="minMax"/>
        </c:scaling>
        <c:delete val="0"/>
        <c:axPos val="l"/>
        <c:majorGridlines>
          <c:spPr>
            <a:ln w="9525" cap="flat" cmpd="sng" algn="ctr">
              <a:solidFill>
                <a:schemeClr val="lt1">
                  <a:lumMod val="95000"/>
                  <a:alpha val="10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1" i="0" u="none" strike="noStrike" kern="1200" baseline="0">
                <a:solidFill>
                  <a:schemeClr val="lt1">
                    <a:lumMod val="85000"/>
                  </a:schemeClr>
                </a:solidFill>
                <a:latin typeface="+mn-lt"/>
                <a:ea typeface="+mn-ea"/>
                <a:cs typeface="+mn-cs"/>
              </a:defRPr>
            </a:pPr>
            <a:endParaRPr lang="en-US"/>
          </a:p>
        </c:txPr>
        <c:crossAx val="378231824"/>
        <c:crosses val="autoZero"/>
        <c:crossBetween val="between"/>
      </c:valAx>
      <c:spPr>
        <a:noFill/>
        <a:ln>
          <a:noFill/>
        </a:ln>
        <a:effectLst/>
      </c:spPr>
    </c:plotArea>
    <c:legend>
      <c:legendPos val="b"/>
      <c:layout>
        <c:manualLayout>
          <c:xMode val="edge"/>
          <c:yMode val="edge"/>
          <c:x val="0.32377406377878315"/>
          <c:y val="0.9350609504794527"/>
          <c:w val="0.34976639062593506"/>
          <c:h val="5.3382423426476373E-2"/>
        </c:manualLayout>
      </c:layout>
      <c:overlay val="0"/>
      <c:spPr>
        <a:noFill/>
        <a:ln>
          <a:noFill/>
        </a:ln>
        <a:effectLst/>
      </c:spPr>
      <c:txPr>
        <a:bodyPr rot="0" spcFirstLastPara="1" vertOverflow="ellipsis" vert="horz" wrap="square" anchor="ctr" anchorCtr="1"/>
        <a:lstStyle/>
        <a:p>
          <a:pPr>
            <a:defRPr sz="1200" b="1" i="0" u="none" strike="noStrike" kern="1200" baseline="0">
              <a:solidFill>
                <a:schemeClr val="lt1">
                  <a:lumMod val="85000"/>
                </a:schemeClr>
              </a:solidFill>
              <a:latin typeface="+mn-lt"/>
              <a:ea typeface="+mn-ea"/>
              <a:cs typeface="+mn-cs"/>
            </a:defRPr>
          </a:pPr>
          <a:endParaRPr lang="en-US"/>
        </a:p>
      </c:txPr>
    </c:legend>
    <c:plotVisOnly val="1"/>
    <c:dispBlanksAs val="gap"/>
    <c:showDLblsOverMax val="0"/>
  </c:chart>
  <c: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a:ln>
      <a:noFill/>
    </a:ln>
    <a:effectLst/>
  </c:spPr>
  <c:txPr>
    <a:bodyPr/>
    <a:lstStyle/>
    <a:p>
      <a:pPr>
        <a:defRPr sz="1800"/>
      </a:pPr>
      <a:endParaRPr lang="en-US"/>
    </a:p>
  </c:txPr>
  <c:externalData r:id="rId3">
    <c:autoUpdate val="0"/>
  </c:externalData>
  <c:userShapes r:id="rId4"/>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lgn="l">
              <a:lnSpc>
                <a:spcPts val="1800"/>
              </a:lnSpc>
              <a:defRPr sz="2128" b="1" i="0" u="none" strike="noStrike" kern="1200" spc="100" baseline="0">
                <a:solidFill>
                  <a:schemeClr val="lt1">
                    <a:lumMod val="95000"/>
                  </a:schemeClr>
                </a:solidFill>
                <a:effectLst>
                  <a:outerShdw blurRad="50800" dist="38100" dir="5400000" algn="t" rotWithShape="0">
                    <a:prstClr val="black">
                      <a:alpha val="40000"/>
                    </a:prstClr>
                  </a:outerShdw>
                </a:effectLst>
                <a:latin typeface="+mj-lt"/>
                <a:ea typeface="+mn-ea"/>
                <a:cs typeface="+mn-cs"/>
              </a:defRPr>
            </a:pPr>
            <a:r>
              <a:rPr lang="en-US" sz="1600" b="1" i="0" baseline="0" dirty="0" smtClean="0">
                <a:effectLst/>
                <a:latin typeface="+mj-lt"/>
              </a:rPr>
              <a:t>Subpart S</a:t>
            </a:r>
          </a:p>
          <a:p>
            <a:pPr algn="l">
              <a:lnSpc>
                <a:spcPts val="1800"/>
              </a:lnSpc>
              <a:defRPr>
                <a:latin typeface="+mj-lt"/>
              </a:defRPr>
            </a:pPr>
            <a:r>
              <a:rPr lang="en-US" sz="1600" b="1" i="0" baseline="0" dirty="0" smtClean="0">
                <a:effectLst/>
                <a:latin typeface="+mj-lt"/>
              </a:rPr>
              <a:t>Electrical</a:t>
            </a:r>
            <a:endParaRPr lang="en-US" sz="1600" dirty="0">
              <a:effectLst/>
              <a:latin typeface="+mj-lt"/>
            </a:endParaRPr>
          </a:p>
        </c:rich>
      </c:tx>
      <c:layout>
        <c:manualLayout>
          <c:xMode val="edge"/>
          <c:yMode val="edge"/>
          <c:x val="0.35846869835714978"/>
          <c:y val="3.3249343832020994E-2"/>
        </c:manualLayout>
      </c:layout>
      <c:overlay val="0"/>
      <c:spPr>
        <a:noFill/>
        <a:ln>
          <a:noFill/>
        </a:ln>
        <a:effectLst/>
      </c:spPr>
      <c:txPr>
        <a:bodyPr rot="0" spcFirstLastPara="1" vertOverflow="ellipsis" vert="horz" wrap="square" anchor="ctr" anchorCtr="1"/>
        <a:lstStyle/>
        <a:p>
          <a:pPr algn="l">
            <a:lnSpc>
              <a:spcPts val="1800"/>
            </a:lnSpc>
            <a:defRPr sz="2128" b="1" i="0" u="none" strike="noStrike" kern="1200" spc="100" baseline="0">
              <a:solidFill>
                <a:schemeClr val="lt1">
                  <a:lumMod val="95000"/>
                </a:schemeClr>
              </a:solidFill>
              <a:effectLst>
                <a:outerShdw blurRad="50800" dist="38100" dir="5400000" algn="t" rotWithShape="0">
                  <a:prstClr val="black">
                    <a:alpha val="40000"/>
                  </a:prstClr>
                </a:outerShdw>
              </a:effectLst>
              <a:latin typeface="+mj-lt"/>
              <a:ea typeface="+mn-ea"/>
              <a:cs typeface="+mn-cs"/>
            </a:defRPr>
          </a:pPr>
          <a:endParaRPr lang="en-US"/>
        </a:p>
      </c:txPr>
    </c:title>
    <c:autoTitleDeleted val="0"/>
    <c:view3D>
      <c:rotX val="15"/>
      <c:rotY val="2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6.5217718637618313E-2"/>
          <c:y val="0.20474572456951309"/>
          <c:w val="0.9097030764926527"/>
          <c:h val="0.53448317217500918"/>
        </c:manualLayout>
      </c:layout>
      <c:bar3DChart>
        <c:barDir val="col"/>
        <c:grouping val="stacked"/>
        <c:varyColors val="0"/>
        <c:ser>
          <c:idx val="0"/>
          <c:order val="0"/>
          <c:tx>
            <c:strRef>
              <c:f>Sheet1!$B$1</c:f>
              <c:strCache>
                <c:ptCount val="1"/>
                <c:pt idx="0">
                  <c:v>Total violations 1062</c:v>
                </c:pt>
              </c:strCache>
            </c:strRef>
          </c:tx>
          <c:spPr>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lumMod val="8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strRef>
              <c:f>Sheet1!$A$2:$A$6</c:f>
              <c:strCache>
                <c:ptCount val="5"/>
                <c:pt idx="0">
                  <c:v>1910.305(g)(1)(iv)</c:v>
                </c:pt>
                <c:pt idx="1">
                  <c:v>1910.303(b)(2)</c:v>
                </c:pt>
                <c:pt idx="2">
                  <c:v>1910.304(g)(6)(vi)</c:v>
                </c:pt>
                <c:pt idx="3">
                  <c:v>1910.303(b)(1)(iv)</c:v>
                </c:pt>
                <c:pt idx="4">
                  <c:v>1910.303(g)(1)(ii)</c:v>
                </c:pt>
              </c:strCache>
            </c:strRef>
          </c:cat>
          <c:val>
            <c:numRef>
              <c:f>Sheet1!$B$2:$B$6</c:f>
              <c:numCache>
                <c:formatCode>General</c:formatCode>
                <c:ptCount val="5"/>
                <c:pt idx="0">
                  <c:v>131</c:v>
                </c:pt>
                <c:pt idx="1">
                  <c:v>81</c:v>
                </c:pt>
                <c:pt idx="2">
                  <c:v>71</c:v>
                </c:pt>
                <c:pt idx="3">
                  <c:v>68</c:v>
                </c:pt>
                <c:pt idx="4">
                  <c:v>66</c:v>
                </c:pt>
              </c:numCache>
            </c:numRef>
          </c:val>
        </c:ser>
        <c:dLbls>
          <c:showLegendKey val="0"/>
          <c:showVal val="0"/>
          <c:showCatName val="0"/>
          <c:showSerName val="0"/>
          <c:showPercent val="0"/>
          <c:showBubbleSize val="0"/>
        </c:dLbls>
        <c:gapWidth val="25"/>
        <c:shape val="box"/>
        <c:axId val="377643672"/>
        <c:axId val="377644064"/>
        <c:axId val="0"/>
      </c:bar3DChart>
      <c:catAx>
        <c:axId val="377643672"/>
        <c:scaling>
          <c:orientation val="minMax"/>
        </c:scaling>
        <c:delete val="0"/>
        <c:axPos val="b"/>
        <c:numFmt formatCode="General" sourceLinked="1"/>
        <c:majorTickMark val="none"/>
        <c:minorTickMark val="none"/>
        <c:tickLblPos val="nextTo"/>
        <c:spPr>
          <a:noFill/>
          <a:ln w="12700" cap="flat" cmpd="sng" algn="ctr">
            <a:solidFill>
              <a:schemeClr val="lt1">
                <a:lumMod val="95000"/>
                <a:alpha val="54000"/>
              </a:schemeClr>
            </a:solidFill>
            <a:round/>
          </a:ln>
          <a:effectLst/>
        </c:spPr>
        <c:txPr>
          <a:bodyPr rot="-60000000" spcFirstLastPara="1" vertOverflow="ellipsis" vert="horz" wrap="square" anchor="ctr" anchorCtr="1"/>
          <a:lstStyle/>
          <a:p>
            <a:pPr>
              <a:defRPr sz="1000" b="0" i="0" u="none" strike="noStrike" kern="1200" baseline="0">
                <a:solidFill>
                  <a:schemeClr val="lt1">
                    <a:lumMod val="85000"/>
                  </a:schemeClr>
                </a:solidFill>
                <a:latin typeface="+mn-lt"/>
                <a:ea typeface="+mn-ea"/>
                <a:cs typeface="+mn-cs"/>
              </a:defRPr>
            </a:pPr>
            <a:endParaRPr lang="en-US"/>
          </a:p>
        </c:txPr>
        <c:crossAx val="377644064"/>
        <c:crosses val="autoZero"/>
        <c:auto val="1"/>
        <c:lblAlgn val="ctr"/>
        <c:lblOffset val="100"/>
        <c:noMultiLvlLbl val="0"/>
      </c:catAx>
      <c:valAx>
        <c:axId val="377644064"/>
        <c:scaling>
          <c:orientation val="minMax"/>
        </c:scaling>
        <c:delete val="0"/>
        <c:axPos val="l"/>
        <c:majorGridlines>
          <c:spPr>
            <a:ln w="9525" cap="flat" cmpd="sng" algn="ctr">
              <a:solidFill>
                <a:schemeClr val="lt1">
                  <a:lumMod val="95000"/>
                  <a:alpha val="10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1" i="0" u="none" strike="noStrike" kern="1200" baseline="0">
                <a:solidFill>
                  <a:schemeClr val="lt1">
                    <a:lumMod val="85000"/>
                  </a:schemeClr>
                </a:solidFill>
                <a:latin typeface="+mn-lt"/>
                <a:ea typeface="+mn-ea"/>
                <a:cs typeface="+mn-cs"/>
              </a:defRPr>
            </a:pPr>
            <a:endParaRPr lang="en-US"/>
          </a:p>
        </c:txPr>
        <c:crossAx val="377643672"/>
        <c:crosses val="autoZero"/>
        <c:crossBetween val="between"/>
      </c:valAx>
      <c:spPr>
        <a:noFill/>
        <a:ln>
          <a:noFill/>
        </a:ln>
        <a:effectLst/>
      </c:spPr>
    </c:plotArea>
    <c:legend>
      <c:legendPos val="b"/>
      <c:legendEntry>
        <c:idx val="0"/>
        <c:txPr>
          <a:bodyPr rot="0" spcFirstLastPara="1" vertOverflow="ellipsis" vert="horz" wrap="square" anchor="ctr" anchorCtr="1"/>
          <a:lstStyle/>
          <a:p>
            <a:pPr>
              <a:defRPr sz="1197" b="1" i="0" u="none" strike="noStrike" kern="1200" baseline="0">
                <a:solidFill>
                  <a:schemeClr val="lt1">
                    <a:lumMod val="85000"/>
                  </a:schemeClr>
                </a:solidFill>
                <a:latin typeface="+mn-lt"/>
                <a:ea typeface="+mn-ea"/>
                <a:cs typeface="+mn-cs"/>
              </a:defRPr>
            </a:pPr>
            <a:endParaRPr lang="en-US"/>
          </a:p>
        </c:txPr>
      </c:legendEntry>
      <c:layout>
        <c:manualLayout>
          <c:xMode val="edge"/>
          <c:yMode val="edge"/>
          <c:x val="7.9305920093321672E-2"/>
          <c:y val="0.93506102362204724"/>
          <c:w val="0.78582725770389827"/>
          <c:h val="5.3272956356656791E-2"/>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en-US"/>
        </a:p>
      </c:txPr>
    </c:legend>
    <c:plotVisOnly val="1"/>
    <c:dispBlanksAs val="gap"/>
    <c:showDLblsOverMax val="0"/>
  </c:chart>
  <c: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6.5217718637618313E-2"/>
          <c:y val="0.20474572456951309"/>
          <c:w val="0.9097030764926527"/>
          <c:h val="0.53583934420938861"/>
        </c:manualLayout>
      </c:layout>
      <c:bar3DChart>
        <c:barDir val="col"/>
        <c:grouping val="stacked"/>
        <c:varyColors val="0"/>
        <c:ser>
          <c:idx val="0"/>
          <c:order val="0"/>
          <c:tx>
            <c:strRef>
              <c:f>Sheet1!$B$1</c:f>
              <c:strCache>
                <c:ptCount val="1"/>
                <c:pt idx="0">
                  <c:v>Total violations 591</c:v>
                </c:pt>
              </c:strCache>
            </c:strRef>
          </c:tx>
          <c:spPr>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lumMod val="8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strRef>
              <c:f>Sheet1!$A$2:$A$6</c:f>
              <c:strCache>
                <c:ptCount val="5"/>
                <c:pt idx="0">
                  <c:v>1910.215(b)(9)</c:v>
                </c:pt>
                <c:pt idx="1">
                  <c:v>1910.215(a)(4)</c:v>
                </c:pt>
                <c:pt idx="2">
                  <c:v>1910.212(a)(1)</c:v>
                </c:pt>
                <c:pt idx="3">
                  <c:v>1910.212(a)(3)(ii)</c:v>
                </c:pt>
                <c:pt idx="4">
                  <c:v>1910.212(b)</c:v>
                </c:pt>
              </c:strCache>
            </c:strRef>
          </c:cat>
          <c:val>
            <c:numRef>
              <c:f>Sheet1!$B$2:$B$6</c:f>
              <c:numCache>
                <c:formatCode>General</c:formatCode>
                <c:ptCount val="5"/>
                <c:pt idx="0">
                  <c:v>88</c:v>
                </c:pt>
                <c:pt idx="1">
                  <c:v>64</c:v>
                </c:pt>
                <c:pt idx="2">
                  <c:v>56</c:v>
                </c:pt>
                <c:pt idx="3">
                  <c:v>54</c:v>
                </c:pt>
                <c:pt idx="4">
                  <c:v>53</c:v>
                </c:pt>
              </c:numCache>
            </c:numRef>
          </c:val>
        </c:ser>
        <c:dLbls>
          <c:showLegendKey val="0"/>
          <c:showVal val="1"/>
          <c:showCatName val="0"/>
          <c:showSerName val="0"/>
          <c:showPercent val="0"/>
          <c:showBubbleSize val="0"/>
        </c:dLbls>
        <c:gapWidth val="25"/>
        <c:shape val="box"/>
        <c:axId val="192970480"/>
        <c:axId val="192970088"/>
        <c:axId val="0"/>
      </c:bar3DChart>
      <c:catAx>
        <c:axId val="192970480"/>
        <c:scaling>
          <c:orientation val="minMax"/>
        </c:scaling>
        <c:delete val="0"/>
        <c:axPos val="b"/>
        <c:numFmt formatCode="General" sourceLinked="1"/>
        <c:majorTickMark val="none"/>
        <c:minorTickMark val="none"/>
        <c:tickLblPos val="nextTo"/>
        <c:spPr>
          <a:noFill/>
          <a:ln w="12700" cap="flat" cmpd="sng" algn="ctr">
            <a:solidFill>
              <a:schemeClr val="lt1">
                <a:lumMod val="95000"/>
                <a:alpha val="54000"/>
              </a:schemeClr>
            </a:solidFill>
            <a:round/>
          </a:ln>
          <a:effectLst/>
        </c:spPr>
        <c:txPr>
          <a:bodyPr rot="-60000000" spcFirstLastPara="1" vertOverflow="ellipsis" vert="horz" wrap="square" anchor="ctr" anchorCtr="1"/>
          <a:lstStyle/>
          <a:p>
            <a:pPr>
              <a:defRPr sz="1000" b="0" i="0" u="none" strike="noStrike" kern="1200" baseline="0">
                <a:solidFill>
                  <a:schemeClr val="lt1">
                    <a:lumMod val="85000"/>
                  </a:schemeClr>
                </a:solidFill>
                <a:latin typeface="+mn-lt"/>
                <a:ea typeface="+mn-ea"/>
                <a:cs typeface="+mn-cs"/>
              </a:defRPr>
            </a:pPr>
            <a:endParaRPr lang="en-US"/>
          </a:p>
        </c:txPr>
        <c:crossAx val="192970088"/>
        <c:crosses val="autoZero"/>
        <c:auto val="1"/>
        <c:lblAlgn val="ctr"/>
        <c:lblOffset val="100"/>
        <c:noMultiLvlLbl val="0"/>
      </c:catAx>
      <c:valAx>
        <c:axId val="192970088"/>
        <c:scaling>
          <c:orientation val="minMax"/>
        </c:scaling>
        <c:delete val="0"/>
        <c:axPos val="l"/>
        <c:majorGridlines>
          <c:spPr>
            <a:ln w="9525" cap="flat" cmpd="sng" algn="ctr">
              <a:solidFill>
                <a:schemeClr val="lt1">
                  <a:lumMod val="95000"/>
                  <a:alpha val="10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1" i="0" u="none" strike="noStrike" kern="1200" baseline="0">
                <a:solidFill>
                  <a:schemeClr val="lt1">
                    <a:lumMod val="85000"/>
                  </a:schemeClr>
                </a:solidFill>
                <a:latin typeface="+mn-lt"/>
                <a:ea typeface="+mn-ea"/>
                <a:cs typeface="+mn-cs"/>
              </a:defRPr>
            </a:pPr>
            <a:endParaRPr lang="en-US"/>
          </a:p>
        </c:txPr>
        <c:crossAx val="192970480"/>
        <c:crosses val="autoZero"/>
        <c:crossBetween val="between"/>
      </c:valAx>
      <c:spPr>
        <a:noFill/>
        <a:ln>
          <a:noFill/>
        </a:ln>
        <a:effectLst/>
      </c:spPr>
    </c:plotArea>
    <c:legend>
      <c:legendPos val="b"/>
      <c:layout>
        <c:manualLayout>
          <c:xMode val="edge"/>
          <c:yMode val="edge"/>
          <c:x val="0.18156614847917718"/>
          <c:y val="0.9350609504794527"/>
          <c:w val="0.67718245007792655"/>
          <c:h val="5.3272956356656791E-2"/>
        </c:manualLayout>
      </c:layout>
      <c:overlay val="0"/>
      <c:spPr>
        <a:noFill/>
        <a:ln>
          <a:noFill/>
        </a:ln>
        <a:effectLst/>
      </c:spPr>
      <c:txPr>
        <a:bodyPr rot="0" spcFirstLastPara="1" vertOverflow="ellipsis" vert="horz" wrap="square" anchor="ctr" anchorCtr="1"/>
        <a:lstStyle/>
        <a:p>
          <a:pPr>
            <a:defRPr sz="1197" b="1" i="0" u="none" strike="noStrike" kern="1200" baseline="0">
              <a:solidFill>
                <a:schemeClr val="lt1">
                  <a:lumMod val="85000"/>
                </a:schemeClr>
              </a:solidFill>
              <a:latin typeface="+mn-lt"/>
              <a:ea typeface="+mn-ea"/>
              <a:cs typeface="+mn-cs"/>
            </a:defRPr>
          </a:pPr>
          <a:endParaRPr lang="en-US"/>
        </a:p>
      </c:txPr>
    </c:legend>
    <c:plotVisOnly val="1"/>
    <c:dispBlanksAs val="gap"/>
    <c:showDLblsOverMax val="0"/>
  </c:chart>
  <c: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a:ln>
      <a:noFill/>
    </a:ln>
    <a:effectLst/>
  </c:spPr>
  <c:txPr>
    <a:bodyPr/>
    <a:lstStyle/>
    <a:p>
      <a:pPr>
        <a:defRPr/>
      </a:pPr>
      <a:endParaRPr lang="en-US"/>
    </a:p>
  </c:txPr>
  <c:externalData r:id="rId3">
    <c:autoUpdate val="0"/>
  </c:externalData>
  <c:userShapes r:id="rId4"/>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6.5217718637618313E-2"/>
          <c:y val="0.20474572456951309"/>
          <c:w val="0.9097030764926527"/>
          <c:h val="0.51232812906821668"/>
        </c:manualLayout>
      </c:layout>
      <c:bar3DChart>
        <c:barDir val="col"/>
        <c:grouping val="stacked"/>
        <c:varyColors val="0"/>
        <c:ser>
          <c:idx val="0"/>
          <c:order val="0"/>
          <c:tx>
            <c:strRef>
              <c:f>Sheet1!$B$1</c:f>
              <c:strCache>
                <c:ptCount val="1"/>
                <c:pt idx="0">
                  <c:v>Total violations 240</c:v>
                </c:pt>
              </c:strCache>
            </c:strRef>
          </c:tx>
          <c:spPr>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lumMod val="8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strRef>
              <c:f>Sheet1!$A$2:$A$7</c:f>
              <c:strCache>
                <c:ptCount val="6"/>
                <c:pt idx="0">
                  <c:v>1910.22(a)(1)</c:v>
                </c:pt>
                <c:pt idx="1">
                  <c:v>1910.23(c)(1)</c:v>
                </c:pt>
                <c:pt idx="2">
                  <c:v>1910.23(a)(9)</c:v>
                </c:pt>
                <c:pt idx="3">
                  <c:v>1910.22(a)(3)</c:v>
                </c:pt>
                <c:pt idx="4">
                  <c:v>1910.23(a)(8)</c:v>
                </c:pt>
                <c:pt idx="5">
                  <c:v>1910.27(d)(3)</c:v>
                </c:pt>
              </c:strCache>
            </c:strRef>
          </c:cat>
          <c:val>
            <c:numRef>
              <c:f>Sheet1!$B$2:$B$7</c:f>
              <c:numCache>
                <c:formatCode>General</c:formatCode>
                <c:ptCount val="6"/>
                <c:pt idx="0">
                  <c:v>82</c:v>
                </c:pt>
                <c:pt idx="1">
                  <c:v>33</c:v>
                </c:pt>
                <c:pt idx="2">
                  <c:v>17</c:v>
                </c:pt>
                <c:pt idx="3">
                  <c:v>16</c:v>
                </c:pt>
                <c:pt idx="4">
                  <c:v>10</c:v>
                </c:pt>
                <c:pt idx="5">
                  <c:v>10</c:v>
                </c:pt>
              </c:numCache>
            </c:numRef>
          </c:val>
        </c:ser>
        <c:dLbls>
          <c:showLegendKey val="0"/>
          <c:showVal val="0"/>
          <c:showCatName val="0"/>
          <c:showSerName val="0"/>
          <c:showPercent val="0"/>
          <c:showBubbleSize val="0"/>
        </c:dLbls>
        <c:gapWidth val="25"/>
        <c:shape val="box"/>
        <c:axId val="192969304"/>
        <c:axId val="377644456"/>
        <c:axId val="0"/>
      </c:bar3DChart>
      <c:catAx>
        <c:axId val="192969304"/>
        <c:scaling>
          <c:orientation val="minMax"/>
        </c:scaling>
        <c:delete val="0"/>
        <c:axPos val="b"/>
        <c:numFmt formatCode="General" sourceLinked="1"/>
        <c:majorTickMark val="none"/>
        <c:minorTickMark val="none"/>
        <c:tickLblPos val="nextTo"/>
        <c:spPr>
          <a:noFill/>
          <a:ln w="12700" cap="flat" cmpd="sng" algn="ctr">
            <a:solidFill>
              <a:schemeClr val="lt1">
                <a:lumMod val="95000"/>
                <a:alpha val="54000"/>
              </a:schemeClr>
            </a:solidFill>
            <a:round/>
          </a:ln>
          <a:effectLst/>
        </c:spPr>
        <c:txPr>
          <a:bodyPr rot="-6000000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en-US"/>
          </a:p>
        </c:txPr>
        <c:crossAx val="377644456"/>
        <c:crosses val="autoZero"/>
        <c:auto val="1"/>
        <c:lblAlgn val="ctr"/>
        <c:lblOffset val="100"/>
        <c:noMultiLvlLbl val="0"/>
      </c:catAx>
      <c:valAx>
        <c:axId val="377644456"/>
        <c:scaling>
          <c:orientation val="minMax"/>
        </c:scaling>
        <c:delete val="0"/>
        <c:axPos val="l"/>
        <c:majorGridlines>
          <c:spPr>
            <a:ln w="9525" cap="flat" cmpd="sng" algn="ctr">
              <a:solidFill>
                <a:schemeClr val="lt1">
                  <a:lumMod val="95000"/>
                  <a:alpha val="10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1" i="0" u="none" strike="noStrike" kern="1200" baseline="0">
                <a:solidFill>
                  <a:schemeClr val="lt1">
                    <a:lumMod val="85000"/>
                  </a:schemeClr>
                </a:solidFill>
                <a:latin typeface="+mn-lt"/>
                <a:ea typeface="+mn-ea"/>
                <a:cs typeface="+mn-cs"/>
              </a:defRPr>
            </a:pPr>
            <a:endParaRPr lang="en-US"/>
          </a:p>
        </c:txPr>
        <c:crossAx val="192969304"/>
        <c:crosses val="autoZero"/>
        <c:crossBetween val="between"/>
      </c:valAx>
      <c:spPr>
        <a:noFill/>
        <a:ln>
          <a:noFill/>
        </a:ln>
        <a:effectLst/>
      </c:spPr>
    </c:plotArea>
    <c:legend>
      <c:legendPos val="b"/>
      <c:layout>
        <c:manualLayout>
          <c:xMode val="edge"/>
          <c:yMode val="edge"/>
          <c:x val="0.19289418683775639"/>
          <c:y val="0.93506102362204724"/>
          <c:w val="0.60704019636434337"/>
          <c:h val="5.3272956356656791E-2"/>
        </c:manualLayout>
      </c:layout>
      <c:overlay val="0"/>
      <c:spPr>
        <a:noFill/>
        <a:ln>
          <a:noFill/>
        </a:ln>
        <a:effectLst/>
      </c:spPr>
      <c:txPr>
        <a:bodyPr rot="0" spcFirstLastPara="1" vertOverflow="ellipsis" vert="horz" wrap="square" anchor="ctr" anchorCtr="1"/>
        <a:lstStyle/>
        <a:p>
          <a:pPr>
            <a:defRPr sz="1197" b="1" i="0" u="none" strike="noStrike" kern="1200" baseline="0">
              <a:solidFill>
                <a:schemeClr val="lt1">
                  <a:lumMod val="85000"/>
                </a:schemeClr>
              </a:solidFill>
              <a:latin typeface="+mn-lt"/>
              <a:ea typeface="+mn-ea"/>
              <a:cs typeface="+mn-cs"/>
            </a:defRPr>
          </a:pPr>
          <a:endParaRPr lang="en-US"/>
        </a:p>
      </c:txPr>
    </c:legend>
    <c:plotVisOnly val="1"/>
    <c:dispBlanksAs val="gap"/>
    <c:showDLblsOverMax val="0"/>
  </c:chart>
  <c: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a:ln>
      <a:noFill/>
    </a:ln>
    <a:effectLst/>
  </c:spPr>
  <c:txPr>
    <a:bodyPr/>
    <a:lstStyle/>
    <a:p>
      <a:pPr>
        <a:defRPr/>
      </a:pPr>
      <a:endParaRPr lang="en-US"/>
    </a:p>
  </c:txPr>
  <c:externalData r:id="rId3">
    <c:autoUpdate val="0"/>
  </c:externalData>
  <c:userShapes r:id="rId4"/>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0.11136598424121867"/>
          <c:y val="0.21305388265740702"/>
          <c:w val="0.88863401575878165"/>
          <c:h val="0.5107955900907446"/>
        </c:manualLayout>
      </c:layout>
      <c:bar3DChart>
        <c:barDir val="col"/>
        <c:grouping val="stacked"/>
        <c:varyColors val="0"/>
        <c:ser>
          <c:idx val="0"/>
          <c:order val="0"/>
          <c:tx>
            <c:strRef>
              <c:f>Sheet1!$B$1</c:f>
              <c:strCache>
                <c:ptCount val="1"/>
                <c:pt idx="0">
                  <c:v>Total violations 172</c:v>
                </c:pt>
              </c:strCache>
            </c:strRef>
          </c:tx>
          <c:spPr>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lumMod val="8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strRef>
              <c:f>Sheet1!$A$2:$A$6</c:f>
              <c:strCache>
                <c:ptCount val="5"/>
                <c:pt idx="0">
                  <c:v>1910.37(a)(4)     </c:v>
                </c:pt>
                <c:pt idx="1">
                  <c:v>1910.37(a)(3)</c:v>
                </c:pt>
                <c:pt idx="2">
                  <c:v>1910.37(b)(5)</c:v>
                </c:pt>
                <c:pt idx="3">
                  <c:v>1910.37(b)(2)</c:v>
                </c:pt>
                <c:pt idx="4">
                  <c:v>1910.36(d)(1)</c:v>
                </c:pt>
              </c:strCache>
            </c:strRef>
          </c:cat>
          <c:val>
            <c:numRef>
              <c:f>Sheet1!$B$2:$B$6</c:f>
              <c:numCache>
                <c:formatCode>General</c:formatCode>
                <c:ptCount val="5"/>
                <c:pt idx="0">
                  <c:v>101</c:v>
                </c:pt>
                <c:pt idx="1">
                  <c:v>21</c:v>
                </c:pt>
                <c:pt idx="2">
                  <c:v>12</c:v>
                </c:pt>
                <c:pt idx="3">
                  <c:v>11</c:v>
                </c:pt>
                <c:pt idx="4">
                  <c:v>9</c:v>
                </c:pt>
              </c:numCache>
            </c:numRef>
          </c:val>
        </c:ser>
        <c:dLbls>
          <c:showLegendKey val="0"/>
          <c:showVal val="0"/>
          <c:showCatName val="0"/>
          <c:showSerName val="0"/>
          <c:showPercent val="0"/>
          <c:showBubbleSize val="0"/>
        </c:dLbls>
        <c:gapWidth val="25"/>
        <c:shape val="box"/>
        <c:axId val="377645240"/>
        <c:axId val="377714000"/>
        <c:axId val="0"/>
      </c:bar3DChart>
      <c:catAx>
        <c:axId val="377645240"/>
        <c:scaling>
          <c:orientation val="minMax"/>
        </c:scaling>
        <c:delete val="0"/>
        <c:axPos val="b"/>
        <c:numFmt formatCode="General" sourceLinked="1"/>
        <c:majorTickMark val="out"/>
        <c:minorTickMark val="none"/>
        <c:tickLblPos val="nextTo"/>
        <c:spPr>
          <a:noFill/>
          <a:ln w="12700" cap="flat" cmpd="sng" algn="ctr">
            <a:solidFill>
              <a:schemeClr val="lt1">
                <a:lumMod val="95000"/>
                <a:alpha val="54000"/>
              </a:schemeClr>
            </a:solidFill>
            <a:round/>
          </a:ln>
          <a:effectLst/>
        </c:spPr>
        <c:txPr>
          <a:bodyPr rot="-6000000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en-US"/>
          </a:p>
        </c:txPr>
        <c:crossAx val="377714000"/>
        <c:crosses val="autoZero"/>
        <c:auto val="1"/>
        <c:lblAlgn val="ctr"/>
        <c:lblOffset val="100"/>
        <c:noMultiLvlLbl val="0"/>
      </c:catAx>
      <c:valAx>
        <c:axId val="377714000"/>
        <c:scaling>
          <c:orientation val="minMax"/>
        </c:scaling>
        <c:delete val="0"/>
        <c:axPos val="l"/>
        <c:majorGridlines>
          <c:spPr>
            <a:ln w="9525" cap="flat" cmpd="sng" algn="ctr">
              <a:solidFill>
                <a:schemeClr val="lt1">
                  <a:lumMod val="95000"/>
                  <a:alpha val="10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en-US"/>
          </a:p>
        </c:txPr>
        <c:crossAx val="377645240"/>
        <c:crosses val="autoZero"/>
        <c:crossBetween val="between"/>
      </c:valAx>
      <c:spPr>
        <a:noFill/>
        <a:ln>
          <a:noFill/>
        </a:ln>
        <a:effectLst/>
      </c:spPr>
    </c:plotArea>
    <c:legend>
      <c:legendPos val="b"/>
      <c:legendEntry>
        <c:idx val="0"/>
        <c:txPr>
          <a:bodyPr rot="0" spcFirstLastPara="1" vertOverflow="ellipsis" vert="horz" wrap="square" anchor="ctr" anchorCtr="1"/>
          <a:lstStyle/>
          <a:p>
            <a:pPr>
              <a:defRPr sz="1197" b="1" i="0" u="none" strike="noStrike" kern="1200" baseline="0">
                <a:solidFill>
                  <a:schemeClr val="lt1">
                    <a:lumMod val="85000"/>
                  </a:schemeClr>
                </a:solidFill>
                <a:latin typeface="+mn-lt"/>
                <a:ea typeface="+mn-ea"/>
                <a:cs typeface="+mn-cs"/>
              </a:defRPr>
            </a:pPr>
            <a:endParaRPr lang="en-US"/>
          </a:p>
        </c:txPr>
      </c:legendEntry>
      <c:layout>
        <c:manualLayout>
          <c:xMode val="edge"/>
          <c:yMode val="edge"/>
          <c:x val="0.18615534169339942"/>
          <c:y val="0.93234667541557303"/>
          <c:w val="0.61916447944007003"/>
          <c:h val="5.3382423426476373E-2"/>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en-US"/>
        </a:p>
      </c:txPr>
    </c:legend>
    <c:plotVisOnly val="1"/>
    <c:dispBlanksAs val="gap"/>
    <c:showDLblsOverMax val="0"/>
  </c:chart>
  <c: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a:ln>
      <a:no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0.11136598424121867"/>
          <c:y val="0.21305388265740702"/>
          <c:w val="0.88863401575878165"/>
          <c:h val="0.5107955900907446"/>
        </c:manualLayout>
      </c:layout>
      <c:bar3DChart>
        <c:barDir val="col"/>
        <c:grouping val="stacked"/>
        <c:varyColors val="0"/>
        <c:ser>
          <c:idx val="0"/>
          <c:order val="0"/>
          <c:tx>
            <c:strRef>
              <c:f>Sheet1!$B$1</c:f>
              <c:strCache>
                <c:ptCount val="1"/>
                <c:pt idx="0">
                  <c:v>Total violations 162</c:v>
                </c:pt>
              </c:strCache>
            </c:strRef>
          </c:tx>
          <c:spPr>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dLbls>
            <c:spPr>
              <a:noFill/>
              <a:ln>
                <a:noFill/>
              </a:ln>
              <a:effectLst/>
            </c:spPr>
            <c:txPr>
              <a:bodyPr rot="0" spcFirstLastPara="1" vertOverflow="ellipsis" vert="horz" wrap="square" anchor="ctr" anchorCtr="1"/>
              <a:lstStyle/>
              <a:p>
                <a:pPr>
                  <a:defRPr sz="1200" b="0" i="0" u="none" strike="noStrike" kern="1200" baseline="0">
                    <a:solidFill>
                      <a:schemeClr val="lt1">
                        <a:lumMod val="8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95000"/>
                          <a:alpha val="54000"/>
                        </a:schemeClr>
                      </a:solidFill>
                    </a:ln>
                    <a:effectLst/>
                  </c:spPr>
                </c15:leaderLines>
              </c:ext>
            </c:extLst>
          </c:dLbls>
          <c:cat>
            <c:strRef>
              <c:f>Sheet1!$A$2:$A$6</c:f>
              <c:strCache>
                <c:ptCount val="5"/>
                <c:pt idx="0">
                  <c:v>1910.157(e)(2)</c:v>
                </c:pt>
                <c:pt idx="1">
                  <c:v>1910.157(c)(1)</c:v>
                </c:pt>
                <c:pt idx="2">
                  <c:v>1910.157(e)(3)</c:v>
                </c:pt>
                <c:pt idx="3">
                  <c:v>1910.159(c)(10)</c:v>
                </c:pt>
                <c:pt idx="4">
                  <c:v>1910.157(d)(1)</c:v>
                </c:pt>
              </c:strCache>
            </c:strRef>
          </c:cat>
          <c:val>
            <c:numRef>
              <c:f>Sheet1!$B$2:$B$6</c:f>
              <c:numCache>
                <c:formatCode>General</c:formatCode>
                <c:ptCount val="5"/>
                <c:pt idx="0">
                  <c:v>66</c:v>
                </c:pt>
                <c:pt idx="1">
                  <c:v>37</c:v>
                </c:pt>
                <c:pt idx="2">
                  <c:v>25</c:v>
                </c:pt>
                <c:pt idx="3">
                  <c:v>10</c:v>
                </c:pt>
                <c:pt idx="4">
                  <c:v>8</c:v>
                </c:pt>
              </c:numCache>
            </c:numRef>
          </c:val>
        </c:ser>
        <c:dLbls>
          <c:showLegendKey val="0"/>
          <c:showVal val="0"/>
          <c:showCatName val="0"/>
          <c:showSerName val="0"/>
          <c:showPercent val="0"/>
          <c:showBubbleSize val="0"/>
        </c:dLbls>
        <c:gapWidth val="25"/>
        <c:shape val="box"/>
        <c:axId val="377715176"/>
        <c:axId val="377715568"/>
        <c:axId val="0"/>
      </c:bar3DChart>
      <c:catAx>
        <c:axId val="377715176"/>
        <c:scaling>
          <c:orientation val="minMax"/>
        </c:scaling>
        <c:delete val="0"/>
        <c:axPos val="b"/>
        <c:numFmt formatCode="General" sourceLinked="1"/>
        <c:majorTickMark val="out"/>
        <c:minorTickMark val="none"/>
        <c:tickLblPos val="nextTo"/>
        <c:spPr>
          <a:noFill/>
          <a:ln w="12700" cap="flat" cmpd="sng" algn="ctr">
            <a:solidFill>
              <a:schemeClr val="lt1">
                <a:lumMod val="95000"/>
                <a:alpha val="54000"/>
              </a:schemeClr>
            </a:solidFill>
            <a:round/>
          </a:ln>
          <a:effectLst/>
        </c:spPr>
        <c:txPr>
          <a:bodyPr rot="-60000000" spcFirstLastPara="1" vertOverflow="ellipsis" vert="horz" wrap="square" anchor="ctr" anchorCtr="1"/>
          <a:lstStyle/>
          <a:p>
            <a:pPr>
              <a:defRPr sz="1200" b="0" i="0" u="none" strike="noStrike" kern="1200" baseline="0">
                <a:solidFill>
                  <a:schemeClr val="lt1">
                    <a:lumMod val="85000"/>
                  </a:schemeClr>
                </a:solidFill>
                <a:latin typeface="+mn-lt"/>
                <a:ea typeface="+mn-ea"/>
                <a:cs typeface="+mn-cs"/>
              </a:defRPr>
            </a:pPr>
            <a:endParaRPr lang="en-US"/>
          </a:p>
        </c:txPr>
        <c:crossAx val="377715568"/>
        <c:crosses val="autoZero"/>
        <c:auto val="1"/>
        <c:lblAlgn val="ctr"/>
        <c:lblOffset val="100"/>
        <c:noMultiLvlLbl val="0"/>
      </c:catAx>
      <c:valAx>
        <c:axId val="377715568"/>
        <c:scaling>
          <c:orientation val="minMax"/>
        </c:scaling>
        <c:delete val="0"/>
        <c:axPos val="l"/>
        <c:majorGridlines>
          <c:spPr>
            <a:ln w="9525" cap="flat" cmpd="sng" algn="ctr">
              <a:solidFill>
                <a:schemeClr val="lt1">
                  <a:lumMod val="95000"/>
                  <a:alpha val="10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lt1">
                    <a:lumMod val="85000"/>
                  </a:schemeClr>
                </a:solidFill>
                <a:latin typeface="+mn-lt"/>
                <a:ea typeface="+mn-ea"/>
                <a:cs typeface="+mn-cs"/>
              </a:defRPr>
            </a:pPr>
            <a:endParaRPr lang="en-US"/>
          </a:p>
        </c:txPr>
        <c:crossAx val="377715176"/>
        <c:crosses val="autoZero"/>
        <c:crossBetween val="between"/>
      </c:valAx>
      <c:spPr>
        <a:noFill/>
        <a:ln>
          <a:noFill/>
        </a:ln>
        <a:effectLst/>
      </c:spPr>
    </c:plotArea>
    <c:legend>
      <c:legendPos val="b"/>
      <c:layout>
        <c:manualLayout>
          <c:xMode val="edge"/>
          <c:yMode val="edge"/>
          <c:x val="9.1456101030473663E-2"/>
          <c:y val="0.92675279239155894"/>
          <c:w val="0.84371848602749655"/>
          <c:h val="5.3382423426476373E-2"/>
        </c:manualLayout>
      </c:layout>
      <c:overlay val="0"/>
      <c:spPr>
        <a:noFill/>
        <a:ln>
          <a:noFill/>
        </a:ln>
        <a:effectLst/>
      </c:spPr>
      <c:txPr>
        <a:bodyPr rot="0" spcFirstLastPara="1" vertOverflow="ellipsis" vert="horz" wrap="square" anchor="ctr" anchorCtr="1"/>
        <a:lstStyle/>
        <a:p>
          <a:pPr>
            <a:defRPr sz="1200" b="1" i="0" u="none" strike="noStrike" kern="1200" baseline="0">
              <a:solidFill>
                <a:schemeClr val="lt1">
                  <a:lumMod val="85000"/>
                </a:schemeClr>
              </a:solidFill>
              <a:latin typeface="+mn-lt"/>
              <a:ea typeface="+mn-ea"/>
              <a:cs typeface="+mn-cs"/>
            </a:defRPr>
          </a:pPr>
          <a:endParaRPr lang="en-US"/>
        </a:p>
      </c:txPr>
    </c:legend>
    <c:plotVisOnly val="1"/>
    <c:dispBlanksAs val="gap"/>
    <c:showDLblsOverMax val="0"/>
  </c:chart>
  <c: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a:ln>
      <a:noFill/>
    </a:ln>
    <a:effectLst/>
  </c:spPr>
  <c:txPr>
    <a:bodyPr/>
    <a:lstStyle/>
    <a:p>
      <a:pPr>
        <a:defRPr sz="1800"/>
      </a:pPr>
      <a:endParaRPr lang="en-US"/>
    </a:p>
  </c:txPr>
  <c:externalData r:id="rId3">
    <c:autoUpdate val="0"/>
  </c:externalData>
  <c:userShapes r:id="rId4"/>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7.900922860963841E-2"/>
          <c:y val="0.20751511059881117"/>
          <c:w val="0.9097030764926527"/>
          <c:h val="0.53583934420938861"/>
        </c:manualLayout>
      </c:layout>
      <c:bar3DChart>
        <c:barDir val="col"/>
        <c:grouping val="stacked"/>
        <c:varyColors val="0"/>
        <c:ser>
          <c:idx val="0"/>
          <c:order val="0"/>
          <c:tx>
            <c:strRef>
              <c:f>Sheet1!$B$1</c:f>
              <c:strCache>
                <c:ptCount val="1"/>
                <c:pt idx="0">
                  <c:v>Total violations 148</c:v>
                </c:pt>
              </c:strCache>
            </c:strRef>
          </c:tx>
          <c:spPr>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lumMod val="8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lt1">
                          <a:lumMod val="95000"/>
                          <a:alpha val="54000"/>
                        </a:schemeClr>
                      </a:solidFill>
                    </a:ln>
                    <a:effectLst/>
                  </c:spPr>
                </c15:leaderLines>
              </c:ext>
            </c:extLst>
          </c:dLbls>
          <c:cat>
            <c:strRef>
              <c:f>Sheet1!$A$2:$A$8</c:f>
              <c:strCache>
                <c:ptCount val="7"/>
                <c:pt idx="0">
                  <c:v>1910.184(e)(1)</c:v>
                </c:pt>
                <c:pt idx="1">
                  <c:v>1910.176(c)</c:v>
                </c:pt>
                <c:pt idx="2">
                  <c:v>1910.184(e)(3)(i)</c:v>
                </c:pt>
                <c:pt idx="3">
                  <c:v>1910.176(b)</c:v>
                </c:pt>
                <c:pt idx="4">
                  <c:v>1910.184(c)(14)</c:v>
                </c:pt>
                <c:pt idx="5">
                  <c:v>1910.184(d)</c:v>
                </c:pt>
                <c:pt idx="6">
                  <c:v>1910.178(q)(7)</c:v>
                </c:pt>
              </c:strCache>
            </c:strRef>
          </c:cat>
          <c:val>
            <c:numRef>
              <c:f>Sheet1!$B$2:$B$8</c:f>
              <c:numCache>
                <c:formatCode>General</c:formatCode>
                <c:ptCount val="7"/>
                <c:pt idx="0">
                  <c:v>36</c:v>
                </c:pt>
                <c:pt idx="1">
                  <c:v>18</c:v>
                </c:pt>
                <c:pt idx="2">
                  <c:v>14</c:v>
                </c:pt>
                <c:pt idx="3">
                  <c:v>10</c:v>
                </c:pt>
                <c:pt idx="4">
                  <c:v>10</c:v>
                </c:pt>
                <c:pt idx="5">
                  <c:v>10</c:v>
                </c:pt>
                <c:pt idx="6">
                  <c:v>6</c:v>
                </c:pt>
              </c:numCache>
            </c:numRef>
          </c:val>
        </c:ser>
        <c:dLbls>
          <c:showLegendKey val="0"/>
          <c:showVal val="1"/>
          <c:showCatName val="0"/>
          <c:showSerName val="0"/>
          <c:showPercent val="0"/>
          <c:showBubbleSize val="0"/>
        </c:dLbls>
        <c:gapWidth val="25"/>
        <c:shape val="box"/>
        <c:axId val="377717528"/>
        <c:axId val="379511008"/>
        <c:axId val="0"/>
      </c:bar3DChart>
      <c:catAx>
        <c:axId val="377717528"/>
        <c:scaling>
          <c:orientation val="minMax"/>
        </c:scaling>
        <c:delete val="0"/>
        <c:axPos val="b"/>
        <c:numFmt formatCode="General" sourceLinked="1"/>
        <c:majorTickMark val="none"/>
        <c:minorTickMark val="none"/>
        <c:tickLblPos val="nextTo"/>
        <c:spPr>
          <a:noFill/>
          <a:ln w="12700" cap="flat" cmpd="sng" algn="ctr">
            <a:solidFill>
              <a:schemeClr val="lt1">
                <a:lumMod val="95000"/>
                <a:alpha val="54000"/>
              </a:schemeClr>
            </a:solidFill>
            <a:round/>
          </a:ln>
          <a:effectLst/>
        </c:spPr>
        <c:txPr>
          <a:bodyPr rot="-60000000" spcFirstLastPara="1" vertOverflow="ellipsis" vert="horz" wrap="square" anchor="ctr" anchorCtr="1"/>
          <a:lstStyle/>
          <a:p>
            <a:pPr>
              <a:defRPr sz="1000" b="0" i="0" u="none" strike="noStrike" kern="1200" baseline="0">
                <a:solidFill>
                  <a:schemeClr val="lt1">
                    <a:lumMod val="85000"/>
                  </a:schemeClr>
                </a:solidFill>
                <a:latin typeface="+mn-lt"/>
                <a:ea typeface="+mn-ea"/>
                <a:cs typeface="+mn-cs"/>
              </a:defRPr>
            </a:pPr>
            <a:endParaRPr lang="en-US"/>
          </a:p>
        </c:txPr>
        <c:crossAx val="379511008"/>
        <c:crosses val="autoZero"/>
        <c:auto val="1"/>
        <c:lblAlgn val="ctr"/>
        <c:lblOffset val="100"/>
        <c:noMultiLvlLbl val="0"/>
      </c:catAx>
      <c:valAx>
        <c:axId val="379511008"/>
        <c:scaling>
          <c:orientation val="minMax"/>
        </c:scaling>
        <c:delete val="0"/>
        <c:axPos val="l"/>
        <c:majorGridlines>
          <c:spPr>
            <a:ln w="9525" cap="flat" cmpd="sng" algn="ctr">
              <a:solidFill>
                <a:schemeClr val="lt1">
                  <a:lumMod val="95000"/>
                  <a:alpha val="10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1" i="0" u="none" strike="noStrike" kern="1200" baseline="0">
                <a:solidFill>
                  <a:schemeClr val="lt1">
                    <a:lumMod val="85000"/>
                  </a:schemeClr>
                </a:solidFill>
                <a:latin typeface="+mn-lt"/>
                <a:ea typeface="+mn-ea"/>
                <a:cs typeface="+mn-cs"/>
              </a:defRPr>
            </a:pPr>
            <a:endParaRPr lang="en-US"/>
          </a:p>
        </c:txPr>
        <c:crossAx val="377717528"/>
        <c:crosses val="autoZero"/>
        <c:crossBetween val="between"/>
      </c:valAx>
      <c:spPr>
        <a:noFill/>
        <a:ln>
          <a:noFill/>
        </a:ln>
        <a:effectLst/>
      </c:spPr>
    </c:plotArea>
    <c:legend>
      <c:legendPos val="b"/>
      <c:layout>
        <c:manualLayout>
          <c:xMode val="edge"/>
          <c:yMode val="edge"/>
          <c:x val="0.18156614847917718"/>
          <c:y val="0.9350609504794527"/>
          <c:w val="0.67718245007792655"/>
          <c:h val="5.3272956356656791E-2"/>
        </c:manualLayout>
      </c:layout>
      <c:overlay val="0"/>
      <c:spPr>
        <a:noFill/>
        <a:ln>
          <a:noFill/>
        </a:ln>
        <a:effectLst/>
      </c:spPr>
      <c:txPr>
        <a:bodyPr rot="0" spcFirstLastPara="1" vertOverflow="ellipsis" vert="horz" wrap="square" anchor="ctr" anchorCtr="1"/>
        <a:lstStyle/>
        <a:p>
          <a:pPr>
            <a:defRPr sz="1197" b="1" i="0" u="none" strike="noStrike" kern="1200" baseline="0">
              <a:solidFill>
                <a:schemeClr val="lt1">
                  <a:lumMod val="85000"/>
                </a:schemeClr>
              </a:solidFill>
              <a:latin typeface="+mn-lt"/>
              <a:ea typeface="+mn-ea"/>
              <a:cs typeface="+mn-cs"/>
            </a:defRPr>
          </a:pPr>
          <a:endParaRPr lang="en-US"/>
        </a:p>
      </c:txPr>
    </c:legend>
    <c:plotVisOnly val="1"/>
    <c:dispBlanksAs val="gap"/>
    <c:showDLblsOverMax val="0"/>
  </c:chart>
  <c: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a:ln>
      <a:noFill/>
    </a:ln>
    <a:effectLst/>
  </c:spPr>
  <c:txPr>
    <a:bodyPr/>
    <a:lstStyle/>
    <a:p>
      <a:pPr>
        <a:defRPr/>
      </a:pPr>
      <a:endParaRPr lang="en-US"/>
    </a:p>
  </c:txPr>
  <c:externalData r:id="rId3">
    <c:autoUpdate val="0"/>
  </c:externalData>
  <c:userShapes r:id="rId4"/>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0.11136598424121867"/>
          <c:y val="0.21305388265740702"/>
          <c:w val="0.88863401575878165"/>
          <c:h val="0.5107955900907446"/>
        </c:manualLayout>
      </c:layout>
      <c:bar3DChart>
        <c:barDir val="col"/>
        <c:grouping val="stacked"/>
        <c:varyColors val="0"/>
        <c:ser>
          <c:idx val="0"/>
          <c:order val="0"/>
          <c:tx>
            <c:strRef>
              <c:f>Sheet1!$B$1</c:f>
              <c:strCache>
                <c:ptCount val="1"/>
                <c:pt idx="0">
                  <c:v>Total violations 140</c:v>
                </c:pt>
              </c:strCache>
            </c:strRef>
          </c:tx>
          <c:spPr>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dLbls>
            <c:spPr>
              <a:noFill/>
              <a:ln>
                <a:noFill/>
              </a:ln>
              <a:effectLst/>
            </c:spPr>
            <c:txPr>
              <a:bodyPr rot="0" spcFirstLastPara="1" vertOverflow="ellipsis" vert="horz" wrap="square" anchor="ctr" anchorCtr="1"/>
              <a:lstStyle/>
              <a:p>
                <a:pPr>
                  <a:defRPr sz="1200" b="0" i="0" u="none" strike="noStrike" kern="1200" baseline="0">
                    <a:solidFill>
                      <a:schemeClr val="lt1">
                        <a:lumMod val="8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lt1">
                          <a:lumMod val="95000"/>
                          <a:alpha val="54000"/>
                        </a:schemeClr>
                      </a:solidFill>
                    </a:ln>
                    <a:effectLst/>
                  </c:spPr>
                </c15:leaderLines>
              </c:ext>
            </c:extLst>
          </c:dLbls>
          <c:cat>
            <c:strRef>
              <c:f>Sheet1!$A$2:$A$6</c:f>
              <c:strCache>
                <c:ptCount val="5"/>
                <c:pt idx="0">
                  <c:v>1910.141(b)(2)(ii)</c:v>
                </c:pt>
                <c:pt idx="1">
                  <c:v>1910.146(c)(1)</c:v>
                </c:pt>
                <c:pt idx="2">
                  <c:v>1910.147(c)(1)</c:v>
                </c:pt>
                <c:pt idx="3">
                  <c:v>1910.146(c)(4)</c:v>
                </c:pt>
                <c:pt idx="4">
                  <c:v>1910.146(c)(2)</c:v>
                </c:pt>
              </c:strCache>
            </c:strRef>
          </c:cat>
          <c:val>
            <c:numRef>
              <c:f>Sheet1!$B$2:$B$6</c:f>
              <c:numCache>
                <c:formatCode>General</c:formatCode>
                <c:ptCount val="5"/>
                <c:pt idx="0">
                  <c:v>28</c:v>
                </c:pt>
                <c:pt idx="1">
                  <c:v>19</c:v>
                </c:pt>
                <c:pt idx="2">
                  <c:v>17</c:v>
                </c:pt>
                <c:pt idx="3">
                  <c:v>10</c:v>
                </c:pt>
                <c:pt idx="4">
                  <c:v>6</c:v>
                </c:pt>
              </c:numCache>
            </c:numRef>
          </c:val>
        </c:ser>
        <c:dLbls>
          <c:showLegendKey val="0"/>
          <c:showVal val="0"/>
          <c:showCatName val="0"/>
          <c:showSerName val="0"/>
          <c:showPercent val="0"/>
          <c:showBubbleSize val="0"/>
        </c:dLbls>
        <c:gapWidth val="25"/>
        <c:shape val="box"/>
        <c:axId val="379512184"/>
        <c:axId val="379511792"/>
        <c:axId val="0"/>
      </c:bar3DChart>
      <c:catAx>
        <c:axId val="379512184"/>
        <c:scaling>
          <c:orientation val="minMax"/>
        </c:scaling>
        <c:delete val="0"/>
        <c:axPos val="b"/>
        <c:numFmt formatCode="General" sourceLinked="1"/>
        <c:majorTickMark val="out"/>
        <c:minorTickMark val="none"/>
        <c:tickLblPos val="nextTo"/>
        <c:spPr>
          <a:noFill/>
          <a:ln w="12700" cap="flat" cmpd="sng" algn="ctr">
            <a:solidFill>
              <a:schemeClr val="lt1">
                <a:lumMod val="95000"/>
                <a:alpha val="54000"/>
              </a:schemeClr>
            </a:solidFill>
            <a:round/>
          </a:ln>
          <a:effectLst/>
        </c:spPr>
        <c:txPr>
          <a:bodyPr rot="-60000000" spcFirstLastPara="1" vertOverflow="ellipsis" vert="horz" wrap="square" anchor="ctr" anchorCtr="1"/>
          <a:lstStyle/>
          <a:p>
            <a:pPr>
              <a:defRPr sz="1200" b="0" i="0" u="none" strike="noStrike" kern="1200" baseline="0">
                <a:solidFill>
                  <a:schemeClr val="lt1">
                    <a:lumMod val="85000"/>
                  </a:schemeClr>
                </a:solidFill>
                <a:latin typeface="+mn-lt"/>
                <a:ea typeface="+mn-ea"/>
                <a:cs typeface="+mn-cs"/>
              </a:defRPr>
            </a:pPr>
            <a:endParaRPr lang="en-US"/>
          </a:p>
        </c:txPr>
        <c:crossAx val="379511792"/>
        <c:crosses val="autoZero"/>
        <c:auto val="1"/>
        <c:lblAlgn val="ctr"/>
        <c:lblOffset val="100"/>
        <c:noMultiLvlLbl val="0"/>
      </c:catAx>
      <c:valAx>
        <c:axId val="379511792"/>
        <c:scaling>
          <c:orientation val="minMax"/>
        </c:scaling>
        <c:delete val="0"/>
        <c:axPos val="l"/>
        <c:majorGridlines>
          <c:spPr>
            <a:ln w="9525" cap="flat" cmpd="sng" algn="ctr">
              <a:solidFill>
                <a:schemeClr val="lt1">
                  <a:lumMod val="95000"/>
                  <a:alpha val="10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lt1">
                    <a:lumMod val="85000"/>
                  </a:schemeClr>
                </a:solidFill>
                <a:latin typeface="+mn-lt"/>
                <a:ea typeface="+mn-ea"/>
                <a:cs typeface="+mn-cs"/>
              </a:defRPr>
            </a:pPr>
            <a:endParaRPr lang="en-US"/>
          </a:p>
        </c:txPr>
        <c:crossAx val="379512184"/>
        <c:crosses val="autoZero"/>
        <c:crossBetween val="between"/>
      </c:valAx>
      <c:spPr>
        <a:noFill/>
        <a:ln>
          <a:noFill/>
        </a:ln>
        <a:effectLst/>
      </c:spPr>
    </c:plotArea>
    <c:legend>
      <c:legendPos val="b"/>
      <c:layout>
        <c:manualLayout>
          <c:xMode val="edge"/>
          <c:yMode val="edge"/>
          <c:x val="9.1456101030473663E-2"/>
          <c:y val="0.92675279239155894"/>
          <c:w val="0.84371848602749655"/>
          <c:h val="5.3382423426476373E-2"/>
        </c:manualLayout>
      </c:layout>
      <c:overlay val="0"/>
      <c:spPr>
        <a:noFill/>
        <a:ln>
          <a:noFill/>
        </a:ln>
        <a:effectLst/>
      </c:spPr>
      <c:txPr>
        <a:bodyPr rot="0" spcFirstLastPara="1" vertOverflow="ellipsis" vert="horz" wrap="square" anchor="ctr" anchorCtr="1"/>
        <a:lstStyle/>
        <a:p>
          <a:pPr>
            <a:defRPr sz="1200" b="1" i="0" u="none" strike="noStrike" kern="1200" baseline="0">
              <a:solidFill>
                <a:schemeClr val="lt1">
                  <a:lumMod val="85000"/>
                </a:schemeClr>
              </a:solidFill>
              <a:latin typeface="+mn-lt"/>
              <a:ea typeface="+mn-ea"/>
              <a:cs typeface="+mn-cs"/>
            </a:defRPr>
          </a:pPr>
          <a:endParaRPr lang="en-US"/>
        </a:p>
      </c:txPr>
    </c:legend>
    <c:plotVisOnly val="1"/>
    <c:dispBlanksAs val="gap"/>
    <c:showDLblsOverMax val="0"/>
  </c:chart>
  <c: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a:ln>
      <a:noFill/>
    </a:ln>
    <a:effectLst/>
  </c:spPr>
  <c:txPr>
    <a:bodyPr/>
    <a:lstStyle/>
    <a:p>
      <a:pPr>
        <a:defRPr sz="1800"/>
      </a:pPr>
      <a:endParaRPr lang="en-US"/>
    </a:p>
  </c:txPr>
  <c:externalData r:id="rId3">
    <c:autoUpdate val="0"/>
  </c:externalData>
  <c:userShapes r:id="rId4"/>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0.11136598424121867"/>
          <c:y val="0.21305388265740702"/>
          <c:w val="0.88863401575878165"/>
          <c:h val="0.5107955900907446"/>
        </c:manualLayout>
      </c:layout>
      <c:bar3DChart>
        <c:barDir val="col"/>
        <c:grouping val="stacked"/>
        <c:varyColors val="0"/>
        <c:ser>
          <c:idx val="0"/>
          <c:order val="0"/>
          <c:tx>
            <c:strRef>
              <c:f>Sheet1!$B$1</c:f>
              <c:strCache>
                <c:ptCount val="1"/>
                <c:pt idx="0">
                  <c:v>Total violations 116</c:v>
                </c:pt>
              </c:strCache>
            </c:strRef>
          </c:tx>
          <c:spPr>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dLbls>
            <c:spPr>
              <a:noFill/>
              <a:ln>
                <a:noFill/>
              </a:ln>
              <a:effectLst/>
            </c:spPr>
            <c:txPr>
              <a:bodyPr rot="0" spcFirstLastPara="1" vertOverflow="ellipsis" vert="horz" wrap="square" anchor="ctr" anchorCtr="1"/>
              <a:lstStyle/>
              <a:p>
                <a:pPr>
                  <a:defRPr sz="1200" b="0" i="0" u="none" strike="noStrike" kern="1200" baseline="0">
                    <a:solidFill>
                      <a:schemeClr val="lt1">
                        <a:lumMod val="8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lt1">
                          <a:lumMod val="95000"/>
                          <a:alpha val="54000"/>
                        </a:schemeClr>
                      </a:solidFill>
                    </a:ln>
                    <a:effectLst/>
                  </c:spPr>
                </c15:leaderLines>
              </c:ext>
            </c:extLst>
          </c:dLbls>
          <c:cat>
            <c:strRef>
              <c:f>Sheet1!$A$2:$A$7</c:f>
              <c:strCache>
                <c:ptCount val="6"/>
                <c:pt idx="0">
                  <c:v>1910.132(a)</c:v>
                </c:pt>
                <c:pt idx="1">
                  <c:v>1910.132(d)(1)</c:v>
                </c:pt>
                <c:pt idx="2">
                  <c:v>1910.132(d)(2)</c:v>
                </c:pt>
                <c:pt idx="3">
                  <c:v>1910.134(c)(1)</c:v>
                </c:pt>
                <c:pt idx="4">
                  <c:v>1910.133(a)(1)</c:v>
                </c:pt>
                <c:pt idx="5">
                  <c:v>1910.134(c)(2)(i)</c:v>
                </c:pt>
              </c:strCache>
            </c:strRef>
          </c:cat>
          <c:val>
            <c:numRef>
              <c:f>Sheet1!$B$2:$B$7</c:f>
              <c:numCache>
                <c:formatCode>General</c:formatCode>
                <c:ptCount val="6"/>
                <c:pt idx="0">
                  <c:v>42</c:v>
                </c:pt>
                <c:pt idx="1">
                  <c:v>23</c:v>
                </c:pt>
                <c:pt idx="2">
                  <c:v>9</c:v>
                </c:pt>
                <c:pt idx="3">
                  <c:v>7</c:v>
                </c:pt>
                <c:pt idx="4">
                  <c:v>5</c:v>
                </c:pt>
                <c:pt idx="5">
                  <c:v>5</c:v>
                </c:pt>
              </c:numCache>
            </c:numRef>
          </c:val>
        </c:ser>
        <c:dLbls>
          <c:showLegendKey val="0"/>
          <c:showVal val="0"/>
          <c:showCatName val="0"/>
          <c:showSerName val="0"/>
          <c:showPercent val="0"/>
          <c:showBubbleSize val="0"/>
        </c:dLbls>
        <c:gapWidth val="25"/>
        <c:shape val="box"/>
        <c:axId val="379512968"/>
        <c:axId val="379513360"/>
        <c:axId val="0"/>
      </c:bar3DChart>
      <c:catAx>
        <c:axId val="379512968"/>
        <c:scaling>
          <c:orientation val="minMax"/>
        </c:scaling>
        <c:delete val="0"/>
        <c:axPos val="b"/>
        <c:numFmt formatCode="General" sourceLinked="1"/>
        <c:majorTickMark val="out"/>
        <c:minorTickMark val="none"/>
        <c:tickLblPos val="nextTo"/>
        <c:spPr>
          <a:noFill/>
          <a:ln w="12700" cap="flat" cmpd="sng" algn="ctr">
            <a:solidFill>
              <a:schemeClr val="lt1">
                <a:lumMod val="95000"/>
                <a:alpha val="54000"/>
              </a:schemeClr>
            </a:solidFill>
            <a:round/>
          </a:ln>
          <a:effectLst/>
        </c:spPr>
        <c:txPr>
          <a:bodyPr rot="-60000000" spcFirstLastPara="1" vertOverflow="ellipsis" vert="horz" wrap="square" anchor="ctr" anchorCtr="1"/>
          <a:lstStyle/>
          <a:p>
            <a:pPr>
              <a:defRPr sz="1200" b="0" i="0" u="none" strike="noStrike" kern="1200" baseline="0">
                <a:solidFill>
                  <a:schemeClr val="lt1">
                    <a:lumMod val="85000"/>
                  </a:schemeClr>
                </a:solidFill>
                <a:latin typeface="+mn-lt"/>
                <a:ea typeface="+mn-ea"/>
                <a:cs typeface="+mn-cs"/>
              </a:defRPr>
            </a:pPr>
            <a:endParaRPr lang="en-US"/>
          </a:p>
        </c:txPr>
        <c:crossAx val="379513360"/>
        <c:crosses val="autoZero"/>
        <c:auto val="1"/>
        <c:lblAlgn val="ctr"/>
        <c:lblOffset val="100"/>
        <c:noMultiLvlLbl val="0"/>
      </c:catAx>
      <c:valAx>
        <c:axId val="379513360"/>
        <c:scaling>
          <c:orientation val="minMax"/>
        </c:scaling>
        <c:delete val="0"/>
        <c:axPos val="l"/>
        <c:majorGridlines>
          <c:spPr>
            <a:ln w="9525" cap="flat" cmpd="sng" algn="ctr">
              <a:solidFill>
                <a:schemeClr val="lt1">
                  <a:lumMod val="95000"/>
                  <a:alpha val="10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lt1">
                    <a:lumMod val="85000"/>
                  </a:schemeClr>
                </a:solidFill>
                <a:latin typeface="+mn-lt"/>
                <a:ea typeface="+mn-ea"/>
                <a:cs typeface="+mn-cs"/>
              </a:defRPr>
            </a:pPr>
            <a:endParaRPr lang="en-US"/>
          </a:p>
        </c:txPr>
        <c:crossAx val="379512968"/>
        <c:crosses val="autoZero"/>
        <c:crossBetween val="between"/>
      </c:valAx>
      <c:spPr>
        <a:noFill/>
        <a:ln>
          <a:noFill/>
        </a:ln>
        <a:effectLst/>
      </c:spPr>
    </c:plotArea>
    <c:legend>
      <c:legendPos val="b"/>
      <c:layout>
        <c:manualLayout>
          <c:xMode val="edge"/>
          <c:yMode val="edge"/>
          <c:x val="0.23343151550500632"/>
          <c:y val="0.92675284339457564"/>
          <c:w val="0.52890371342471076"/>
          <c:h val="5.3382423426476373E-2"/>
        </c:manualLayout>
      </c:layout>
      <c:overlay val="0"/>
      <c:spPr>
        <a:noFill/>
        <a:ln>
          <a:noFill/>
        </a:ln>
        <a:effectLst/>
      </c:spPr>
      <c:txPr>
        <a:bodyPr rot="0" spcFirstLastPara="1" vertOverflow="ellipsis" vert="horz" wrap="square" anchor="ctr" anchorCtr="1"/>
        <a:lstStyle/>
        <a:p>
          <a:pPr>
            <a:defRPr sz="1200" b="1" i="0" u="none" strike="noStrike" kern="1200" baseline="0">
              <a:solidFill>
                <a:schemeClr val="lt1">
                  <a:lumMod val="85000"/>
                </a:schemeClr>
              </a:solidFill>
              <a:latin typeface="+mn-lt"/>
              <a:ea typeface="+mn-ea"/>
              <a:cs typeface="+mn-cs"/>
            </a:defRPr>
          </a:pPr>
          <a:endParaRPr lang="en-US"/>
        </a:p>
      </c:txPr>
    </c:legend>
    <c:plotVisOnly val="1"/>
    <c:dispBlanksAs val="gap"/>
    <c:showDLblsOverMax val="0"/>
  </c:chart>
  <c: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a:ln>
      <a:noFill/>
    </a:ln>
    <a:effectLst/>
  </c:spPr>
  <c:txPr>
    <a:bodyPr/>
    <a:lstStyle/>
    <a:p>
      <a:pPr>
        <a:defRPr sz="1800"/>
      </a:pPr>
      <a:endParaRPr lang="en-US"/>
    </a:p>
  </c:txPr>
  <c:externalData r:id="rId3">
    <c:autoUpdate val="0"/>
  </c:externalData>
  <c:userShapes r:id="rId4"/>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9">
  <cs:axisTitle>
    <cs:lnRef idx="0"/>
    <cs:fillRef idx="0"/>
    <cs:effectRef idx="0"/>
    <cs:fontRef idx="minor">
      <a:schemeClr val="lt1">
        <a:lumMod val="85000"/>
      </a:schemeClr>
    </cs:fontRef>
    <cs:defRPr sz="1197" b="1" kern="1200" cap="all"/>
  </cs:axisTitle>
  <cs:category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categoryAxis>
  <cs:chartArea>
    <cs:lnRef idx="0"/>
    <cs:fillRef idx="0"/>
    <cs:effectRef idx="0"/>
    <cs:fontRef idx="minor">
      <a:schemeClr val="dk1"/>
    </cs:fontRef>
    <cs: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cs:spPr>
    <cs:defRPr sz="1330" kern="1200"/>
  </cs:chartArea>
  <cs:dataLabel>
    <cs:lnRef idx="0"/>
    <cs:fillRef idx="0"/>
    <cs:effectRef idx="0"/>
    <cs:fontRef idx="minor">
      <a:schemeClr val="lt1">
        <a:lumMod val="85000"/>
      </a:schemeClr>
    </cs:fontRef>
    <cs:defRPr sz="1197" kern="1200"/>
  </cs:dataLabel>
  <cs:dataLabelCallout>
    <cs:lnRef idx="0"/>
    <cs:fillRef idx="0"/>
    <cs:effectRef idx="0"/>
    <cs:fontRef idx="minor">
      <a:schemeClr val="dk1">
        <a:lumMod val="65000"/>
        <a:lumOff val="35000"/>
      </a:schemeClr>
    </cs:fontRef>
    <cs:spPr>
      <a:solidFill>
        <a:schemeClr val="lt1"/>
      </a:solidFill>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lt1"/>
    </cs:fontRef>
  </cs:dataPoint>
  <cs:dataPoint3D>
    <cs:lnRef idx="0"/>
    <cs:fillRef idx="3">
      <cs:styleClr val="auto"/>
    </cs:fillRef>
    <cs:effectRef idx="3"/>
    <cs:fontRef idx="minor">
      <a:schemeClr val="lt1"/>
    </cs:fontRef>
  </cs:dataPoint3D>
  <cs:dataPointLine>
    <cs:lnRef idx="0">
      <cs:styleClr val="auto"/>
    </cs:lnRef>
    <cs:fillRef idx="3"/>
    <cs:effectRef idx="3"/>
    <cs:fontRef idx="minor">
      <a:schemeClr val="lt1"/>
    </cs:fontRef>
    <cs:spPr>
      <a:ln w="34925" cap="rnd">
        <a:solidFill>
          <a:schemeClr val="phClr"/>
        </a:solidFill>
        <a:round/>
      </a:ln>
    </cs:spPr>
  </cs:dataPointLine>
  <cs:dataPointMarker>
    <cs:lnRef idx="0">
      <cs:styleClr val="auto"/>
    </cs:lnRef>
    <cs:fillRef idx="3">
      <cs:styleClr val="auto"/>
    </cs:fillRef>
    <cs:effectRef idx="3"/>
    <cs:fontRef idx="minor">
      <a:schemeClr val="lt1"/>
    </cs:fontRef>
    <cs:spPr>
      <a:ln w="9525">
        <a:solidFill>
          <a:schemeClr val="phClr"/>
        </a:solidFill>
        <a:round/>
      </a:ln>
    </cs:spPr>
  </cs:dataPointMarker>
  <cs:dataPointMarkerLayout symbol="circle" size="6"/>
  <cs:dataPointWireframe>
    <cs:lnRef idx="0">
      <cs:styleClr val="auto"/>
    </cs:lnRef>
    <cs:fillRef idx="3"/>
    <cs:effectRef idx="3"/>
    <cs:fontRef idx="minor">
      <a:schemeClr val="lt1"/>
    </cs:fontRef>
    <cs:spPr>
      <a:ln w="9525" cap="rnd">
        <a:solidFill>
          <a:schemeClr val="phClr"/>
        </a:solidFill>
        <a:round/>
      </a:ln>
    </cs:spPr>
  </cs:dataPointWireframe>
  <cs:dataTable>
    <cs:lnRef idx="0"/>
    <cs:fillRef idx="0"/>
    <cs:effectRef idx="0"/>
    <cs:fontRef idx="minor">
      <a:schemeClr val="lt1">
        <a:lumMod val="85000"/>
      </a:schemeClr>
    </cs:fontRef>
    <cs:spPr>
      <a:ln w="9525">
        <a:solidFill>
          <a:schemeClr val="lt1">
            <a:lumMod val="95000"/>
            <a:alpha val="54000"/>
          </a:schemeClr>
        </a:solidFill>
      </a:ln>
    </cs:spPr>
    <cs:defRPr sz="1197" kern="1200"/>
  </cs:dataTable>
  <cs:downBar>
    <cs:lnRef idx="0"/>
    <cs:fillRef idx="0"/>
    <cs:effectRef idx="0"/>
    <cs:fontRef idx="minor">
      <a:schemeClr val="lt1"/>
    </cs:fontRef>
    <cs:spPr>
      <a:solidFill>
        <a:schemeClr val="dk1">
          <a:lumMod val="75000"/>
          <a:lumOff val="25000"/>
        </a:schemeClr>
      </a:solidFill>
      <a:ln w="9525">
        <a:solidFill>
          <a:schemeClr val="lt1">
            <a:lumMod val="95000"/>
            <a:alpha val="54000"/>
          </a:schemeClr>
        </a:solidFill>
      </a:ln>
    </cs:spPr>
  </cs:downBar>
  <cs:dropLine>
    <cs:lnRef idx="0"/>
    <cs:fillRef idx="0"/>
    <cs:effectRef idx="0"/>
    <cs:fontRef idx="minor">
      <a:schemeClr val="lt1"/>
    </cs:fontRef>
    <cs:spPr>
      <a:ln w="9525">
        <a:solidFill>
          <a:schemeClr val="lt1">
            <a:lumMod val="95000"/>
            <a:alpha val="54000"/>
          </a:schemeClr>
        </a:solidFill>
        <a:prstDash val="dash"/>
      </a:ln>
    </cs:spPr>
  </cs:dropLine>
  <cs:errorBar>
    <cs:lnRef idx="0"/>
    <cs:fillRef idx="0"/>
    <cs:effectRef idx="0"/>
    <cs:fontRef idx="minor">
      <a:schemeClr val="lt1"/>
    </cs:fontRef>
    <cs:spPr>
      <a:ln w="9525" cap="flat" cmpd="sng" algn="ctr">
        <a:solidFill>
          <a:schemeClr val="lt1">
            <a:lumMod val="95000"/>
          </a:schemeClr>
        </a:solidFill>
        <a:round/>
      </a:ln>
    </cs:spPr>
  </cs:errorBar>
  <cs:floor>
    <cs:lnRef idx="0"/>
    <cs:fillRef idx="0"/>
    <cs:effectRef idx="0"/>
    <cs:fontRef idx="minor">
      <a:schemeClr val="lt1"/>
    </cs:fontRef>
  </cs:floor>
  <cs:gridlineMajor>
    <cs:lnRef idx="0"/>
    <cs:fillRef idx="0"/>
    <cs:effectRef idx="0"/>
    <cs:fontRef idx="minor">
      <a:schemeClr val="lt1"/>
    </cs:fontRef>
    <cs:spPr>
      <a:ln w="9525" cap="flat" cmpd="sng" algn="ctr">
        <a:solidFill>
          <a:schemeClr val="lt1">
            <a:lumMod val="95000"/>
            <a:alpha val="10000"/>
          </a:schemeClr>
        </a:solidFill>
        <a:round/>
      </a:ln>
    </cs:spPr>
  </cs:gridlineMajor>
  <cs:gridlineMinor>
    <cs:lnRef idx="0"/>
    <cs:fillRef idx="0"/>
    <cs:effectRef idx="0"/>
    <cs:fontRef idx="minor">
      <a:schemeClr val="lt1"/>
    </cs:fontRef>
    <cs:spPr>
      <a:ln>
        <a:solidFill>
          <a:schemeClr val="lt1">
            <a:lumMod val="95000"/>
            <a:alpha val="5000"/>
          </a:schemeClr>
        </a:solidFill>
      </a:ln>
    </cs:spPr>
  </cs:gridlineMinor>
  <cs:hiLoLine>
    <cs:lnRef idx="0"/>
    <cs:fillRef idx="0"/>
    <cs:effectRef idx="0"/>
    <cs:fontRef idx="minor">
      <a:schemeClr val="lt1"/>
    </cs:fontRef>
    <cs:spPr>
      <a:ln w="9525">
        <a:solidFill>
          <a:schemeClr val="lt1">
            <a:lumMod val="95000"/>
            <a:alpha val="54000"/>
          </a:schemeClr>
        </a:solidFill>
        <a:prstDash val="dash"/>
      </a:ln>
    </cs:spPr>
  </cs:hiLoLine>
  <cs:leaderLine>
    <cs:lnRef idx="0"/>
    <cs:fillRef idx="0"/>
    <cs:effectRef idx="0"/>
    <cs:fontRef idx="minor">
      <a:schemeClr val="lt1"/>
    </cs:fontRef>
    <cs:spPr>
      <a:ln w="9525">
        <a:solidFill>
          <a:schemeClr val="lt1">
            <a:lumMod val="95000"/>
            <a:alpha val="54000"/>
          </a:schemeClr>
        </a:solidFill>
      </a:ln>
    </cs:spPr>
  </cs:leaderLine>
  <cs:legend>
    <cs:lnRef idx="0"/>
    <cs:fillRef idx="0"/>
    <cs:effectRef idx="0"/>
    <cs:fontRef idx="minor">
      <a:schemeClr val="lt1">
        <a:lumMod val="8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seriesAxis>
  <cs:seriesLine>
    <cs:lnRef idx="0"/>
    <cs:fillRef idx="0"/>
    <cs:effectRef idx="0"/>
    <cs:fontRef idx="minor">
      <a:schemeClr val="lt1"/>
    </cs:fontRef>
    <cs:spPr>
      <a:ln w="9525" cap="flat" cmpd="sng" algn="ctr">
        <a:solidFill>
          <a:schemeClr val="lt1">
            <a:lumMod val="95000"/>
            <a:alpha val="54000"/>
          </a:schemeClr>
        </a:solidFill>
        <a:round/>
      </a:ln>
    </cs:spPr>
  </cs:seriesLine>
  <cs:title>
    <cs:lnRef idx="0"/>
    <cs:fillRef idx="0"/>
    <cs:effectRef idx="0"/>
    <cs:fontRef idx="minor">
      <a:schemeClr val="lt1">
        <a:lumMod val="95000"/>
      </a:schemeClr>
    </cs:fontRef>
    <cs:defRPr sz="2128" b="1" kern="1200" spc="100" baseline="0">
      <a:effectLst>
        <a:outerShdw blurRad="50800" dist="38100" dir="5400000" algn="t" rotWithShape="0">
          <a:prstClr val="black">
            <a:alpha val="40000"/>
          </a:prstClr>
        </a:outerShdw>
      </a:effectLst>
    </cs:defRPr>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lt1">
        <a:lumMod val="85000"/>
      </a:schemeClr>
    </cs:fontRef>
    <cs:defRPr sz="1197" kern="1200"/>
  </cs:trendlineLabel>
  <cs:upBar>
    <cs:lnRef idx="0"/>
    <cs:fillRef idx="0"/>
    <cs:effectRef idx="0"/>
    <cs:fontRef idx="minor">
      <a:schemeClr val="lt1"/>
    </cs:fontRef>
    <cs:spPr>
      <a:solidFill>
        <a:schemeClr val="lt1"/>
      </a:solidFill>
      <a:ln w="9525">
        <a:solidFill>
          <a:schemeClr val="lt1">
            <a:lumMod val="95000"/>
            <a:alpha val="54000"/>
          </a:schemeClr>
        </a:solidFill>
      </a:ln>
    </cs:spPr>
  </cs:upBar>
  <cs:valueAxis>
    <cs:lnRef idx="0"/>
    <cs:fillRef idx="0"/>
    <cs:effectRef idx="0"/>
    <cs:fontRef idx="minor">
      <a:schemeClr val="lt1">
        <a:lumMod val="85000"/>
      </a:schemeClr>
    </cs:fontRef>
    <cs:defRPr sz="1197" kern="1200"/>
  </cs:valueAxis>
  <cs:wall>
    <cs:lnRef idx="0"/>
    <cs:fillRef idx="0"/>
    <cs:effectRef idx="0"/>
    <cs:fontRef idx="minor">
      <a:schemeClr val="lt1"/>
    </cs:fontRef>
  </cs:wall>
</cs:chartStyle>
</file>

<file path=ppt/charts/style10.xml><?xml version="1.0" encoding="utf-8"?>
<cs:chartStyle xmlns:cs="http://schemas.microsoft.com/office/drawing/2012/chartStyle" xmlns:a="http://schemas.openxmlformats.org/drawingml/2006/main" id="209">
  <cs:axisTitle>
    <cs:lnRef idx="0"/>
    <cs:fillRef idx="0"/>
    <cs:effectRef idx="0"/>
    <cs:fontRef idx="minor">
      <a:schemeClr val="lt1">
        <a:lumMod val="85000"/>
      </a:schemeClr>
    </cs:fontRef>
    <cs:defRPr sz="1197" b="1" kern="1200" cap="all"/>
  </cs:axisTitle>
  <cs:category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categoryAxis>
  <cs:chartArea>
    <cs:lnRef idx="0"/>
    <cs:fillRef idx="0"/>
    <cs:effectRef idx="0"/>
    <cs:fontRef idx="minor">
      <a:schemeClr val="dk1"/>
    </cs:fontRef>
    <cs: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cs:spPr>
    <cs:defRPr sz="1330" kern="1200"/>
  </cs:chartArea>
  <cs:dataLabel>
    <cs:lnRef idx="0"/>
    <cs:fillRef idx="0"/>
    <cs:effectRef idx="0"/>
    <cs:fontRef idx="minor">
      <a:schemeClr val="lt1">
        <a:lumMod val="85000"/>
      </a:schemeClr>
    </cs:fontRef>
    <cs:defRPr sz="1197" kern="1200"/>
  </cs:dataLabel>
  <cs:dataLabelCallout>
    <cs:lnRef idx="0"/>
    <cs:fillRef idx="0"/>
    <cs:effectRef idx="0"/>
    <cs:fontRef idx="minor">
      <a:schemeClr val="dk1">
        <a:lumMod val="65000"/>
        <a:lumOff val="35000"/>
      </a:schemeClr>
    </cs:fontRef>
    <cs:spPr>
      <a:solidFill>
        <a:schemeClr val="lt1"/>
      </a:solidFill>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lt1"/>
    </cs:fontRef>
  </cs:dataPoint>
  <cs:dataPoint3D>
    <cs:lnRef idx="0"/>
    <cs:fillRef idx="3">
      <cs:styleClr val="auto"/>
    </cs:fillRef>
    <cs:effectRef idx="3"/>
    <cs:fontRef idx="minor">
      <a:schemeClr val="lt1"/>
    </cs:fontRef>
  </cs:dataPoint3D>
  <cs:dataPointLine>
    <cs:lnRef idx="0">
      <cs:styleClr val="auto"/>
    </cs:lnRef>
    <cs:fillRef idx="3"/>
    <cs:effectRef idx="3"/>
    <cs:fontRef idx="minor">
      <a:schemeClr val="lt1"/>
    </cs:fontRef>
    <cs:spPr>
      <a:ln w="34925" cap="rnd">
        <a:solidFill>
          <a:schemeClr val="phClr"/>
        </a:solidFill>
        <a:round/>
      </a:ln>
    </cs:spPr>
  </cs:dataPointLine>
  <cs:dataPointMarker>
    <cs:lnRef idx="0">
      <cs:styleClr val="auto"/>
    </cs:lnRef>
    <cs:fillRef idx="3">
      <cs:styleClr val="auto"/>
    </cs:fillRef>
    <cs:effectRef idx="3"/>
    <cs:fontRef idx="minor">
      <a:schemeClr val="lt1"/>
    </cs:fontRef>
    <cs:spPr>
      <a:ln w="9525">
        <a:solidFill>
          <a:schemeClr val="phClr"/>
        </a:solidFill>
        <a:round/>
      </a:ln>
    </cs:spPr>
  </cs:dataPointMarker>
  <cs:dataPointMarkerLayout symbol="circle" size="6"/>
  <cs:dataPointWireframe>
    <cs:lnRef idx="0">
      <cs:styleClr val="auto"/>
    </cs:lnRef>
    <cs:fillRef idx="3"/>
    <cs:effectRef idx="3"/>
    <cs:fontRef idx="minor">
      <a:schemeClr val="lt1"/>
    </cs:fontRef>
    <cs:spPr>
      <a:ln w="9525" cap="rnd">
        <a:solidFill>
          <a:schemeClr val="phClr"/>
        </a:solidFill>
        <a:round/>
      </a:ln>
    </cs:spPr>
  </cs:dataPointWireframe>
  <cs:dataTable>
    <cs:lnRef idx="0"/>
    <cs:fillRef idx="0"/>
    <cs:effectRef idx="0"/>
    <cs:fontRef idx="minor">
      <a:schemeClr val="lt1">
        <a:lumMod val="85000"/>
      </a:schemeClr>
    </cs:fontRef>
    <cs:spPr>
      <a:ln w="9525">
        <a:solidFill>
          <a:schemeClr val="lt1">
            <a:lumMod val="95000"/>
            <a:alpha val="54000"/>
          </a:schemeClr>
        </a:solidFill>
      </a:ln>
    </cs:spPr>
    <cs:defRPr sz="1197" kern="1200"/>
  </cs:dataTable>
  <cs:downBar>
    <cs:lnRef idx="0"/>
    <cs:fillRef idx="0"/>
    <cs:effectRef idx="0"/>
    <cs:fontRef idx="minor">
      <a:schemeClr val="lt1"/>
    </cs:fontRef>
    <cs:spPr>
      <a:solidFill>
        <a:schemeClr val="dk1">
          <a:lumMod val="75000"/>
          <a:lumOff val="25000"/>
        </a:schemeClr>
      </a:solidFill>
      <a:ln w="9525">
        <a:solidFill>
          <a:schemeClr val="lt1">
            <a:lumMod val="95000"/>
            <a:alpha val="54000"/>
          </a:schemeClr>
        </a:solidFill>
      </a:ln>
    </cs:spPr>
  </cs:downBar>
  <cs:dropLine>
    <cs:lnRef idx="0"/>
    <cs:fillRef idx="0"/>
    <cs:effectRef idx="0"/>
    <cs:fontRef idx="minor">
      <a:schemeClr val="lt1"/>
    </cs:fontRef>
    <cs:spPr>
      <a:ln w="9525">
        <a:solidFill>
          <a:schemeClr val="lt1">
            <a:lumMod val="95000"/>
            <a:alpha val="54000"/>
          </a:schemeClr>
        </a:solidFill>
        <a:prstDash val="dash"/>
      </a:ln>
    </cs:spPr>
  </cs:dropLine>
  <cs:errorBar>
    <cs:lnRef idx="0"/>
    <cs:fillRef idx="0"/>
    <cs:effectRef idx="0"/>
    <cs:fontRef idx="minor">
      <a:schemeClr val="lt1"/>
    </cs:fontRef>
    <cs:spPr>
      <a:ln w="9525" cap="flat" cmpd="sng" algn="ctr">
        <a:solidFill>
          <a:schemeClr val="lt1">
            <a:lumMod val="95000"/>
          </a:schemeClr>
        </a:solidFill>
        <a:round/>
      </a:ln>
    </cs:spPr>
  </cs:errorBar>
  <cs:floor>
    <cs:lnRef idx="0"/>
    <cs:fillRef idx="0"/>
    <cs:effectRef idx="0"/>
    <cs:fontRef idx="minor">
      <a:schemeClr val="lt1"/>
    </cs:fontRef>
  </cs:floor>
  <cs:gridlineMajor>
    <cs:lnRef idx="0"/>
    <cs:fillRef idx="0"/>
    <cs:effectRef idx="0"/>
    <cs:fontRef idx="minor">
      <a:schemeClr val="lt1"/>
    </cs:fontRef>
    <cs:spPr>
      <a:ln w="9525" cap="flat" cmpd="sng" algn="ctr">
        <a:solidFill>
          <a:schemeClr val="lt1">
            <a:lumMod val="95000"/>
            <a:alpha val="10000"/>
          </a:schemeClr>
        </a:solidFill>
        <a:round/>
      </a:ln>
    </cs:spPr>
  </cs:gridlineMajor>
  <cs:gridlineMinor>
    <cs:lnRef idx="0"/>
    <cs:fillRef idx="0"/>
    <cs:effectRef idx="0"/>
    <cs:fontRef idx="minor">
      <a:schemeClr val="lt1"/>
    </cs:fontRef>
    <cs:spPr>
      <a:ln>
        <a:solidFill>
          <a:schemeClr val="lt1">
            <a:lumMod val="95000"/>
            <a:alpha val="5000"/>
          </a:schemeClr>
        </a:solidFill>
      </a:ln>
    </cs:spPr>
  </cs:gridlineMinor>
  <cs:hiLoLine>
    <cs:lnRef idx="0"/>
    <cs:fillRef idx="0"/>
    <cs:effectRef idx="0"/>
    <cs:fontRef idx="minor">
      <a:schemeClr val="lt1"/>
    </cs:fontRef>
    <cs:spPr>
      <a:ln w="9525">
        <a:solidFill>
          <a:schemeClr val="lt1">
            <a:lumMod val="95000"/>
            <a:alpha val="54000"/>
          </a:schemeClr>
        </a:solidFill>
        <a:prstDash val="dash"/>
      </a:ln>
    </cs:spPr>
  </cs:hiLoLine>
  <cs:leaderLine>
    <cs:lnRef idx="0"/>
    <cs:fillRef idx="0"/>
    <cs:effectRef idx="0"/>
    <cs:fontRef idx="minor">
      <a:schemeClr val="lt1"/>
    </cs:fontRef>
    <cs:spPr>
      <a:ln w="9525">
        <a:solidFill>
          <a:schemeClr val="lt1">
            <a:lumMod val="95000"/>
            <a:alpha val="54000"/>
          </a:schemeClr>
        </a:solidFill>
      </a:ln>
    </cs:spPr>
  </cs:leaderLine>
  <cs:legend>
    <cs:lnRef idx="0"/>
    <cs:fillRef idx="0"/>
    <cs:effectRef idx="0"/>
    <cs:fontRef idx="minor">
      <a:schemeClr val="lt1">
        <a:lumMod val="8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seriesAxis>
  <cs:seriesLine>
    <cs:lnRef idx="0"/>
    <cs:fillRef idx="0"/>
    <cs:effectRef idx="0"/>
    <cs:fontRef idx="minor">
      <a:schemeClr val="lt1"/>
    </cs:fontRef>
    <cs:spPr>
      <a:ln w="9525" cap="flat" cmpd="sng" algn="ctr">
        <a:solidFill>
          <a:schemeClr val="lt1">
            <a:lumMod val="95000"/>
            <a:alpha val="54000"/>
          </a:schemeClr>
        </a:solidFill>
        <a:round/>
      </a:ln>
    </cs:spPr>
  </cs:seriesLine>
  <cs:title>
    <cs:lnRef idx="0"/>
    <cs:fillRef idx="0"/>
    <cs:effectRef idx="0"/>
    <cs:fontRef idx="minor">
      <a:schemeClr val="lt1">
        <a:lumMod val="95000"/>
      </a:schemeClr>
    </cs:fontRef>
    <cs:defRPr sz="2128" b="1" kern="1200" spc="100" baseline="0">
      <a:effectLst>
        <a:outerShdw blurRad="50800" dist="38100" dir="5400000" algn="t" rotWithShape="0">
          <a:prstClr val="black">
            <a:alpha val="40000"/>
          </a:prstClr>
        </a:outerShdw>
      </a:effectLst>
    </cs:defRPr>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lt1">
        <a:lumMod val="85000"/>
      </a:schemeClr>
    </cs:fontRef>
    <cs:defRPr sz="1197" kern="1200"/>
  </cs:trendlineLabel>
  <cs:upBar>
    <cs:lnRef idx="0"/>
    <cs:fillRef idx="0"/>
    <cs:effectRef idx="0"/>
    <cs:fontRef idx="minor">
      <a:schemeClr val="lt1"/>
    </cs:fontRef>
    <cs:spPr>
      <a:solidFill>
        <a:schemeClr val="lt1"/>
      </a:solidFill>
      <a:ln w="9525">
        <a:solidFill>
          <a:schemeClr val="lt1">
            <a:lumMod val="95000"/>
            <a:alpha val="54000"/>
          </a:schemeClr>
        </a:solidFill>
      </a:ln>
    </cs:spPr>
  </cs:upBar>
  <cs:valueAxis>
    <cs:lnRef idx="0"/>
    <cs:fillRef idx="0"/>
    <cs:effectRef idx="0"/>
    <cs:fontRef idx="minor">
      <a:schemeClr val="lt1">
        <a:lumMod val="85000"/>
      </a:schemeClr>
    </cs:fontRef>
    <cs:defRPr sz="1197" kern="1200"/>
  </cs:valueAxis>
  <cs:wall>
    <cs:lnRef idx="0"/>
    <cs:fillRef idx="0"/>
    <cs:effectRef idx="0"/>
    <cs:fontRef idx="minor">
      <a:schemeClr val="lt1"/>
    </cs:fontRef>
  </cs:wall>
</cs:chartStyle>
</file>

<file path=ppt/charts/style11.xml><?xml version="1.0" encoding="utf-8"?>
<cs:chartStyle xmlns:cs="http://schemas.microsoft.com/office/drawing/2012/chartStyle" xmlns:a="http://schemas.openxmlformats.org/drawingml/2006/main" id="209">
  <cs:axisTitle>
    <cs:lnRef idx="0"/>
    <cs:fillRef idx="0"/>
    <cs:effectRef idx="0"/>
    <cs:fontRef idx="minor">
      <a:schemeClr val="lt1">
        <a:lumMod val="85000"/>
      </a:schemeClr>
    </cs:fontRef>
    <cs:defRPr sz="1197" b="1" kern="1200" cap="all"/>
  </cs:axisTitle>
  <cs:category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categoryAxis>
  <cs:chartArea>
    <cs:lnRef idx="0"/>
    <cs:fillRef idx="0"/>
    <cs:effectRef idx="0"/>
    <cs:fontRef idx="minor">
      <a:schemeClr val="dk1"/>
    </cs:fontRef>
    <cs: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cs:spPr>
    <cs:defRPr sz="1330" kern="1200"/>
  </cs:chartArea>
  <cs:dataLabel>
    <cs:lnRef idx="0"/>
    <cs:fillRef idx="0"/>
    <cs:effectRef idx="0"/>
    <cs:fontRef idx="minor">
      <a:schemeClr val="lt1">
        <a:lumMod val="85000"/>
      </a:schemeClr>
    </cs:fontRef>
    <cs:defRPr sz="1197" kern="1200"/>
  </cs:dataLabel>
  <cs:dataLabelCallout>
    <cs:lnRef idx="0"/>
    <cs:fillRef idx="0"/>
    <cs:effectRef idx="0"/>
    <cs:fontRef idx="minor">
      <a:schemeClr val="dk1">
        <a:lumMod val="65000"/>
        <a:lumOff val="35000"/>
      </a:schemeClr>
    </cs:fontRef>
    <cs:spPr>
      <a:solidFill>
        <a:schemeClr val="lt1"/>
      </a:solidFill>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lt1"/>
    </cs:fontRef>
  </cs:dataPoint>
  <cs:dataPoint3D>
    <cs:lnRef idx="0"/>
    <cs:fillRef idx="3">
      <cs:styleClr val="auto"/>
    </cs:fillRef>
    <cs:effectRef idx="3"/>
    <cs:fontRef idx="minor">
      <a:schemeClr val="lt1"/>
    </cs:fontRef>
  </cs:dataPoint3D>
  <cs:dataPointLine>
    <cs:lnRef idx="0">
      <cs:styleClr val="auto"/>
    </cs:lnRef>
    <cs:fillRef idx="3"/>
    <cs:effectRef idx="3"/>
    <cs:fontRef idx="minor">
      <a:schemeClr val="lt1"/>
    </cs:fontRef>
    <cs:spPr>
      <a:ln w="34925" cap="rnd">
        <a:solidFill>
          <a:schemeClr val="phClr"/>
        </a:solidFill>
        <a:round/>
      </a:ln>
    </cs:spPr>
  </cs:dataPointLine>
  <cs:dataPointMarker>
    <cs:lnRef idx="0">
      <cs:styleClr val="auto"/>
    </cs:lnRef>
    <cs:fillRef idx="3">
      <cs:styleClr val="auto"/>
    </cs:fillRef>
    <cs:effectRef idx="3"/>
    <cs:fontRef idx="minor">
      <a:schemeClr val="lt1"/>
    </cs:fontRef>
    <cs:spPr>
      <a:ln w="9525">
        <a:solidFill>
          <a:schemeClr val="phClr"/>
        </a:solidFill>
        <a:round/>
      </a:ln>
    </cs:spPr>
  </cs:dataPointMarker>
  <cs:dataPointMarkerLayout symbol="circle" size="6"/>
  <cs:dataPointWireframe>
    <cs:lnRef idx="0">
      <cs:styleClr val="auto"/>
    </cs:lnRef>
    <cs:fillRef idx="3"/>
    <cs:effectRef idx="3"/>
    <cs:fontRef idx="minor">
      <a:schemeClr val="lt1"/>
    </cs:fontRef>
    <cs:spPr>
      <a:ln w="9525" cap="rnd">
        <a:solidFill>
          <a:schemeClr val="phClr"/>
        </a:solidFill>
        <a:round/>
      </a:ln>
    </cs:spPr>
  </cs:dataPointWireframe>
  <cs:dataTable>
    <cs:lnRef idx="0"/>
    <cs:fillRef idx="0"/>
    <cs:effectRef idx="0"/>
    <cs:fontRef idx="minor">
      <a:schemeClr val="lt1">
        <a:lumMod val="85000"/>
      </a:schemeClr>
    </cs:fontRef>
    <cs:spPr>
      <a:ln w="9525">
        <a:solidFill>
          <a:schemeClr val="lt1">
            <a:lumMod val="95000"/>
            <a:alpha val="54000"/>
          </a:schemeClr>
        </a:solidFill>
      </a:ln>
    </cs:spPr>
    <cs:defRPr sz="1197" kern="1200"/>
  </cs:dataTable>
  <cs:downBar>
    <cs:lnRef idx="0"/>
    <cs:fillRef idx="0"/>
    <cs:effectRef idx="0"/>
    <cs:fontRef idx="minor">
      <a:schemeClr val="lt1"/>
    </cs:fontRef>
    <cs:spPr>
      <a:solidFill>
        <a:schemeClr val="dk1">
          <a:lumMod val="75000"/>
          <a:lumOff val="25000"/>
        </a:schemeClr>
      </a:solidFill>
      <a:ln w="9525">
        <a:solidFill>
          <a:schemeClr val="lt1">
            <a:lumMod val="95000"/>
            <a:alpha val="54000"/>
          </a:schemeClr>
        </a:solidFill>
      </a:ln>
    </cs:spPr>
  </cs:downBar>
  <cs:dropLine>
    <cs:lnRef idx="0"/>
    <cs:fillRef idx="0"/>
    <cs:effectRef idx="0"/>
    <cs:fontRef idx="minor">
      <a:schemeClr val="lt1"/>
    </cs:fontRef>
    <cs:spPr>
      <a:ln w="9525">
        <a:solidFill>
          <a:schemeClr val="lt1">
            <a:lumMod val="95000"/>
            <a:alpha val="54000"/>
          </a:schemeClr>
        </a:solidFill>
        <a:prstDash val="dash"/>
      </a:ln>
    </cs:spPr>
  </cs:dropLine>
  <cs:errorBar>
    <cs:lnRef idx="0"/>
    <cs:fillRef idx="0"/>
    <cs:effectRef idx="0"/>
    <cs:fontRef idx="minor">
      <a:schemeClr val="lt1"/>
    </cs:fontRef>
    <cs:spPr>
      <a:ln w="9525" cap="flat" cmpd="sng" algn="ctr">
        <a:solidFill>
          <a:schemeClr val="lt1">
            <a:lumMod val="95000"/>
          </a:schemeClr>
        </a:solidFill>
        <a:round/>
      </a:ln>
    </cs:spPr>
  </cs:errorBar>
  <cs:floor>
    <cs:lnRef idx="0"/>
    <cs:fillRef idx="0"/>
    <cs:effectRef idx="0"/>
    <cs:fontRef idx="minor">
      <a:schemeClr val="lt1"/>
    </cs:fontRef>
  </cs:floor>
  <cs:gridlineMajor>
    <cs:lnRef idx="0"/>
    <cs:fillRef idx="0"/>
    <cs:effectRef idx="0"/>
    <cs:fontRef idx="minor">
      <a:schemeClr val="lt1"/>
    </cs:fontRef>
    <cs:spPr>
      <a:ln w="9525" cap="flat" cmpd="sng" algn="ctr">
        <a:solidFill>
          <a:schemeClr val="lt1">
            <a:lumMod val="95000"/>
            <a:alpha val="10000"/>
          </a:schemeClr>
        </a:solidFill>
        <a:round/>
      </a:ln>
    </cs:spPr>
  </cs:gridlineMajor>
  <cs:gridlineMinor>
    <cs:lnRef idx="0"/>
    <cs:fillRef idx="0"/>
    <cs:effectRef idx="0"/>
    <cs:fontRef idx="minor">
      <a:schemeClr val="lt1"/>
    </cs:fontRef>
    <cs:spPr>
      <a:ln>
        <a:solidFill>
          <a:schemeClr val="lt1">
            <a:lumMod val="95000"/>
            <a:alpha val="5000"/>
          </a:schemeClr>
        </a:solidFill>
      </a:ln>
    </cs:spPr>
  </cs:gridlineMinor>
  <cs:hiLoLine>
    <cs:lnRef idx="0"/>
    <cs:fillRef idx="0"/>
    <cs:effectRef idx="0"/>
    <cs:fontRef idx="minor">
      <a:schemeClr val="lt1"/>
    </cs:fontRef>
    <cs:spPr>
      <a:ln w="9525">
        <a:solidFill>
          <a:schemeClr val="lt1">
            <a:lumMod val="95000"/>
            <a:alpha val="54000"/>
          </a:schemeClr>
        </a:solidFill>
        <a:prstDash val="dash"/>
      </a:ln>
    </cs:spPr>
  </cs:hiLoLine>
  <cs:leaderLine>
    <cs:lnRef idx="0"/>
    <cs:fillRef idx="0"/>
    <cs:effectRef idx="0"/>
    <cs:fontRef idx="minor">
      <a:schemeClr val="lt1"/>
    </cs:fontRef>
    <cs:spPr>
      <a:ln w="9525">
        <a:solidFill>
          <a:schemeClr val="lt1">
            <a:lumMod val="95000"/>
            <a:alpha val="54000"/>
          </a:schemeClr>
        </a:solidFill>
      </a:ln>
    </cs:spPr>
  </cs:leaderLine>
  <cs:legend>
    <cs:lnRef idx="0"/>
    <cs:fillRef idx="0"/>
    <cs:effectRef idx="0"/>
    <cs:fontRef idx="minor">
      <a:schemeClr val="lt1">
        <a:lumMod val="8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seriesAxis>
  <cs:seriesLine>
    <cs:lnRef idx="0"/>
    <cs:fillRef idx="0"/>
    <cs:effectRef idx="0"/>
    <cs:fontRef idx="minor">
      <a:schemeClr val="lt1"/>
    </cs:fontRef>
    <cs:spPr>
      <a:ln w="9525" cap="flat" cmpd="sng" algn="ctr">
        <a:solidFill>
          <a:schemeClr val="lt1">
            <a:lumMod val="95000"/>
            <a:alpha val="54000"/>
          </a:schemeClr>
        </a:solidFill>
        <a:round/>
      </a:ln>
    </cs:spPr>
  </cs:seriesLine>
  <cs:title>
    <cs:lnRef idx="0"/>
    <cs:fillRef idx="0"/>
    <cs:effectRef idx="0"/>
    <cs:fontRef idx="minor">
      <a:schemeClr val="lt1">
        <a:lumMod val="95000"/>
      </a:schemeClr>
    </cs:fontRef>
    <cs:defRPr sz="2128" b="1" kern="1200" spc="100" baseline="0">
      <a:effectLst>
        <a:outerShdw blurRad="50800" dist="38100" dir="5400000" algn="t" rotWithShape="0">
          <a:prstClr val="black">
            <a:alpha val="40000"/>
          </a:prstClr>
        </a:outerShdw>
      </a:effectLst>
    </cs:defRPr>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lt1">
        <a:lumMod val="85000"/>
      </a:schemeClr>
    </cs:fontRef>
    <cs:defRPr sz="1197" kern="1200"/>
  </cs:trendlineLabel>
  <cs:upBar>
    <cs:lnRef idx="0"/>
    <cs:fillRef idx="0"/>
    <cs:effectRef idx="0"/>
    <cs:fontRef idx="minor">
      <a:schemeClr val="lt1"/>
    </cs:fontRef>
    <cs:spPr>
      <a:solidFill>
        <a:schemeClr val="lt1"/>
      </a:solidFill>
      <a:ln w="9525">
        <a:solidFill>
          <a:schemeClr val="lt1">
            <a:lumMod val="95000"/>
            <a:alpha val="54000"/>
          </a:schemeClr>
        </a:solidFill>
      </a:ln>
    </cs:spPr>
  </cs:upBar>
  <cs:valueAxis>
    <cs:lnRef idx="0"/>
    <cs:fillRef idx="0"/>
    <cs:effectRef idx="0"/>
    <cs:fontRef idx="minor">
      <a:schemeClr val="lt1">
        <a:lumMod val="85000"/>
      </a:schemeClr>
    </cs:fontRef>
    <cs:defRPr sz="1197" kern="1200"/>
  </cs:valueAxis>
  <cs:wall>
    <cs:lnRef idx="0"/>
    <cs:fillRef idx="0"/>
    <cs:effectRef idx="0"/>
    <cs:fontRef idx="minor">
      <a:schemeClr val="lt1"/>
    </cs:fontRef>
  </cs:wall>
</cs:chartStyle>
</file>

<file path=ppt/charts/style2.xml><?xml version="1.0" encoding="utf-8"?>
<cs:chartStyle xmlns:cs="http://schemas.microsoft.com/office/drawing/2012/chartStyle" xmlns:a="http://schemas.openxmlformats.org/drawingml/2006/main" id="209">
  <cs:axisTitle>
    <cs:lnRef idx="0"/>
    <cs:fillRef idx="0"/>
    <cs:effectRef idx="0"/>
    <cs:fontRef idx="minor">
      <a:schemeClr val="lt1">
        <a:lumMod val="85000"/>
      </a:schemeClr>
    </cs:fontRef>
    <cs:defRPr sz="1197" b="1" kern="1200" cap="all"/>
  </cs:axisTitle>
  <cs:category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categoryAxis>
  <cs:chartArea>
    <cs:lnRef idx="0"/>
    <cs:fillRef idx="0"/>
    <cs:effectRef idx="0"/>
    <cs:fontRef idx="minor">
      <a:schemeClr val="dk1"/>
    </cs:fontRef>
    <cs: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cs:spPr>
    <cs:defRPr sz="1330" kern="1200"/>
  </cs:chartArea>
  <cs:dataLabel>
    <cs:lnRef idx="0"/>
    <cs:fillRef idx="0"/>
    <cs:effectRef idx="0"/>
    <cs:fontRef idx="minor">
      <a:schemeClr val="lt1">
        <a:lumMod val="85000"/>
      </a:schemeClr>
    </cs:fontRef>
    <cs:defRPr sz="1197" kern="1200"/>
  </cs:dataLabel>
  <cs:dataLabelCallout>
    <cs:lnRef idx="0"/>
    <cs:fillRef idx="0"/>
    <cs:effectRef idx="0"/>
    <cs:fontRef idx="minor">
      <a:schemeClr val="dk1">
        <a:lumMod val="65000"/>
        <a:lumOff val="35000"/>
      </a:schemeClr>
    </cs:fontRef>
    <cs:spPr>
      <a:solidFill>
        <a:schemeClr val="lt1"/>
      </a:solidFill>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lt1"/>
    </cs:fontRef>
  </cs:dataPoint>
  <cs:dataPoint3D>
    <cs:lnRef idx="0"/>
    <cs:fillRef idx="3">
      <cs:styleClr val="auto"/>
    </cs:fillRef>
    <cs:effectRef idx="3"/>
    <cs:fontRef idx="minor">
      <a:schemeClr val="lt1"/>
    </cs:fontRef>
  </cs:dataPoint3D>
  <cs:dataPointLine>
    <cs:lnRef idx="0">
      <cs:styleClr val="auto"/>
    </cs:lnRef>
    <cs:fillRef idx="3"/>
    <cs:effectRef idx="3"/>
    <cs:fontRef idx="minor">
      <a:schemeClr val="lt1"/>
    </cs:fontRef>
    <cs:spPr>
      <a:ln w="34925" cap="rnd">
        <a:solidFill>
          <a:schemeClr val="phClr"/>
        </a:solidFill>
        <a:round/>
      </a:ln>
    </cs:spPr>
  </cs:dataPointLine>
  <cs:dataPointMarker>
    <cs:lnRef idx="0">
      <cs:styleClr val="auto"/>
    </cs:lnRef>
    <cs:fillRef idx="3">
      <cs:styleClr val="auto"/>
    </cs:fillRef>
    <cs:effectRef idx="3"/>
    <cs:fontRef idx="minor">
      <a:schemeClr val="lt1"/>
    </cs:fontRef>
    <cs:spPr>
      <a:ln w="9525">
        <a:solidFill>
          <a:schemeClr val="phClr"/>
        </a:solidFill>
        <a:round/>
      </a:ln>
    </cs:spPr>
  </cs:dataPointMarker>
  <cs:dataPointMarkerLayout symbol="circle" size="6"/>
  <cs:dataPointWireframe>
    <cs:lnRef idx="0">
      <cs:styleClr val="auto"/>
    </cs:lnRef>
    <cs:fillRef idx="3"/>
    <cs:effectRef idx="3"/>
    <cs:fontRef idx="minor">
      <a:schemeClr val="lt1"/>
    </cs:fontRef>
    <cs:spPr>
      <a:ln w="9525" cap="rnd">
        <a:solidFill>
          <a:schemeClr val="phClr"/>
        </a:solidFill>
        <a:round/>
      </a:ln>
    </cs:spPr>
  </cs:dataPointWireframe>
  <cs:dataTable>
    <cs:lnRef idx="0"/>
    <cs:fillRef idx="0"/>
    <cs:effectRef idx="0"/>
    <cs:fontRef idx="minor">
      <a:schemeClr val="lt1">
        <a:lumMod val="85000"/>
      </a:schemeClr>
    </cs:fontRef>
    <cs:spPr>
      <a:ln w="9525">
        <a:solidFill>
          <a:schemeClr val="lt1">
            <a:lumMod val="95000"/>
            <a:alpha val="54000"/>
          </a:schemeClr>
        </a:solidFill>
      </a:ln>
    </cs:spPr>
    <cs:defRPr sz="1197" kern="1200"/>
  </cs:dataTable>
  <cs:downBar>
    <cs:lnRef idx="0"/>
    <cs:fillRef idx="0"/>
    <cs:effectRef idx="0"/>
    <cs:fontRef idx="minor">
      <a:schemeClr val="lt1"/>
    </cs:fontRef>
    <cs:spPr>
      <a:solidFill>
        <a:schemeClr val="dk1">
          <a:lumMod val="75000"/>
          <a:lumOff val="25000"/>
        </a:schemeClr>
      </a:solidFill>
      <a:ln w="9525">
        <a:solidFill>
          <a:schemeClr val="lt1">
            <a:lumMod val="95000"/>
            <a:alpha val="54000"/>
          </a:schemeClr>
        </a:solidFill>
      </a:ln>
    </cs:spPr>
  </cs:downBar>
  <cs:dropLine>
    <cs:lnRef idx="0"/>
    <cs:fillRef idx="0"/>
    <cs:effectRef idx="0"/>
    <cs:fontRef idx="minor">
      <a:schemeClr val="lt1"/>
    </cs:fontRef>
    <cs:spPr>
      <a:ln w="9525">
        <a:solidFill>
          <a:schemeClr val="lt1">
            <a:lumMod val="95000"/>
            <a:alpha val="54000"/>
          </a:schemeClr>
        </a:solidFill>
        <a:prstDash val="dash"/>
      </a:ln>
    </cs:spPr>
  </cs:dropLine>
  <cs:errorBar>
    <cs:lnRef idx="0"/>
    <cs:fillRef idx="0"/>
    <cs:effectRef idx="0"/>
    <cs:fontRef idx="minor">
      <a:schemeClr val="lt1"/>
    </cs:fontRef>
    <cs:spPr>
      <a:ln w="9525" cap="flat" cmpd="sng" algn="ctr">
        <a:solidFill>
          <a:schemeClr val="lt1">
            <a:lumMod val="95000"/>
          </a:schemeClr>
        </a:solidFill>
        <a:round/>
      </a:ln>
    </cs:spPr>
  </cs:errorBar>
  <cs:floor>
    <cs:lnRef idx="0"/>
    <cs:fillRef idx="0"/>
    <cs:effectRef idx="0"/>
    <cs:fontRef idx="minor">
      <a:schemeClr val="lt1"/>
    </cs:fontRef>
  </cs:floor>
  <cs:gridlineMajor>
    <cs:lnRef idx="0"/>
    <cs:fillRef idx="0"/>
    <cs:effectRef idx="0"/>
    <cs:fontRef idx="minor">
      <a:schemeClr val="lt1"/>
    </cs:fontRef>
    <cs:spPr>
      <a:ln w="9525" cap="flat" cmpd="sng" algn="ctr">
        <a:solidFill>
          <a:schemeClr val="lt1">
            <a:lumMod val="95000"/>
            <a:alpha val="10000"/>
          </a:schemeClr>
        </a:solidFill>
        <a:round/>
      </a:ln>
    </cs:spPr>
  </cs:gridlineMajor>
  <cs:gridlineMinor>
    <cs:lnRef idx="0"/>
    <cs:fillRef idx="0"/>
    <cs:effectRef idx="0"/>
    <cs:fontRef idx="minor">
      <a:schemeClr val="lt1"/>
    </cs:fontRef>
    <cs:spPr>
      <a:ln>
        <a:solidFill>
          <a:schemeClr val="lt1">
            <a:lumMod val="95000"/>
            <a:alpha val="5000"/>
          </a:schemeClr>
        </a:solidFill>
      </a:ln>
    </cs:spPr>
  </cs:gridlineMinor>
  <cs:hiLoLine>
    <cs:lnRef idx="0"/>
    <cs:fillRef idx="0"/>
    <cs:effectRef idx="0"/>
    <cs:fontRef idx="minor">
      <a:schemeClr val="lt1"/>
    </cs:fontRef>
    <cs:spPr>
      <a:ln w="9525">
        <a:solidFill>
          <a:schemeClr val="lt1">
            <a:lumMod val="95000"/>
            <a:alpha val="54000"/>
          </a:schemeClr>
        </a:solidFill>
        <a:prstDash val="dash"/>
      </a:ln>
    </cs:spPr>
  </cs:hiLoLine>
  <cs:leaderLine>
    <cs:lnRef idx="0"/>
    <cs:fillRef idx="0"/>
    <cs:effectRef idx="0"/>
    <cs:fontRef idx="minor">
      <a:schemeClr val="lt1"/>
    </cs:fontRef>
    <cs:spPr>
      <a:ln w="9525">
        <a:solidFill>
          <a:schemeClr val="lt1">
            <a:lumMod val="95000"/>
            <a:alpha val="54000"/>
          </a:schemeClr>
        </a:solidFill>
      </a:ln>
    </cs:spPr>
  </cs:leaderLine>
  <cs:legend>
    <cs:lnRef idx="0"/>
    <cs:fillRef idx="0"/>
    <cs:effectRef idx="0"/>
    <cs:fontRef idx="minor">
      <a:schemeClr val="lt1">
        <a:lumMod val="8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seriesAxis>
  <cs:seriesLine>
    <cs:lnRef idx="0"/>
    <cs:fillRef idx="0"/>
    <cs:effectRef idx="0"/>
    <cs:fontRef idx="minor">
      <a:schemeClr val="lt1"/>
    </cs:fontRef>
    <cs:spPr>
      <a:ln w="9525" cap="flat" cmpd="sng" algn="ctr">
        <a:solidFill>
          <a:schemeClr val="lt1">
            <a:lumMod val="95000"/>
            <a:alpha val="54000"/>
          </a:schemeClr>
        </a:solidFill>
        <a:round/>
      </a:ln>
    </cs:spPr>
  </cs:seriesLine>
  <cs:title>
    <cs:lnRef idx="0"/>
    <cs:fillRef idx="0"/>
    <cs:effectRef idx="0"/>
    <cs:fontRef idx="minor">
      <a:schemeClr val="lt1">
        <a:lumMod val="95000"/>
      </a:schemeClr>
    </cs:fontRef>
    <cs:defRPr sz="2128" b="1" kern="1200" spc="100" baseline="0">
      <a:effectLst>
        <a:outerShdw blurRad="50800" dist="38100" dir="5400000" algn="t" rotWithShape="0">
          <a:prstClr val="black">
            <a:alpha val="40000"/>
          </a:prstClr>
        </a:outerShdw>
      </a:effectLst>
    </cs:defRPr>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lt1">
        <a:lumMod val="85000"/>
      </a:schemeClr>
    </cs:fontRef>
    <cs:defRPr sz="1197" kern="1200"/>
  </cs:trendlineLabel>
  <cs:upBar>
    <cs:lnRef idx="0"/>
    <cs:fillRef idx="0"/>
    <cs:effectRef idx="0"/>
    <cs:fontRef idx="minor">
      <a:schemeClr val="lt1"/>
    </cs:fontRef>
    <cs:spPr>
      <a:solidFill>
        <a:schemeClr val="lt1"/>
      </a:solidFill>
      <a:ln w="9525">
        <a:solidFill>
          <a:schemeClr val="lt1">
            <a:lumMod val="95000"/>
            <a:alpha val="54000"/>
          </a:schemeClr>
        </a:solidFill>
      </a:ln>
    </cs:spPr>
  </cs:upBar>
  <cs:valueAxis>
    <cs:lnRef idx="0"/>
    <cs:fillRef idx="0"/>
    <cs:effectRef idx="0"/>
    <cs:fontRef idx="minor">
      <a:schemeClr val="lt1">
        <a:lumMod val="85000"/>
      </a:schemeClr>
    </cs:fontRef>
    <cs:defRPr sz="1197" kern="1200"/>
  </cs:valueAxis>
  <cs:wall>
    <cs:lnRef idx="0"/>
    <cs:fillRef idx="0"/>
    <cs:effectRef idx="0"/>
    <cs:fontRef idx="minor">
      <a:schemeClr val="lt1"/>
    </cs:fontRef>
  </cs:wall>
</cs:chartStyle>
</file>

<file path=ppt/charts/style3.xml><?xml version="1.0" encoding="utf-8"?>
<cs:chartStyle xmlns:cs="http://schemas.microsoft.com/office/drawing/2012/chartStyle" xmlns:a="http://schemas.openxmlformats.org/drawingml/2006/main" id="209">
  <cs:axisTitle>
    <cs:lnRef idx="0"/>
    <cs:fillRef idx="0"/>
    <cs:effectRef idx="0"/>
    <cs:fontRef idx="minor">
      <a:schemeClr val="lt1">
        <a:lumMod val="85000"/>
      </a:schemeClr>
    </cs:fontRef>
    <cs:defRPr sz="1197" b="1" kern="1200" cap="all"/>
  </cs:axisTitle>
  <cs:category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categoryAxis>
  <cs:chartArea>
    <cs:lnRef idx="0"/>
    <cs:fillRef idx="0"/>
    <cs:effectRef idx="0"/>
    <cs:fontRef idx="minor">
      <a:schemeClr val="dk1"/>
    </cs:fontRef>
    <cs: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cs:spPr>
    <cs:defRPr sz="1330" kern="1200"/>
  </cs:chartArea>
  <cs:dataLabel>
    <cs:lnRef idx="0"/>
    <cs:fillRef idx="0"/>
    <cs:effectRef idx="0"/>
    <cs:fontRef idx="minor">
      <a:schemeClr val="lt1">
        <a:lumMod val="85000"/>
      </a:schemeClr>
    </cs:fontRef>
    <cs:defRPr sz="1197" kern="1200"/>
  </cs:dataLabel>
  <cs:dataLabelCallout>
    <cs:lnRef idx="0"/>
    <cs:fillRef idx="0"/>
    <cs:effectRef idx="0"/>
    <cs:fontRef idx="minor">
      <a:schemeClr val="dk1">
        <a:lumMod val="65000"/>
        <a:lumOff val="35000"/>
      </a:schemeClr>
    </cs:fontRef>
    <cs:spPr>
      <a:solidFill>
        <a:schemeClr val="lt1"/>
      </a:solidFill>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lt1"/>
    </cs:fontRef>
  </cs:dataPoint>
  <cs:dataPoint3D>
    <cs:lnRef idx="0"/>
    <cs:fillRef idx="3">
      <cs:styleClr val="auto"/>
    </cs:fillRef>
    <cs:effectRef idx="3"/>
    <cs:fontRef idx="minor">
      <a:schemeClr val="lt1"/>
    </cs:fontRef>
  </cs:dataPoint3D>
  <cs:dataPointLine>
    <cs:lnRef idx="0">
      <cs:styleClr val="auto"/>
    </cs:lnRef>
    <cs:fillRef idx="3"/>
    <cs:effectRef idx="3"/>
    <cs:fontRef idx="minor">
      <a:schemeClr val="lt1"/>
    </cs:fontRef>
    <cs:spPr>
      <a:ln w="34925" cap="rnd">
        <a:solidFill>
          <a:schemeClr val="phClr"/>
        </a:solidFill>
        <a:round/>
      </a:ln>
    </cs:spPr>
  </cs:dataPointLine>
  <cs:dataPointMarker>
    <cs:lnRef idx="0">
      <cs:styleClr val="auto"/>
    </cs:lnRef>
    <cs:fillRef idx="3">
      <cs:styleClr val="auto"/>
    </cs:fillRef>
    <cs:effectRef idx="3"/>
    <cs:fontRef idx="minor">
      <a:schemeClr val="lt1"/>
    </cs:fontRef>
    <cs:spPr>
      <a:ln w="9525">
        <a:solidFill>
          <a:schemeClr val="phClr"/>
        </a:solidFill>
        <a:round/>
      </a:ln>
    </cs:spPr>
  </cs:dataPointMarker>
  <cs:dataPointMarkerLayout symbol="circle" size="6"/>
  <cs:dataPointWireframe>
    <cs:lnRef idx="0">
      <cs:styleClr val="auto"/>
    </cs:lnRef>
    <cs:fillRef idx="3"/>
    <cs:effectRef idx="3"/>
    <cs:fontRef idx="minor">
      <a:schemeClr val="lt1"/>
    </cs:fontRef>
    <cs:spPr>
      <a:ln w="9525" cap="rnd">
        <a:solidFill>
          <a:schemeClr val="phClr"/>
        </a:solidFill>
        <a:round/>
      </a:ln>
    </cs:spPr>
  </cs:dataPointWireframe>
  <cs:dataTable>
    <cs:lnRef idx="0"/>
    <cs:fillRef idx="0"/>
    <cs:effectRef idx="0"/>
    <cs:fontRef idx="minor">
      <a:schemeClr val="lt1">
        <a:lumMod val="85000"/>
      </a:schemeClr>
    </cs:fontRef>
    <cs:spPr>
      <a:ln w="9525">
        <a:solidFill>
          <a:schemeClr val="lt1">
            <a:lumMod val="95000"/>
            <a:alpha val="54000"/>
          </a:schemeClr>
        </a:solidFill>
      </a:ln>
    </cs:spPr>
    <cs:defRPr sz="1197" kern="1200"/>
  </cs:dataTable>
  <cs:downBar>
    <cs:lnRef idx="0"/>
    <cs:fillRef idx="0"/>
    <cs:effectRef idx="0"/>
    <cs:fontRef idx="minor">
      <a:schemeClr val="lt1"/>
    </cs:fontRef>
    <cs:spPr>
      <a:solidFill>
        <a:schemeClr val="dk1">
          <a:lumMod val="75000"/>
          <a:lumOff val="25000"/>
        </a:schemeClr>
      </a:solidFill>
      <a:ln w="9525">
        <a:solidFill>
          <a:schemeClr val="lt1">
            <a:lumMod val="95000"/>
            <a:alpha val="54000"/>
          </a:schemeClr>
        </a:solidFill>
      </a:ln>
    </cs:spPr>
  </cs:downBar>
  <cs:dropLine>
    <cs:lnRef idx="0"/>
    <cs:fillRef idx="0"/>
    <cs:effectRef idx="0"/>
    <cs:fontRef idx="minor">
      <a:schemeClr val="lt1"/>
    </cs:fontRef>
    <cs:spPr>
      <a:ln w="9525">
        <a:solidFill>
          <a:schemeClr val="lt1">
            <a:lumMod val="95000"/>
            <a:alpha val="54000"/>
          </a:schemeClr>
        </a:solidFill>
        <a:prstDash val="dash"/>
      </a:ln>
    </cs:spPr>
  </cs:dropLine>
  <cs:errorBar>
    <cs:lnRef idx="0"/>
    <cs:fillRef idx="0"/>
    <cs:effectRef idx="0"/>
    <cs:fontRef idx="minor">
      <a:schemeClr val="lt1"/>
    </cs:fontRef>
    <cs:spPr>
      <a:ln w="9525" cap="flat" cmpd="sng" algn="ctr">
        <a:solidFill>
          <a:schemeClr val="lt1">
            <a:lumMod val="95000"/>
          </a:schemeClr>
        </a:solidFill>
        <a:round/>
      </a:ln>
    </cs:spPr>
  </cs:errorBar>
  <cs:floor>
    <cs:lnRef idx="0"/>
    <cs:fillRef idx="0"/>
    <cs:effectRef idx="0"/>
    <cs:fontRef idx="minor">
      <a:schemeClr val="lt1"/>
    </cs:fontRef>
  </cs:floor>
  <cs:gridlineMajor>
    <cs:lnRef idx="0"/>
    <cs:fillRef idx="0"/>
    <cs:effectRef idx="0"/>
    <cs:fontRef idx="minor">
      <a:schemeClr val="lt1"/>
    </cs:fontRef>
    <cs:spPr>
      <a:ln w="9525" cap="flat" cmpd="sng" algn="ctr">
        <a:solidFill>
          <a:schemeClr val="lt1">
            <a:lumMod val="95000"/>
            <a:alpha val="10000"/>
          </a:schemeClr>
        </a:solidFill>
        <a:round/>
      </a:ln>
    </cs:spPr>
  </cs:gridlineMajor>
  <cs:gridlineMinor>
    <cs:lnRef idx="0"/>
    <cs:fillRef idx="0"/>
    <cs:effectRef idx="0"/>
    <cs:fontRef idx="minor">
      <a:schemeClr val="lt1"/>
    </cs:fontRef>
    <cs:spPr>
      <a:ln>
        <a:solidFill>
          <a:schemeClr val="lt1">
            <a:lumMod val="95000"/>
            <a:alpha val="5000"/>
          </a:schemeClr>
        </a:solidFill>
      </a:ln>
    </cs:spPr>
  </cs:gridlineMinor>
  <cs:hiLoLine>
    <cs:lnRef idx="0"/>
    <cs:fillRef idx="0"/>
    <cs:effectRef idx="0"/>
    <cs:fontRef idx="minor">
      <a:schemeClr val="lt1"/>
    </cs:fontRef>
    <cs:spPr>
      <a:ln w="9525">
        <a:solidFill>
          <a:schemeClr val="lt1">
            <a:lumMod val="95000"/>
            <a:alpha val="54000"/>
          </a:schemeClr>
        </a:solidFill>
        <a:prstDash val="dash"/>
      </a:ln>
    </cs:spPr>
  </cs:hiLoLine>
  <cs:leaderLine>
    <cs:lnRef idx="0"/>
    <cs:fillRef idx="0"/>
    <cs:effectRef idx="0"/>
    <cs:fontRef idx="minor">
      <a:schemeClr val="lt1"/>
    </cs:fontRef>
    <cs:spPr>
      <a:ln w="9525">
        <a:solidFill>
          <a:schemeClr val="lt1">
            <a:lumMod val="95000"/>
            <a:alpha val="54000"/>
          </a:schemeClr>
        </a:solidFill>
      </a:ln>
    </cs:spPr>
  </cs:leaderLine>
  <cs:legend>
    <cs:lnRef idx="0"/>
    <cs:fillRef idx="0"/>
    <cs:effectRef idx="0"/>
    <cs:fontRef idx="minor">
      <a:schemeClr val="lt1">
        <a:lumMod val="8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seriesAxis>
  <cs:seriesLine>
    <cs:lnRef idx="0"/>
    <cs:fillRef idx="0"/>
    <cs:effectRef idx="0"/>
    <cs:fontRef idx="minor">
      <a:schemeClr val="lt1"/>
    </cs:fontRef>
    <cs:spPr>
      <a:ln w="9525" cap="flat" cmpd="sng" algn="ctr">
        <a:solidFill>
          <a:schemeClr val="lt1">
            <a:lumMod val="95000"/>
            <a:alpha val="54000"/>
          </a:schemeClr>
        </a:solidFill>
        <a:round/>
      </a:ln>
    </cs:spPr>
  </cs:seriesLine>
  <cs:title>
    <cs:lnRef idx="0"/>
    <cs:fillRef idx="0"/>
    <cs:effectRef idx="0"/>
    <cs:fontRef idx="minor">
      <a:schemeClr val="lt1">
        <a:lumMod val="95000"/>
      </a:schemeClr>
    </cs:fontRef>
    <cs:defRPr sz="2128" b="1" kern="1200" spc="100" baseline="0">
      <a:effectLst>
        <a:outerShdw blurRad="50800" dist="38100" dir="5400000" algn="t" rotWithShape="0">
          <a:prstClr val="black">
            <a:alpha val="40000"/>
          </a:prstClr>
        </a:outerShdw>
      </a:effectLst>
    </cs:defRPr>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lt1">
        <a:lumMod val="85000"/>
      </a:schemeClr>
    </cs:fontRef>
    <cs:defRPr sz="1197" kern="1200"/>
  </cs:trendlineLabel>
  <cs:upBar>
    <cs:lnRef idx="0"/>
    <cs:fillRef idx="0"/>
    <cs:effectRef idx="0"/>
    <cs:fontRef idx="minor">
      <a:schemeClr val="lt1"/>
    </cs:fontRef>
    <cs:spPr>
      <a:solidFill>
        <a:schemeClr val="lt1"/>
      </a:solidFill>
      <a:ln w="9525">
        <a:solidFill>
          <a:schemeClr val="lt1">
            <a:lumMod val="95000"/>
            <a:alpha val="54000"/>
          </a:schemeClr>
        </a:solidFill>
      </a:ln>
    </cs:spPr>
  </cs:upBar>
  <cs:valueAxis>
    <cs:lnRef idx="0"/>
    <cs:fillRef idx="0"/>
    <cs:effectRef idx="0"/>
    <cs:fontRef idx="minor">
      <a:schemeClr val="lt1">
        <a:lumMod val="85000"/>
      </a:schemeClr>
    </cs:fontRef>
    <cs:defRPr sz="1197" kern="1200"/>
  </cs:valueAxis>
  <cs:wall>
    <cs:lnRef idx="0"/>
    <cs:fillRef idx="0"/>
    <cs:effectRef idx="0"/>
    <cs:fontRef idx="minor">
      <a:schemeClr val="lt1"/>
    </cs:fontRef>
  </cs:wall>
</cs:chartStyle>
</file>

<file path=ppt/charts/style4.xml><?xml version="1.0" encoding="utf-8"?>
<cs:chartStyle xmlns:cs="http://schemas.microsoft.com/office/drawing/2012/chartStyle" xmlns:a="http://schemas.openxmlformats.org/drawingml/2006/main" id="209">
  <cs:axisTitle>
    <cs:lnRef idx="0"/>
    <cs:fillRef idx="0"/>
    <cs:effectRef idx="0"/>
    <cs:fontRef idx="minor">
      <a:schemeClr val="lt1">
        <a:lumMod val="85000"/>
      </a:schemeClr>
    </cs:fontRef>
    <cs:defRPr sz="1197" b="1" kern="1200" cap="all"/>
  </cs:axisTitle>
  <cs:category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categoryAxis>
  <cs:chartArea>
    <cs:lnRef idx="0"/>
    <cs:fillRef idx="0"/>
    <cs:effectRef idx="0"/>
    <cs:fontRef idx="minor">
      <a:schemeClr val="dk1"/>
    </cs:fontRef>
    <cs: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cs:spPr>
    <cs:defRPr sz="1330" kern="1200"/>
  </cs:chartArea>
  <cs:dataLabel>
    <cs:lnRef idx="0"/>
    <cs:fillRef idx="0"/>
    <cs:effectRef idx="0"/>
    <cs:fontRef idx="minor">
      <a:schemeClr val="lt1">
        <a:lumMod val="85000"/>
      </a:schemeClr>
    </cs:fontRef>
    <cs:defRPr sz="1197" kern="1200"/>
  </cs:dataLabel>
  <cs:dataLabelCallout>
    <cs:lnRef idx="0"/>
    <cs:fillRef idx="0"/>
    <cs:effectRef idx="0"/>
    <cs:fontRef idx="minor">
      <a:schemeClr val="dk1">
        <a:lumMod val="65000"/>
        <a:lumOff val="35000"/>
      </a:schemeClr>
    </cs:fontRef>
    <cs:spPr>
      <a:solidFill>
        <a:schemeClr val="lt1"/>
      </a:solidFill>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lt1"/>
    </cs:fontRef>
  </cs:dataPoint>
  <cs:dataPoint3D>
    <cs:lnRef idx="0"/>
    <cs:fillRef idx="3">
      <cs:styleClr val="auto"/>
    </cs:fillRef>
    <cs:effectRef idx="3"/>
    <cs:fontRef idx="minor">
      <a:schemeClr val="lt1"/>
    </cs:fontRef>
  </cs:dataPoint3D>
  <cs:dataPointLine>
    <cs:lnRef idx="0">
      <cs:styleClr val="auto"/>
    </cs:lnRef>
    <cs:fillRef idx="3"/>
    <cs:effectRef idx="3"/>
    <cs:fontRef idx="minor">
      <a:schemeClr val="lt1"/>
    </cs:fontRef>
    <cs:spPr>
      <a:ln w="34925" cap="rnd">
        <a:solidFill>
          <a:schemeClr val="phClr"/>
        </a:solidFill>
        <a:round/>
      </a:ln>
    </cs:spPr>
  </cs:dataPointLine>
  <cs:dataPointMarker>
    <cs:lnRef idx="0">
      <cs:styleClr val="auto"/>
    </cs:lnRef>
    <cs:fillRef idx="3">
      <cs:styleClr val="auto"/>
    </cs:fillRef>
    <cs:effectRef idx="3"/>
    <cs:fontRef idx="minor">
      <a:schemeClr val="lt1"/>
    </cs:fontRef>
    <cs:spPr>
      <a:ln w="9525">
        <a:solidFill>
          <a:schemeClr val="phClr"/>
        </a:solidFill>
        <a:round/>
      </a:ln>
    </cs:spPr>
  </cs:dataPointMarker>
  <cs:dataPointMarkerLayout symbol="circle" size="6"/>
  <cs:dataPointWireframe>
    <cs:lnRef idx="0">
      <cs:styleClr val="auto"/>
    </cs:lnRef>
    <cs:fillRef idx="3"/>
    <cs:effectRef idx="3"/>
    <cs:fontRef idx="minor">
      <a:schemeClr val="lt1"/>
    </cs:fontRef>
    <cs:spPr>
      <a:ln w="9525" cap="rnd">
        <a:solidFill>
          <a:schemeClr val="phClr"/>
        </a:solidFill>
        <a:round/>
      </a:ln>
    </cs:spPr>
  </cs:dataPointWireframe>
  <cs:dataTable>
    <cs:lnRef idx="0"/>
    <cs:fillRef idx="0"/>
    <cs:effectRef idx="0"/>
    <cs:fontRef idx="minor">
      <a:schemeClr val="lt1">
        <a:lumMod val="85000"/>
      </a:schemeClr>
    </cs:fontRef>
    <cs:spPr>
      <a:ln w="9525">
        <a:solidFill>
          <a:schemeClr val="lt1">
            <a:lumMod val="95000"/>
            <a:alpha val="54000"/>
          </a:schemeClr>
        </a:solidFill>
      </a:ln>
    </cs:spPr>
    <cs:defRPr sz="1197" kern="1200"/>
  </cs:dataTable>
  <cs:downBar>
    <cs:lnRef idx="0"/>
    <cs:fillRef idx="0"/>
    <cs:effectRef idx="0"/>
    <cs:fontRef idx="minor">
      <a:schemeClr val="lt1"/>
    </cs:fontRef>
    <cs:spPr>
      <a:solidFill>
        <a:schemeClr val="dk1">
          <a:lumMod val="75000"/>
          <a:lumOff val="25000"/>
        </a:schemeClr>
      </a:solidFill>
      <a:ln w="9525">
        <a:solidFill>
          <a:schemeClr val="lt1">
            <a:lumMod val="95000"/>
            <a:alpha val="54000"/>
          </a:schemeClr>
        </a:solidFill>
      </a:ln>
    </cs:spPr>
  </cs:downBar>
  <cs:dropLine>
    <cs:lnRef idx="0"/>
    <cs:fillRef idx="0"/>
    <cs:effectRef idx="0"/>
    <cs:fontRef idx="minor">
      <a:schemeClr val="lt1"/>
    </cs:fontRef>
    <cs:spPr>
      <a:ln w="9525">
        <a:solidFill>
          <a:schemeClr val="lt1">
            <a:lumMod val="95000"/>
            <a:alpha val="54000"/>
          </a:schemeClr>
        </a:solidFill>
        <a:prstDash val="dash"/>
      </a:ln>
    </cs:spPr>
  </cs:dropLine>
  <cs:errorBar>
    <cs:lnRef idx="0"/>
    <cs:fillRef idx="0"/>
    <cs:effectRef idx="0"/>
    <cs:fontRef idx="minor">
      <a:schemeClr val="lt1"/>
    </cs:fontRef>
    <cs:spPr>
      <a:ln w="9525" cap="flat" cmpd="sng" algn="ctr">
        <a:solidFill>
          <a:schemeClr val="lt1">
            <a:lumMod val="95000"/>
          </a:schemeClr>
        </a:solidFill>
        <a:round/>
      </a:ln>
    </cs:spPr>
  </cs:errorBar>
  <cs:floor>
    <cs:lnRef idx="0"/>
    <cs:fillRef idx="0"/>
    <cs:effectRef idx="0"/>
    <cs:fontRef idx="minor">
      <a:schemeClr val="lt1"/>
    </cs:fontRef>
  </cs:floor>
  <cs:gridlineMajor>
    <cs:lnRef idx="0"/>
    <cs:fillRef idx="0"/>
    <cs:effectRef idx="0"/>
    <cs:fontRef idx="minor">
      <a:schemeClr val="lt1"/>
    </cs:fontRef>
    <cs:spPr>
      <a:ln w="9525" cap="flat" cmpd="sng" algn="ctr">
        <a:solidFill>
          <a:schemeClr val="lt1">
            <a:lumMod val="95000"/>
            <a:alpha val="10000"/>
          </a:schemeClr>
        </a:solidFill>
        <a:round/>
      </a:ln>
    </cs:spPr>
  </cs:gridlineMajor>
  <cs:gridlineMinor>
    <cs:lnRef idx="0"/>
    <cs:fillRef idx="0"/>
    <cs:effectRef idx="0"/>
    <cs:fontRef idx="minor">
      <a:schemeClr val="lt1"/>
    </cs:fontRef>
    <cs:spPr>
      <a:ln>
        <a:solidFill>
          <a:schemeClr val="lt1">
            <a:lumMod val="95000"/>
            <a:alpha val="5000"/>
          </a:schemeClr>
        </a:solidFill>
      </a:ln>
    </cs:spPr>
  </cs:gridlineMinor>
  <cs:hiLoLine>
    <cs:lnRef idx="0"/>
    <cs:fillRef idx="0"/>
    <cs:effectRef idx="0"/>
    <cs:fontRef idx="minor">
      <a:schemeClr val="lt1"/>
    </cs:fontRef>
    <cs:spPr>
      <a:ln w="9525">
        <a:solidFill>
          <a:schemeClr val="lt1">
            <a:lumMod val="95000"/>
            <a:alpha val="54000"/>
          </a:schemeClr>
        </a:solidFill>
        <a:prstDash val="dash"/>
      </a:ln>
    </cs:spPr>
  </cs:hiLoLine>
  <cs:leaderLine>
    <cs:lnRef idx="0"/>
    <cs:fillRef idx="0"/>
    <cs:effectRef idx="0"/>
    <cs:fontRef idx="minor">
      <a:schemeClr val="lt1"/>
    </cs:fontRef>
    <cs:spPr>
      <a:ln w="9525">
        <a:solidFill>
          <a:schemeClr val="lt1">
            <a:lumMod val="95000"/>
            <a:alpha val="54000"/>
          </a:schemeClr>
        </a:solidFill>
      </a:ln>
    </cs:spPr>
  </cs:leaderLine>
  <cs:legend>
    <cs:lnRef idx="0"/>
    <cs:fillRef idx="0"/>
    <cs:effectRef idx="0"/>
    <cs:fontRef idx="minor">
      <a:schemeClr val="lt1">
        <a:lumMod val="8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seriesAxis>
  <cs:seriesLine>
    <cs:lnRef idx="0"/>
    <cs:fillRef idx="0"/>
    <cs:effectRef idx="0"/>
    <cs:fontRef idx="minor">
      <a:schemeClr val="lt1"/>
    </cs:fontRef>
    <cs:spPr>
      <a:ln w="9525" cap="flat" cmpd="sng" algn="ctr">
        <a:solidFill>
          <a:schemeClr val="lt1">
            <a:lumMod val="95000"/>
            <a:alpha val="54000"/>
          </a:schemeClr>
        </a:solidFill>
        <a:round/>
      </a:ln>
    </cs:spPr>
  </cs:seriesLine>
  <cs:title>
    <cs:lnRef idx="0"/>
    <cs:fillRef idx="0"/>
    <cs:effectRef idx="0"/>
    <cs:fontRef idx="minor">
      <a:schemeClr val="lt1">
        <a:lumMod val="95000"/>
      </a:schemeClr>
    </cs:fontRef>
    <cs:defRPr sz="2128" b="1" kern="1200" spc="100" baseline="0">
      <a:effectLst>
        <a:outerShdw blurRad="50800" dist="38100" dir="5400000" algn="t" rotWithShape="0">
          <a:prstClr val="black">
            <a:alpha val="40000"/>
          </a:prstClr>
        </a:outerShdw>
      </a:effectLst>
    </cs:defRPr>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lt1">
        <a:lumMod val="85000"/>
      </a:schemeClr>
    </cs:fontRef>
    <cs:defRPr sz="1197" kern="1200"/>
  </cs:trendlineLabel>
  <cs:upBar>
    <cs:lnRef idx="0"/>
    <cs:fillRef idx="0"/>
    <cs:effectRef idx="0"/>
    <cs:fontRef idx="minor">
      <a:schemeClr val="lt1"/>
    </cs:fontRef>
    <cs:spPr>
      <a:solidFill>
        <a:schemeClr val="lt1"/>
      </a:solidFill>
      <a:ln w="9525">
        <a:solidFill>
          <a:schemeClr val="lt1">
            <a:lumMod val="95000"/>
            <a:alpha val="54000"/>
          </a:schemeClr>
        </a:solidFill>
      </a:ln>
    </cs:spPr>
  </cs:upBar>
  <cs:valueAxis>
    <cs:lnRef idx="0"/>
    <cs:fillRef idx="0"/>
    <cs:effectRef idx="0"/>
    <cs:fontRef idx="minor">
      <a:schemeClr val="lt1">
        <a:lumMod val="85000"/>
      </a:schemeClr>
    </cs:fontRef>
    <cs:defRPr sz="1197" kern="1200"/>
  </cs:valueAxis>
  <cs:wall>
    <cs:lnRef idx="0"/>
    <cs:fillRef idx="0"/>
    <cs:effectRef idx="0"/>
    <cs:fontRef idx="minor">
      <a:schemeClr val="lt1"/>
    </cs:fontRef>
  </cs:wall>
</cs:chartStyle>
</file>

<file path=ppt/charts/style5.xml><?xml version="1.0" encoding="utf-8"?>
<cs:chartStyle xmlns:cs="http://schemas.microsoft.com/office/drawing/2012/chartStyle" xmlns:a="http://schemas.openxmlformats.org/drawingml/2006/main" id="209">
  <cs:axisTitle>
    <cs:lnRef idx="0"/>
    <cs:fillRef idx="0"/>
    <cs:effectRef idx="0"/>
    <cs:fontRef idx="minor">
      <a:schemeClr val="lt1">
        <a:lumMod val="85000"/>
      </a:schemeClr>
    </cs:fontRef>
    <cs:defRPr sz="1197" b="1" kern="1200" cap="all"/>
  </cs:axisTitle>
  <cs:category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categoryAxis>
  <cs:chartArea>
    <cs:lnRef idx="0"/>
    <cs:fillRef idx="0"/>
    <cs:effectRef idx="0"/>
    <cs:fontRef idx="minor">
      <a:schemeClr val="dk1"/>
    </cs:fontRef>
    <cs: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cs:spPr>
    <cs:defRPr sz="1330" kern="1200"/>
  </cs:chartArea>
  <cs:dataLabel>
    <cs:lnRef idx="0"/>
    <cs:fillRef idx="0"/>
    <cs:effectRef idx="0"/>
    <cs:fontRef idx="minor">
      <a:schemeClr val="lt1">
        <a:lumMod val="85000"/>
      </a:schemeClr>
    </cs:fontRef>
    <cs:defRPr sz="1197" kern="1200"/>
  </cs:dataLabel>
  <cs:dataLabelCallout>
    <cs:lnRef idx="0"/>
    <cs:fillRef idx="0"/>
    <cs:effectRef idx="0"/>
    <cs:fontRef idx="minor">
      <a:schemeClr val="dk1">
        <a:lumMod val="65000"/>
        <a:lumOff val="35000"/>
      </a:schemeClr>
    </cs:fontRef>
    <cs:spPr>
      <a:solidFill>
        <a:schemeClr val="lt1"/>
      </a:solidFill>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lt1"/>
    </cs:fontRef>
  </cs:dataPoint>
  <cs:dataPoint3D>
    <cs:lnRef idx="0"/>
    <cs:fillRef idx="3">
      <cs:styleClr val="auto"/>
    </cs:fillRef>
    <cs:effectRef idx="3"/>
    <cs:fontRef idx="minor">
      <a:schemeClr val="lt1"/>
    </cs:fontRef>
  </cs:dataPoint3D>
  <cs:dataPointLine>
    <cs:lnRef idx="0">
      <cs:styleClr val="auto"/>
    </cs:lnRef>
    <cs:fillRef idx="3"/>
    <cs:effectRef idx="3"/>
    <cs:fontRef idx="minor">
      <a:schemeClr val="lt1"/>
    </cs:fontRef>
    <cs:spPr>
      <a:ln w="34925" cap="rnd">
        <a:solidFill>
          <a:schemeClr val="phClr"/>
        </a:solidFill>
        <a:round/>
      </a:ln>
    </cs:spPr>
  </cs:dataPointLine>
  <cs:dataPointMarker>
    <cs:lnRef idx="0">
      <cs:styleClr val="auto"/>
    </cs:lnRef>
    <cs:fillRef idx="3">
      <cs:styleClr val="auto"/>
    </cs:fillRef>
    <cs:effectRef idx="3"/>
    <cs:fontRef idx="minor">
      <a:schemeClr val="lt1"/>
    </cs:fontRef>
    <cs:spPr>
      <a:ln w="9525">
        <a:solidFill>
          <a:schemeClr val="phClr"/>
        </a:solidFill>
        <a:round/>
      </a:ln>
    </cs:spPr>
  </cs:dataPointMarker>
  <cs:dataPointMarkerLayout symbol="circle" size="6"/>
  <cs:dataPointWireframe>
    <cs:lnRef idx="0">
      <cs:styleClr val="auto"/>
    </cs:lnRef>
    <cs:fillRef idx="3"/>
    <cs:effectRef idx="3"/>
    <cs:fontRef idx="minor">
      <a:schemeClr val="lt1"/>
    </cs:fontRef>
    <cs:spPr>
      <a:ln w="9525" cap="rnd">
        <a:solidFill>
          <a:schemeClr val="phClr"/>
        </a:solidFill>
        <a:round/>
      </a:ln>
    </cs:spPr>
  </cs:dataPointWireframe>
  <cs:dataTable>
    <cs:lnRef idx="0"/>
    <cs:fillRef idx="0"/>
    <cs:effectRef idx="0"/>
    <cs:fontRef idx="minor">
      <a:schemeClr val="lt1">
        <a:lumMod val="85000"/>
      </a:schemeClr>
    </cs:fontRef>
    <cs:spPr>
      <a:ln w="9525">
        <a:solidFill>
          <a:schemeClr val="lt1">
            <a:lumMod val="95000"/>
            <a:alpha val="54000"/>
          </a:schemeClr>
        </a:solidFill>
      </a:ln>
    </cs:spPr>
    <cs:defRPr sz="1197" kern="1200"/>
  </cs:dataTable>
  <cs:downBar>
    <cs:lnRef idx="0"/>
    <cs:fillRef idx="0"/>
    <cs:effectRef idx="0"/>
    <cs:fontRef idx="minor">
      <a:schemeClr val="lt1"/>
    </cs:fontRef>
    <cs:spPr>
      <a:solidFill>
        <a:schemeClr val="dk1">
          <a:lumMod val="75000"/>
          <a:lumOff val="25000"/>
        </a:schemeClr>
      </a:solidFill>
      <a:ln w="9525">
        <a:solidFill>
          <a:schemeClr val="lt1">
            <a:lumMod val="95000"/>
            <a:alpha val="54000"/>
          </a:schemeClr>
        </a:solidFill>
      </a:ln>
    </cs:spPr>
  </cs:downBar>
  <cs:dropLine>
    <cs:lnRef idx="0"/>
    <cs:fillRef idx="0"/>
    <cs:effectRef idx="0"/>
    <cs:fontRef idx="minor">
      <a:schemeClr val="lt1"/>
    </cs:fontRef>
    <cs:spPr>
      <a:ln w="9525">
        <a:solidFill>
          <a:schemeClr val="lt1">
            <a:lumMod val="95000"/>
            <a:alpha val="54000"/>
          </a:schemeClr>
        </a:solidFill>
        <a:prstDash val="dash"/>
      </a:ln>
    </cs:spPr>
  </cs:dropLine>
  <cs:errorBar>
    <cs:lnRef idx="0"/>
    <cs:fillRef idx="0"/>
    <cs:effectRef idx="0"/>
    <cs:fontRef idx="minor">
      <a:schemeClr val="lt1"/>
    </cs:fontRef>
    <cs:spPr>
      <a:ln w="9525" cap="flat" cmpd="sng" algn="ctr">
        <a:solidFill>
          <a:schemeClr val="lt1">
            <a:lumMod val="95000"/>
          </a:schemeClr>
        </a:solidFill>
        <a:round/>
      </a:ln>
    </cs:spPr>
  </cs:errorBar>
  <cs:floor>
    <cs:lnRef idx="0"/>
    <cs:fillRef idx="0"/>
    <cs:effectRef idx="0"/>
    <cs:fontRef idx="minor">
      <a:schemeClr val="lt1"/>
    </cs:fontRef>
  </cs:floor>
  <cs:gridlineMajor>
    <cs:lnRef idx="0"/>
    <cs:fillRef idx="0"/>
    <cs:effectRef idx="0"/>
    <cs:fontRef idx="minor">
      <a:schemeClr val="lt1"/>
    </cs:fontRef>
    <cs:spPr>
      <a:ln w="9525" cap="flat" cmpd="sng" algn="ctr">
        <a:solidFill>
          <a:schemeClr val="lt1">
            <a:lumMod val="95000"/>
            <a:alpha val="10000"/>
          </a:schemeClr>
        </a:solidFill>
        <a:round/>
      </a:ln>
    </cs:spPr>
  </cs:gridlineMajor>
  <cs:gridlineMinor>
    <cs:lnRef idx="0"/>
    <cs:fillRef idx="0"/>
    <cs:effectRef idx="0"/>
    <cs:fontRef idx="minor">
      <a:schemeClr val="lt1"/>
    </cs:fontRef>
    <cs:spPr>
      <a:ln>
        <a:solidFill>
          <a:schemeClr val="lt1">
            <a:lumMod val="95000"/>
            <a:alpha val="5000"/>
          </a:schemeClr>
        </a:solidFill>
      </a:ln>
    </cs:spPr>
  </cs:gridlineMinor>
  <cs:hiLoLine>
    <cs:lnRef idx="0"/>
    <cs:fillRef idx="0"/>
    <cs:effectRef idx="0"/>
    <cs:fontRef idx="minor">
      <a:schemeClr val="lt1"/>
    </cs:fontRef>
    <cs:spPr>
      <a:ln w="9525">
        <a:solidFill>
          <a:schemeClr val="lt1">
            <a:lumMod val="95000"/>
            <a:alpha val="54000"/>
          </a:schemeClr>
        </a:solidFill>
        <a:prstDash val="dash"/>
      </a:ln>
    </cs:spPr>
  </cs:hiLoLine>
  <cs:leaderLine>
    <cs:lnRef idx="0"/>
    <cs:fillRef idx="0"/>
    <cs:effectRef idx="0"/>
    <cs:fontRef idx="minor">
      <a:schemeClr val="lt1"/>
    </cs:fontRef>
    <cs:spPr>
      <a:ln w="9525">
        <a:solidFill>
          <a:schemeClr val="lt1">
            <a:lumMod val="95000"/>
            <a:alpha val="54000"/>
          </a:schemeClr>
        </a:solidFill>
      </a:ln>
    </cs:spPr>
  </cs:leaderLine>
  <cs:legend>
    <cs:lnRef idx="0"/>
    <cs:fillRef idx="0"/>
    <cs:effectRef idx="0"/>
    <cs:fontRef idx="minor">
      <a:schemeClr val="lt1">
        <a:lumMod val="8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seriesAxis>
  <cs:seriesLine>
    <cs:lnRef idx="0"/>
    <cs:fillRef idx="0"/>
    <cs:effectRef idx="0"/>
    <cs:fontRef idx="minor">
      <a:schemeClr val="lt1"/>
    </cs:fontRef>
    <cs:spPr>
      <a:ln w="9525" cap="flat" cmpd="sng" algn="ctr">
        <a:solidFill>
          <a:schemeClr val="lt1">
            <a:lumMod val="95000"/>
            <a:alpha val="54000"/>
          </a:schemeClr>
        </a:solidFill>
        <a:round/>
      </a:ln>
    </cs:spPr>
  </cs:seriesLine>
  <cs:title>
    <cs:lnRef idx="0"/>
    <cs:fillRef idx="0"/>
    <cs:effectRef idx="0"/>
    <cs:fontRef idx="minor">
      <a:schemeClr val="lt1">
        <a:lumMod val="95000"/>
      </a:schemeClr>
    </cs:fontRef>
    <cs:defRPr sz="2128" b="1" kern="1200" spc="100" baseline="0">
      <a:effectLst>
        <a:outerShdw blurRad="50800" dist="38100" dir="5400000" algn="t" rotWithShape="0">
          <a:prstClr val="black">
            <a:alpha val="40000"/>
          </a:prstClr>
        </a:outerShdw>
      </a:effectLst>
    </cs:defRPr>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lt1">
        <a:lumMod val="85000"/>
      </a:schemeClr>
    </cs:fontRef>
    <cs:defRPr sz="1197" kern="1200"/>
  </cs:trendlineLabel>
  <cs:upBar>
    <cs:lnRef idx="0"/>
    <cs:fillRef idx="0"/>
    <cs:effectRef idx="0"/>
    <cs:fontRef idx="minor">
      <a:schemeClr val="lt1"/>
    </cs:fontRef>
    <cs:spPr>
      <a:solidFill>
        <a:schemeClr val="lt1"/>
      </a:solidFill>
      <a:ln w="9525">
        <a:solidFill>
          <a:schemeClr val="lt1">
            <a:lumMod val="95000"/>
            <a:alpha val="54000"/>
          </a:schemeClr>
        </a:solidFill>
      </a:ln>
    </cs:spPr>
  </cs:upBar>
  <cs:valueAxis>
    <cs:lnRef idx="0"/>
    <cs:fillRef idx="0"/>
    <cs:effectRef idx="0"/>
    <cs:fontRef idx="minor">
      <a:schemeClr val="lt1">
        <a:lumMod val="85000"/>
      </a:schemeClr>
    </cs:fontRef>
    <cs:defRPr sz="1197" kern="1200"/>
  </cs:valueAxis>
  <cs:wall>
    <cs:lnRef idx="0"/>
    <cs:fillRef idx="0"/>
    <cs:effectRef idx="0"/>
    <cs:fontRef idx="minor">
      <a:schemeClr val="lt1"/>
    </cs:fontRef>
  </cs:wall>
</cs:chartStyle>
</file>

<file path=ppt/charts/style6.xml><?xml version="1.0" encoding="utf-8"?>
<cs:chartStyle xmlns:cs="http://schemas.microsoft.com/office/drawing/2012/chartStyle" xmlns:a="http://schemas.openxmlformats.org/drawingml/2006/main" id="209">
  <cs:axisTitle>
    <cs:lnRef idx="0"/>
    <cs:fillRef idx="0"/>
    <cs:effectRef idx="0"/>
    <cs:fontRef idx="minor">
      <a:schemeClr val="lt1">
        <a:lumMod val="85000"/>
      </a:schemeClr>
    </cs:fontRef>
    <cs:defRPr sz="1197" b="1" kern="1200" cap="all"/>
  </cs:axisTitle>
  <cs:category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categoryAxis>
  <cs:chartArea>
    <cs:lnRef idx="0"/>
    <cs:fillRef idx="0"/>
    <cs:effectRef idx="0"/>
    <cs:fontRef idx="minor">
      <a:schemeClr val="dk1"/>
    </cs:fontRef>
    <cs: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cs:spPr>
    <cs:defRPr sz="1330" kern="1200"/>
  </cs:chartArea>
  <cs:dataLabel>
    <cs:lnRef idx="0"/>
    <cs:fillRef idx="0"/>
    <cs:effectRef idx="0"/>
    <cs:fontRef idx="minor">
      <a:schemeClr val="lt1">
        <a:lumMod val="85000"/>
      </a:schemeClr>
    </cs:fontRef>
    <cs:defRPr sz="1197" kern="1200"/>
  </cs:dataLabel>
  <cs:dataLabelCallout>
    <cs:lnRef idx="0"/>
    <cs:fillRef idx="0"/>
    <cs:effectRef idx="0"/>
    <cs:fontRef idx="minor">
      <a:schemeClr val="dk1">
        <a:lumMod val="65000"/>
        <a:lumOff val="35000"/>
      </a:schemeClr>
    </cs:fontRef>
    <cs:spPr>
      <a:solidFill>
        <a:schemeClr val="lt1"/>
      </a:solidFill>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lt1"/>
    </cs:fontRef>
  </cs:dataPoint>
  <cs:dataPoint3D>
    <cs:lnRef idx="0"/>
    <cs:fillRef idx="3">
      <cs:styleClr val="auto"/>
    </cs:fillRef>
    <cs:effectRef idx="3"/>
    <cs:fontRef idx="minor">
      <a:schemeClr val="lt1"/>
    </cs:fontRef>
  </cs:dataPoint3D>
  <cs:dataPointLine>
    <cs:lnRef idx="0">
      <cs:styleClr val="auto"/>
    </cs:lnRef>
    <cs:fillRef idx="3"/>
    <cs:effectRef idx="3"/>
    <cs:fontRef idx="minor">
      <a:schemeClr val="lt1"/>
    </cs:fontRef>
    <cs:spPr>
      <a:ln w="34925" cap="rnd">
        <a:solidFill>
          <a:schemeClr val="phClr"/>
        </a:solidFill>
        <a:round/>
      </a:ln>
    </cs:spPr>
  </cs:dataPointLine>
  <cs:dataPointMarker>
    <cs:lnRef idx="0">
      <cs:styleClr val="auto"/>
    </cs:lnRef>
    <cs:fillRef idx="3">
      <cs:styleClr val="auto"/>
    </cs:fillRef>
    <cs:effectRef idx="3"/>
    <cs:fontRef idx="minor">
      <a:schemeClr val="lt1"/>
    </cs:fontRef>
    <cs:spPr>
      <a:ln w="9525">
        <a:solidFill>
          <a:schemeClr val="phClr"/>
        </a:solidFill>
        <a:round/>
      </a:ln>
    </cs:spPr>
  </cs:dataPointMarker>
  <cs:dataPointMarkerLayout symbol="circle" size="6"/>
  <cs:dataPointWireframe>
    <cs:lnRef idx="0">
      <cs:styleClr val="auto"/>
    </cs:lnRef>
    <cs:fillRef idx="3"/>
    <cs:effectRef idx="3"/>
    <cs:fontRef idx="minor">
      <a:schemeClr val="lt1"/>
    </cs:fontRef>
    <cs:spPr>
      <a:ln w="9525" cap="rnd">
        <a:solidFill>
          <a:schemeClr val="phClr"/>
        </a:solidFill>
        <a:round/>
      </a:ln>
    </cs:spPr>
  </cs:dataPointWireframe>
  <cs:dataTable>
    <cs:lnRef idx="0"/>
    <cs:fillRef idx="0"/>
    <cs:effectRef idx="0"/>
    <cs:fontRef idx="minor">
      <a:schemeClr val="lt1">
        <a:lumMod val="85000"/>
      </a:schemeClr>
    </cs:fontRef>
    <cs:spPr>
      <a:ln w="9525">
        <a:solidFill>
          <a:schemeClr val="lt1">
            <a:lumMod val="95000"/>
            <a:alpha val="54000"/>
          </a:schemeClr>
        </a:solidFill>
      </a:ln>
    </cs:spPr>
    <cs:defRPr sz="1197" kern="1200"/>
  </cs:dataTable>
  <cs:downBar>
    <cs:lnRef idx="0"/>
    <cs:fillRef idx="0"/>
    <cs:effectRef idx="0"/>
    <cs:fontRef idx="minor">
      <a:schemeClr val="lt1"/>
    </cs:fontRef>
    <cs:spPr>
      <a:solidFill>
        <a:schemeClr val="dk1">
          <a:lumMod val="75000"/>
          <a:lumOff val="25000"/>
        </a:schemeClr>
      </a:solidFill>
      <a:ln w="9525">
        <a:solidFill>
          <a:schemeClr val="lt1">
            <a:lumMod val="95000"/>
            <a:alpha val="54000"/>
          </a:schemeClr>
        </a:solidFill>
      </a:ln>
    </cs:spPr>
  </cs:downBar>
  <cs:dropLine>
    <cs:lnRef idx="0"/>
    <cs:fillRef idx="0"/>
    <cs:effectRef idx="0"/>
    <cs:fontRef idx="minor">
      <a:schemeClr val="lt1"/>
    </cs:fontRef>
    <cs:spPr>
      <a:ln w="9525">
        <a:solidFill>
          <a:schemeClr val="lt1">
            <a:lumMod val="95000"/>
            <a:alpha val="54000"/>
          </a:schemeClr>
        </a:solidFill>
        <a:prstDash val="dash"/>
      </a:ln>
    </cs:spPr>
  </cs:dropLine>
  <cs:errorBar>
    <cs:lnRef idx="0"/>
    <cs:fillRef idx="0"/>
    <cs:effectRef idx="0"/>
    <cs:fontRef idx="minor">
      <a:schemeClr val="lt1"/>
    </cs:fontRef>
    <cs:spPr>
      <a:ln w="9525" cap="flat" cmpd="sng" algn="ctr">
        <a:solidFill>
          <a:schemeClr val="lt1">
            <a:lumMod val="95000"/>
          </a:schemeClr>
        </a:solidFill>
        <a:round/>
      </a:ln>
    </cs:spPr>
  </cs:errorBar>
  <cs:floor>
    <cs:lnRef idx="0"/>
    <cs:fillRef idx="0"/>
    <cs:effectRef idx="0"/>
    <cs:fontRef idx="minor">
      <a:schemeClr val="lt1"/>
    </cs:fontRef>
  </cs:floor>
  <cs:gridlineMajor>
    <cs:lnRef idx="0"/>
    <cs:fillRef idx="0"/>
    <cs:effectRef idx="0"/>
    <cs:fontRef idx="minor">
      <a:schemeClr val="lt1"/>
    </cs:fontRef>
    <cs:spPr>
      <a:ln w="9525" cap="flat" cmpd="sng" algn="ctr">
        <a:solidFill>
          <a:schemeClr val="lt1">
            <a:lumMod val="95000"/>
            <a:alpha val="10000"/>
          </a:schemeClr>
        </a:solidFill>
        <a:round/>
      </a:ln>
    </cs:spPr>
  </cs:gridlineMajor>
  <cs:gridlineMinor>
    <cs:lnRef idx="0"/>
    <cs:fillRef idx="0"/>
    <cs:effectRef idx="0"/>
    <cs:fontRef idx="minor">
      <a:schemeClr val="lt1"/>
    </cs:fontRef>
    <cs:spPr>
      <a:ln>
        <a:solidFill>
          <a:schemeClr val="lt1">
            <a:lumMod val="95000"/>
            <a:alpha val="5000"/>
          </a:schemeClr>
        </a:solidFill>
      </a:ln>
    </cs:spPr>
  </cs:gridlineMinor>
  <cs:hiLoLine>
    <cs:lnRef idx="0"/>
    <cs:fillRef idx="0"/>
    <cs:effectRef idx="0"/>
    <cs:fontRef idx="minor">
      <a:schemeClr val="lt1"/>
    </cs:fontRef>
    <cs:spPr>
      <a:ln w="9525">
        <a:solidFill>
          <a:schemeClr val="lt1">
            <a:lumMod val="95000"/>
            <a:alpha val="54000"/>
          </a:schemeClr>
        </a:solidFill>
        <a:prstDash val="dash"/>
      </a:ln>
    </cs:spPr>
  </cs:hiLoLine>
  <cs:leaderLine>
    <cs:lnRef idx="0"/>
    <cs:fillRef idx="0"/>
    <cs:effectRef idx="0"/>
    <cs:fontRef idx="minor">
      <a:schemeClr val="lt1"/>
    </cs:fontRef>
    <cs:spPr>
      <a:ln w="9525">
        <a:solidFill>
          <a:schemeClr val="lt1">
            <a:lumMod val="95000"/>
            <a:alpha val="54000"/>
          </a:schemeClr>
        </a:solidFill>
      </a:ln>
    </cs:spPr>
  </cs:leaderLine>
  <cs:legend>
    <cs:lnRef idx="0"/>
    <cs:fillRef idx="0"/>
    <cs:effectRef idx="0"/>
    <cs:fontRef idx="minor">
      <a:schemeClr val="lt1">
        <a:lumMod val="8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seriesAxis>
  <cs:seriesLine>
    <cs:lnRef idx="0"/>
    <cs:fillRef idx="0"/>
    <cs:effectRef idx="0"/>
    <cs:fontRef idx="minor">
      <a:schemeClr val="lt1"/>
    </cs:fontRef>
    <cs:spPr>
      <a:ln w="9525" cap="flat" cmpd="sng" algn="ctr">
        <a:solidFill>
          <a:schemeClr val="lt1">
            <a:lumMod val="95000"/>
            <a:alpha val="54000"/>
          </a:schemeClr>
        </a:solidFill>
        <a:round/>
      </a:ln>
    </cs:spPr>
  </cs:seriesLine>
  <cs:title>
    <cs:lnRef idx="0"/>
    <cs:fillRef idx="0"/>
    <cs:effectRef idx="0"/>
    <cs:fontRef idx="minor">
      <a:schemeClr val="lt1">
        <a:lumMod val="95000"/>
      </a:schemeClr>
    </cs:fontRef>
    <cs:defRPr sz="2128" b="1" kern="1200" spc="100" baseline="0">
      <a:effectLst>
        <a:outerShdw blurRad="50800" dist="38100" dir="5400000" algn="t" rotWithShape="0">
          <a:prstClr val="black">
            <a:alpha val="40000"/>
          </a:prstClr>
        </a:outerShdw>
      </a:effectLst>
    </cs:defRPr>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lt1">
        <a:lumMod val="85000"/>
      </a:schemeClr>
    </cs:fontRef>
    <cs:defRPr sz="1197" kern="1200"/>
  </cs:trendlineLabel>
  <cs:upBar>
    <cs:lnRef idx="0"/>
    <cs:fillRef idx="0"/>
    <cs:effectRef idx="0"/>
    <cs:fontRef idx="minor">
      <a:schemeClr val="lt1"/>
    </cs:fontRef>
    <cs:spPr>
      <a:solidFill>
        <a:schemeClr val="lt1"/>
      </a:solidFill>
      <a:ln w="9525">
        <a:solidFill>
          <a:schemeClr val="lt1">
            <a:lumMod val="95000"/>
            <a:alpha val="54000"/>
          </a:schemeClr>
        </a:solidFill>
      </a:ln>
    </cs:spPr>
  </cs:upBar>
  <cs:valueAxis>
    <cs:lnRef idx="0"/>
    <cs:fillRef idx="0"/>
    <cs:effectRef idx="0"/>
    <cs:fontRef idx="minor">
      <a:schemeClr val="lt1">
        <a:lumMod val="85000"/>
      </a:schemeClr>
    </cs:fontRef>
    <cs:defRPr sz="1197" kern="1200"/>
  </cs:valueAxis>
  <cs:wall>
    <cs:lnRef idx="0"/>
    <cs:fillRef idx="0"/>
    <cs:effectRef idx="0"/>
    <cs:fontRef idx="minor">
      <a:schemeClr val="lt1"/>
    </cs:fontRef>
  </cs:wall>
</cs:chartStyle>
</file>

<file path=ppt/charts/style7.xml><?xml version="1.0" encoding="utf-8"?>
<cs:chartStyle xmlns:cs="http://schemas.microsoft.com/office/drawing/2012/chartStyle" xmlns:a="http://schemas.openxmlformats.org/drawingml/2006/main" id="209">
  <cs:axisTitle>
    <cs:lnRef idx="0"/>
    <cs:fillRef idx="0"/>
    <cs:effectRef idx="0"/>
    <cs:fontRef idx="minor">
      <a:schemeClr val="lt1">
        <a:lumMod val="85000"/>
      </a:schemeClr>
    </cs:fontRef>
    <cs:defRPr sz="1197" b="1" kern="1200" cap="all"/>
  </cs:axisTitle>
  <cs:category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categoryAxis>
  <cs:chartArea>
    <cs:lnRef idx="0"/>
    <cs:fillRef idx="0"/>
    <cs:effectRef idx="0"/>
    <cs:fontRef idx="minor">
      <a:schemeClr val="dk1"/>
    </cs:fontRef>
    <cs: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cs:spPr>
    <cs:defRPr sz="1330" kern="1200"/>
  </cs:chartArea>
  <cs:dataLabel>
    <cs:lnRef idx="0"/>
    <cs:fillRef idx="0"/>
    <cs:effectRef idx="0"/>
    <cs:fontRef idx="minor">
      <a:schemeClr val="lt1">
        <a:lumMod val="85000"/>
      </a:schemeClr>
    </cs:fontRef>
    <cs:defRPr sz="1197" kern="1200"/>
  </cs:dataLabel>
  <cs:dataLabelCallout>
    <cs:lnRef idx="0"/>
    <cs:fillRef idx="0"/>
    <cs:effectRef idx="0"/>
    <cs:fontRef idx="minor">
      <a:schemeClr val="dk1">
        <a:lumMod val="65000"/>
        <a:lumOff val="35000"/>
      </a:schemeClr>
    </cs:fontRef>
    <cs:spPr>
      <a:solidFill>
        <a:schemeClr val="lt1"/>
      </a:solidFill>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lt1"/>
    </cs:fontRef>
  </cs:dataPoint>
  <cs:dataPoint3D>
    <cs:lnRef idx="0"/>
    <cs:fillRef idx="3">
      <cs:styleClr val="auto"/>
    </cs:fillRef>
    <cs:effectRef idx="3"/>
    <cs:fontRef idx="minor">
      <a:schemeClr val="lt1"/>
    </cs:fontRef>
  </cs:dataPoint3D>
  <cs:dataPointLine>
    <cs:lnRef idx="0">
      <cs:styleClr val="auto"/>
    </cs:lnRef>
    <cs:fillRef idx="3"/>
    <cs:effectRef idx="3"/>
    <cs:fontRef idx="minor">
      <a:schemeClr val="lt1"/>
    </cs:fontRef>
    <cs:spPr>
      <a:ln w="34925" cap="rnd">
        <a:solidFill>
          <a:schemeClr val="phClr"/>
        </a:solidFill>
        <a:round/>
      </a:ln>
    </cs:spPr>
  </cs:dataPointLine>
  <cs:dataPointMarker>
    <cs:lnRef idx="0">
      <cs:styleClr val="auto"/>
    </cs:lnRef>
    <cs:fillRef idx="3">
      <cs:styleClr val="auto"/>
    </cs:fillRef>
    <cs:effectRef idx="3"/>
    <cs:fontRef idx="minor">
      <a:schemeClr val="lt1"/>
    </cs:fontRef>
    <cs:spPr>
      <a:ln w="9525">
        <a:solidFill>
          <a:schemeClr val="phClr"/>
        </a:solidFill>
        <a:round/>
      </a:ln>
    </cs:spPr>
  </cs:dataPointMarker>
  <cs:dataPointMarkerLayout symbol="circle" size="6"/>
  <cs:dataPointWireframe>
    <cs:lnRef idx="0">
      <cs:styleClr val="auto"/>
    </cs:lnRef>
    <cs:fillRef idx="3"/>
    <cs:effectRef idx="3"/>
    <cs:fontRef idx="minor">
      <a:schemeClr val="lt1"/>
    </cs:fontRef>
    <cs:spPr>
      <a:ln w="9525" cap="rnd">
        <a:solidFill>
          <a:schemeClr val="phClr"/>
        </a:solidFill>
        <a:round/>
      </a:ln>
    </cs:spPr>
  </cs:dataPointWireframe>
  <cs:dataTable>
    <cs:lnRef idx="0"/>
    <cs:fillRef idx="0"/>
    <cs:effectRef idx="0"/>
    <cs:fontRef idx="minor">
      <a:schemeClr val="lt1">
        <a:lumMod val="85000"/>
      </a:schemeClr>
    </cs:fontRef>
    <cs:spPr>
      <a:ln w="9525">
        <a:solidFill>
          <a:schemeClr val="lt1">
            <a:lumMod val="95000"/>
            <a:alpha val="54000"/>
          </a:schemeClr>
        </a:solidFill>
      </a:ln>
    </cs:spPr>
    <cs:defRPr sz="1197" kern="1200"/>
  </cs:dataTable>
  <cs:downBar>
    <cs:lnRef idx="0"/>
    <cs:fillRef idx="0"/>
    <cs:effectRef idx="0"/>
    <cs:fontRef idx="minor">
      <a:schemeClr val="lt1"/>
    </cs:fontRef>
    <cs:spPr>
      <a:solidFill>
        <a:schemeClr val="dk1">
          <a:lumMod val="75000"/>
          <a:lumOff val="25000"/>
        </a:schemeClr>
      </a:solidFill>
      <a:ln w="9525">
        <a:solidFill>
          <a:schemeClr val="lt1">
            <a:lumMod val="95000"/>
            <a:alpha val="54000"/>
          </a:schemeClr>
        </a:solidFill>
      </a:ln>
    </cs:spPr>
  </cs:downBar>
  <cs:dropLine>
    <cs:lnRef idx="0"/>
    <cs:fillRef idx="0"/>
    <cs:effectRef idx="0"/>
    <cs:fontRef idx="minor">
      <a:schemeClr val="lt1"/>
    </cs:fontRef>
    <cs:spPr>
      <a:ln w="9525">
        <a:solidFill>
          <a:schemeClr val="lt1">
            <a:lumMod val="95000"/>
            <a:alpha val="54000"/>
          </a:schemeClr>
        </a:solidFill>
        <a:prstDash val="dash"/>
      </a:ln>
    </cs:spPr>
  </cs:dropLine>
  <cs:errorBar>
    <cs:lnRef idx="0"/>
    <cs:fillRef idx="0"/>
    <cs:effectRef idx="0"/>
    <cs:fontRef idx="minor">
      <a:schemeClr val="lt1"/>
    </cs:fontRef>
    <cs:spPr>
      <a:ln w="9525" cap="flat" cmpd="sng" algn="ctr">
        <a:solidFill>
          <a:schemeClr val="lt1">
            <a:lumMod val="95000"/>
          </a:schemeClr>
        </a:solidFill>
        <a:round/>
      </a:ln>
    </cs:spPr>
  </cs:errorBar>
  <cs:floor>
    <cs:lnRef idx="0"/>
    <cs:fillRef idx="0"/>
    <cs:effectRef idx="0"/>
    <cs:fontRef idx="minor">
      <a:schemeClr val="lt1"/>
    </cs:fontRef>
  </cs:floor>
  <cs:gridlineMajor>
    <cs:lnRef idx="0"/>
    <cs:fillRef idx="0"/>
    <cs:effectRef idx="0"/>
    <cs:fontRef idx="minor">
      <a:schemeClr val="lt1"/>
    </cs:fontRef>
    <cs:spPr>
      <a:ln w="9525" cap="flat" cmpd="sng" algn="ctr">
        <a:solidFill>
          <a:schemeClr val="lt1">
            <a:lumMod val="95000"/>
            <a:alpha val="10000"/>
          </a:schemeClr>
        </a:solidFill>
        <a:round/>
      </a:ln>
    </cs:spPr>
  </cs:gridlineMajor>
  <cs:gridlineMinor>
    <cs:lnRef idx="0"/>
    <cs:fillRef idx="0"/>
    <cs:effectRef idx="0"/>
    <cs:fontRef idx="minor">
      <a:schemeClr val="lt1"/>
    </cs:fontRef>
    <cs:spPr>
      <a:ln>
        <a:solidFill>
          <a:schemeClr val="lt1">
            <a:lumMod val="95000"/>
            <a:alpha val="5000"/>
          </a:schemeClr>
        </a:solidFill>
      </a:ln>
    </cs:spPr>
  </cs:gridlineMinor>
  <cs:hiLoLine>
    <cs:lnRef idx="0"/>
    <cs:fillRef idx="0"/>
    <cs:effectRef idx="0"/>
    <cs:fontRef idx="minor">
      <a:schemeClr val="lt1"/>
    </cs:fontRef>
    <cs:spPr>
      <a:ln w="9525">
        <a:solidFill>
          <a:schemeClr val="lt1">
            <a:lumMod val="95000"/>
            <a:alpha val="54000"/>
          </a:schemeClr>
        </a:solidFill>
        <a:prstDash val="dash"/>
      </a:ln>
    </cs:spPr>
  </cs:hiLoLine>
  <cs:leaderLine>
    <cs:lnRef idx="0"/>
    <cs:fillRef idx="0"/>
    <cs:effectRef idx="0"/>
    <cs:fontRef idx="minor">
      <a:schemeClr val="lt1"/>
    </cs:fontRef>
    <cs:spPr>
      <a:ln w="9525">
        <a:solidFill>
          <a:schemeClr val="lt1">
            <a:lumMod val="95000"/>
            <a:alpha val="54000"/>
          </a:schemeClr>
        </a:solidFill>
      </a:ln>
    </cs:spPr>
  </cs:leaderLine>
  <cs:legend>
    <cs:lnRef idx="0"/>
    <cs:fillRef idx="0"/>
    <cs:effectRef idx="0"/>
    <cs:fontRef idx="minor">
      <a:schemeClr val="lt1">
        <a:lumMod val="8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seriesAxis>
  <cs:seriesLine>
    <cs:lnRef idx="0"/>
    <cs:fillRef idx="0"/>
    <cs:effectRef idx="0"/>
    <cs:fontRef idx="minor">
      <a:schemeClr val="lt1"/>
    </cs:fontRef>
    <cs:spPr>
      <a:ln w="9525" cap="flat" cmpd="sng" algn="ctr">
        <a:solidFill>
          <a:schemeClr val="lt1">
            <a:lumMod val="95000"/>
            <a:alpha val="54000"/>
          </a:schemeClr>
        </a:solidFill>
        <a:round/>
      </a:ln>
    </cs:spPr>
  </cs:seriesLine>
  <cs:title>
    <cs:lnRef idx="0"/>
    <cs:fillRef idx="0"/>
    <cs:effectRef idx="0"/>
    <cs:fontRef idx="minor">
      <a:schemeClr val="lt1">
        <a:lumMod val="95000"/>
      </a:schemeClr>
    </cs:fontRef>
    <cs:defRPr sz="2128" b="1" kern="1200" spc="100" baseline="0">
      <a:effectLst>
        <a:outerShdw blurRad="50800" dist="38100" dir="5400000" algn="t" rotWithShape="0">
          <a:prstClr val="black">
            <a:alpha val="40000"/>
          </a:prstClr>
        </a:outerShdw>
      </a:effectLst>
    </cs:defRPr>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lt1">
        <a:lumMod val="85000"/>
      </a:schemeClr>
    </cs:fontRef>
    <cs:defRPr sz="1197" kern="1200"/>
  </cs:trendlineLabel>
  <cs:upBar>
    <cs:lnRef idx="0"/>
    <cs:fillRef idx="0"/>
    <cs:effectRef idx="0"/>
    <cs:fontRef idx="minor">
      <a:schemeClr val="lt1"/>
    </cs:fontRef>
    <cs:spPr>
      <a:solidFill>
        <a:schemeClr val="lt1"/>
      </a:solidFill>
      <a:ln w="9525">
        <a:solidFill>
          <a:schemeClr val="lt1">
            <a:lumMod val="95000"/>
            <a:alpha val="54000"/>
          </a:schemeClr>
        </a:solidFill>
      </a:ln>
    </cs:spPr>
  </cs:upBar>
  <cs:valueAxis>
    <cs:lnRef idx="0"/>
    <cs:fillRef idx="0"/>
    <cs:effectRef idx="0"/>
    <cs:fontRef idx="minor">
      <a:schemeClr val="lt1">
        <a:lumMod val="85000"/>
      </a:schemeClr>
    </cs:fontRef>
    <cs:defRPr sz="1197" kern="1200"/>
  </cs:valueAxis>
  <cs:wall>
    <cs:lnRef idx="0"/>
    <cs:fillRef idx="0"/>
    <cs:effectRef idx="0"/>
    <cs:fontRef idx="minor">
      <a:schemeClr val="lt1"/>
    </cs:fontRef>
  </cs:wall>
</cs:chartStyle>
</file>

<file path=ppt/charts/style8.xml><?xml version="1.0" encoding="utf-8"?>
<cs:chartStyle xmlns:cs="http://schemas.microsoft.com/office/drawing/2012/chartStyle" xmlns:a="http://schemas.openxmlformats.org/drawingml/2006/main" id="209">
  <cs:axisTitle>
    <cs:lnRef idx="0"/>
    <cs:fillRef idx="0"/>
    <cs:effectRef idx="0"/>
    <cs:fontRef idx="minor">
      <a:schemeClr val="lt1">
        <a:lumMod val="85000"/>
      </a:schemeClr>
    </cs:fontRef>
    <cs:defRPr sz="1197" b="1" kern="1200" cap="all"/>
  </cs:axisTitle>
  <cs:category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categoryAxis>
  <cs:chartArea>
    <cs:lnRef idx="0"/>
    <cs:fillRef idx="0"/>
    <cs:effectRef idx="0"/>
    <cs:fontRef idx="minor">
      <a:schemeClr val="dk1"/>
    </cs:fontRef>
    <cs: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cs:spPr>
    <cs:defRPr sz="1330" kern="1200"/>
  </cs:chartArea>
  <cs:dataLabel>
    <cs:lnRef idx="0"/>
    <cs:fillRef idx="0"/>
    <cs:effectRef idx="0"/>
    <cs:fontRef idx="minor">
      <a:schemeClr val="lt1">
        <a:lumMod val="85000"/>
      </a:schemeClr>
    </cs:fontRef>
    <cs:defRPr sz="1197" kern="1200"/>
  </cs:dataLabel>
  <cs:dataLabelCallout>
    <cs:lnRef idx="0"/>
    <cs:fillRef idx="0"/>
    <cs:effectRef idx="0"/>
    <cs:fontRef idx="minor">
      <a:schemeClr val="dk1">
        <a:lumMod val="65000"/>
        <a:lumOff val="35000"/>
      </a:schemeClr>
    </cs:fontRef>
    <cs:spPr>
      <a:solidFill>
        <a:schemeClr val="lt1"/>
      </a:solidFill>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lt1"/>
    </cs:fontRef>
  </cs:dataPoint>
  <cs:dataPoint3D>
    <cs:lnRef idx="0"/>
    <cs:fillRef idx="3">
      <cs:styleClr val="auto"/>
    </cs:fillRef>
    <cs:effectRef idx="3"/>
    <cs:fontRef idx="minor">
      <a:schemeClr val="lt1"/>
    </cs:fontRef>
  </cs:dataPoint3D>
  <cs:dataPointLine>
    <cs:lnRef idx="0">
      <cs:styleClr val="auto"/>
    </cs:lnRef>
    <cs:fillRef idx="3"/>
    <cs:effectRef idx="3"/>
    <cs:fontRef idx="minor">
      <a:schemeClr val="lt1"/>
    </cs:fontRef>
    <cs:spPr>
      <a:ln w="34925" cap="rnd">
        <a:solidFill>
          <a:schemeClr val="phClr"/>
        </a:solidFill>
        <a:round/>
      </a:ln>
    </cs:spPr>
  </cs:dataPointLine>
  <cs:dataPointMarker>
    <cs:lnRef idx="0">
      <cs:styleClr val="auto"/>
    </cs:lnRef>
    <cs:fillRef idx="3">
      <cs:styleClr val="auto"/>
    </cs:fillRef>
    <cs:effectRef idx="3"/>
    <cs:fontRef idx="minor">
      <a:schemeClr val="lt1"/>
    </cs:fontRef>
    <cs:spPr>
      <a:ln w="9525">
        <a:solidFill>
          <a:schemeClr val="phClr"/>
        </a:solidFill>
        <a:round/>
      </a:ln>
    </cs:spPr>
  </cs:dataPointMarker>
  <cs:dataPointMarkerLayout symbol="circle" size="6"/>
  <cs:dataPointWireframe>
    <cs:lnRef idx="0">
      <cs:styleClr val="auto"/>
    </cs:lnRef>
    <cs:fillRef idx="3"/>
    <cs:effectRef idx="3"/>
    <cs:fontRef idx="minor">
      <a:schemeClr val="lt1"/>
    </cs:fontRef>
    <cs:spPr>
      <a:ln w="9525" cap="rnd">
        <a:solidFill>
          <a:schemeClr val="phClr"/>
        </a:solidFill>
        <a:round/>
      </a:ln>
    </cs:spPr>
  </cs:dataPointWireframe>
  <cs:dataTable>
    <cs:lnRef idx="0"/>
    <cs:fillRef idx="0"/>
    <cs:effectRef idx="0"/>
    <cs:fontRef idx="minor">
      <a:schemeClr val="lt1">
        <a:lumMod val="85000"/>
      </a:schemeClr>
    </cs:fontRef>
    <cs:spPr>
      <a:ln w="9525">
        <a:solidFill>
          <a:schemeClr val="lt1">
            <a:lumMod val="95000"/>
            <a:alpha val="54000"/>
          </a:schemeClr>
        </a:solidFill>
      </a:ln>
    </cs:spPr>
    <cs:defRPr sz="1197" kern="1200"/>
  </cs:dataTable>
  <cs:downBar>
    <cs:lnRef idx="0"/>
    <cs:fillRef idx="0"/>
    <cs:effectRef idx="0"/>
    <cs:fontRef idx="minor">
      <a:schemeClr val="lt1"/>
    </cs:fontRef>
    <cs:spPr>
      <a:solidFill>
        <a:schemeClr val="dk1">
          <a:lumMod val="75000"/>
          <a:lumOff val="25000"/>
        </a:schemeClr>
      </a:solidFill>
      <a:ln w="9525">
        <a:solidFill>
          <a:schemeClr val="lt1">
            <a:lumMod val="95000"/>
            <a:alpha val="54000"/>
          </a:schemeClr>
        </a:solidFill>
      </a:ln>
    </cs:spPr>
  </cs:downBar>
  <cs:dropLine>
    <cs:lnRef idx="0"/>
    <cs:fillRef idx="0"/>
    <cs:effectRef idx="0"/>
    <cs:fontRef idx="minor">
      <a:schemeClr val="lt1"/>
    </cs:fontRef>
    <cs:spPr>
      <a:ln w="9525">
        <a:solidFill>
          <a:schemeClr val="lt1">
            <a:lumMod val="95000"/>
            <a:alpha val="54000"/>
          </a:schemeClr>
        </a:solidFill>
        <a:prstDash val="dash"/>
      </a:ln>
    </cs:spPr>
  </cs:dropLine>
  <cs:errorBar>
    <cs:lnRef idx="0"/>
    <cs:fillRef idx="0"/>
    <cs:effectRef idx="0"/>
    <cs:fontRef idx="minor">
      <a:schemeClr val="lt1"/>
    </cs:fontRef>
    <cs:spPr>
      <a:ln w="9525" cap="flat" cmpd="sng" algn="ctr">
        <a:solidFill>
          <a:schemeClr val="lt1">
            <a:lumMod val="95000"/>
          </a:schemeClr>
        </a:solidFill>
        <a:round/>
      </a:ln>
    </cs:spPr>
  </cs:errorBar>
  <cs:floor>
    <cs:lnRef idx="0"/>
    <cs:fillRef idx="0"/>
    <cs:effectRef idx="0"/>
    <cs:fontRef idx="minor">
      <a:schemeClr val="lt1"/>
    </cs:fontRef>
  </cs:floor>
  <cs:gridlineMajor>
    <cs:lnRef idx="0"/>
    <cs:fillRef idx="0"/>
    <cs:effectRef idx="0"/>
    <cs:fontRef idx="minor">
      <a:schemeClr val="lt1"/>
    </cs:fontRef>
    <cs:spPr>
      <a:ln w="9525" cap="flat" cmpd="sng" algn="ctr">
        <a:solidFill>
          <a:schemeClr val="lt1">
            <a:lumMod val="95000"/>
            <a:alpha val="10000"/>
          </a:schemeClr>
        </a:solidFill>
        <a:round/>
      </a:ln>
    </cs:spPr>
  </cs:gridlineMajor>
  <cs:gridlineMinor>
    <cs:lnRef idx="0"/>
    <cs:fillRef idx="0"/>
    <cs:effectRef idx="0"/>
    <cs:fontRef idx="minor">
      <a:schemeClr val="lt1"/>
    </cs:fontRef>
    <cs:spPr>
      <a:ln>
        <a:solidFill>
          <a:schemeClr val="lt1">
            <a:lumMod val="95000"/>
            <a:alpha val="5000"/>
          </a:schemeClr>
        </a:solidFill>
      </a:ln>
    </cs:spPr>
  </cs:gridlineMinor>
  <cs:hiLoLine>
    <cs:lnRef idx="0"/>
    <cs:fillRef idx="0"/>
    <cs:effectRef idx="0"/>
    <cs:fontRef idx="minor">
      <a:schemeClr val="lt1"/>
    </cs:fontRef>
    <cs:spPr>
      <a:ln w="9525">
        <a:solidFill>
          <a:schemeClr val="lt1">
            <a:lumMod val="95000"/>
            <a:alpha val="54000"/>
          </a:schemeClr>
        </a:solidFill>
        <a:prstDash val="dash"/>
      </a:ln>
    </cs:spPr>
  </cs:hiLoLine>
  <cs:leaderLine>
    <cs:lnRef idx="0"/>
    <cs:fillRef idx="0"/>
    <cs:effectRef idx="0"/>
    <cs:fontRef idx="minor">
      <a:schemeClr val="lt1"/>
    </cs:fontRef>
    <cs:spPr>
      <a:ln w="9525">
        <a:solidFill>
          <a:schemeClr val="lt1">
            <a:lumMod val="95000"/>
            <a:alpha val="54000"/>
          </a:schemeClr>
        </a:solidFill>
      </a:ln>
    </cs:spPr>
  </cs:leaderLine>
  <cs:legend>
    <cs:lnRef idx="0"/>
    <cs:fillRef idx="0"/>
    <cs:effectRef idx="0"/>
    <cs:fontRef idx="minor">
      <a:schemeClr val="lt1">
        <a:lumMod val="8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seriesAxis>
  <cs:seriesLine>
    <cs:lnRef idx="0"/>
    <cs:fillRef idx="0"/>
    <cs:effectRef idx="0"/>
    <cs:fontRef idx="minor">
      <a:schemeClr val="lt1"/>
    </cs:fontRef>
    <cs:spPr>
      <a:ln w="9525" cap="flat" cmpd="sng" algn="ctr">
        <a:solidFill>
          <a:schemeClr val="lt1">
            <a:lumMod val="95000"/>
            <a:alpha val="54000"/>
          </a:schemeClr>
        </a:solidFill>
        <a:round/>
      </a:ln>
    </cs:spPr>
  </cs:seriesLine>
  <cs:title>
    <cs:lnRef idx="0"/>
    <cs:fillRef idx="0"/>
    <cs:effectRef idx="0"/>
    <cs:fontRef idx="minor">
      <a:schemeClr val="lt1">
        <a:lumMod val="95000"/>
      </a:schemeClr>
    </cs:fontRef>
    <cs:defRPr sz="2128" b="1" kern="1200" spc="100" baseline="0">
      <a:effectLst>
        <a:outerShdw blurRad="50800" dist="38100" dir="5400000" algn="t" rotWithShape="0">
          <a:prstClr val="black">
            <a:alpha val="40000"/>
          </a:prstClr>
        </a:outerShdw>
      </a:effectLst>
    </cs:defRPr>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lt1">
        <a:lumMod val="85000"/>
      </a:schemeClr>
    </cs:fontRef>
    <cs:defRPr sz="1197" kern="1200"/>
  </cs:trendlineLabel>
  <cs:upBar>
    <cs:lnRef idx="0"/>
    <cs:fillRef idx="0"/>
    <cs:effectRef idx="0"/>
    <cs:fontRef idx="minor">
      <a:schemeClr val="lt1"/>
    </cs:fontRef>
    <cs:spPr>
      <a:solidFill>
        <a:schemeClr val="lt1"/>
      </a:solidFill>
      <a:ln w="9525">
        <a:solidFill>
          <a:schemeClr val="lt1">
            <a:lumMod val="95000"/>
            <a:alpha val="54000"/>
          </a:schemeClr>
        </a:solidFill>
      </a:ln>
    </cs:spPr>
  </cs:upBar>
  <cs:valueAxis>
    <cs:lnRef idx="0"/>
    <cs:fillRef idx="0"/>
    <cs:effectRef idx="0"/>
    <cs:fontRef idx="minor">
      <a:schemeClr val="lt1">
        <a:lumMod val="85000"/>
      </a:schemeClr>
    </cs:fontRef>
    <cs:defRPr sz="1197" kern="1200"/>
  </cs:valueAxis>
  <cs:wall>
    <cs:lnRef idx="0"/>
    <cs:fillRef idx="0"/>
    <cs:effectRef idx="0"/>
    <cs:fontRef idx="minor">
      <a:schemeClr val="lt1"/>
    </cs:fontRef>
  </cs:wall>
</cs:chartStyle>
</file>

<file path=ppt/charts/style9.xml><?xml version="1.0" encoding="utf-8"?>
<cs:chartStyle xmlns:cs="http://schemas.microsoft.com/office/drawing/2012/chartStyle" xmlns:a="http://schemas.openxmlformats.org/drawingml/2006/main" id="209">
  <cs:axisTitle>
    <cs:lnRef idx="0"/>
    <cs:fillRef idx="0"/>
    <cs:effectRef idx="0"/>
    <cs:fontRef idx="minor">
      <a:schemeClr val="lt1">
        <a:lumMod val="85000"/>
      </a:schemeClr>
    </cs:fontRef>
    <cs:defRPr sz="1197" b="1" kern="1200" cap="all"/>
  </cs:axisTitle>
  <cs:category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categoryAxis>
  <cs:chartArea>
    <cs:lnRef idx="0"/>
    <cs:fillRef idx="0"/>
    <cs:effectRef idx="0"/>
    <cs:fontRef idx="minor">
      <a:schemeClr val="dk1"/>
    </cs:fontRef>
    <cs: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cs:spPr>
    <cs:defRPr sz="1330" kern="1200"/>
  </cs:chartArea>
  <cs:dataLabel>
    <cs:lnRef idx="0"/>
    <cs:fillRef idx="0"/>
    <cs:effectRef idx="0"/>
    <cs:fontRef idx="minor">
      <a:schemeClr val="lt1">
        <a:lumMod val="85000"/>
      </a:schemeClr>
    </cs:fontRef>
    <cs:defRPr sz="1197" kern="1200"/>
  </cs:dataLabel>
  <cs:dataLabelCallout>
    <cs:lnRef idx="0"/>
    <cs:fillRef idx="0"/>
    <cs:effectRef idx="0"/>
    <cs:fontRef idx="minor">
      <a:schemeClr val="dk1">
        <a:lumMod val="65000"/>
        <a:lumOff val="35000"/>
      </a:schemeClr>
    </cs:fontRef>
    <cs:spPr>
      <a:solidFill>
        <a:schemeClr val="lt1"/>
      </a:solidFill>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lt1"/>
    </cs:fontRef>
  </cs:dataPoint>
  <cs:dataPoint3D>
    <cs:lnRef idx="0"/>
    <cs:fillRef idx="3">
      <cs:styleClr val="auto"/>
    </cs:fillRef>
    <cs:effectRef idx="3"/>
    <cs:fontRef idx="minor">
      <a:schemeClr val="lt1"/>
    </cs:fontRef>
  </cs:dataPoint3D>
  <cs:dataPointLine>
    <cs:lnRef idx="0">
      <cs:styleClr val="auto"/>
    </cs:lnRef>
    <cs:fillRef idx="3"/>
    <cs:effectRef idx="3"/>
    <cs:fontRef idx="minor">
      <a:schemeClr val="lt1"/>
    </cs:fontRef>
    <cs:spPr>
      <a:ln w="34925" cap="rnd">
        <a:solidFill>
          <a:schemeClr val="phClr"/>
        </a:solidFill>
        <a:round/>
      </a:ln>
    </cs:spPr>
  </cs:dataPointLine>
  <cs:dataPointMarker>
    <cs:lnRef idx="0">
      <cs:styleClr val="auto"/>
    </cs:lnRef>
    <cs:fillRef idx="3">
      <cs:styleClr val="auto"/>
    </cs:fillRef>
    <cs:effectRef idx="3"/>
    <cs:fontRef idx="minor">
      <a:schemeClr val="lt1"/>
    </cs:fontRef>
    <cs:spPr>
      <a:ln w="9525">
        <a:solidFill>
          <a:schemeClr val="phClr"/>
        </a:solidFill>
        <a:round/>
      </a:ln>
    </cs:spPr>
  </cs:dataPointMarker>
  <cs:dataPointMarkerLayout symbol="circle" size="6"/>
  <cs:dataPointWireframe>
    <cs:lnRef idx="0">
      <cs:styleClr val="auto"/>
    </cs:lnRef>
    <cs:fillRef idx="3"/>
    <cs:effectRef idx="3"/>
    <cs:fontRef idx="minor">
      <a:schemeClr val="lt1"/>
    </cs:fontRef>
    <cs:spPr>
      <a:ln w="9525" cap="rnd">
        <a:solidFill>
          <a:schemeClr val="phClr"/>
        </a:solidFill>
        <a:round/>
      </a:ln>
    </cs:spPr>
  </cs:dataPointWireframe>
  <cs:dataTable>
    <cs:lnRef idx="0"/>
    <cs:fillRef idx="0"/>
    <cs:effectRef idx="0"/>
    <cs:fontRef idx="minor">
      <a:schemeClr val="lt1">
        <a:lumMod val="85000"/>
      </a:schemeClr>
    </cs:fontRef>
    <cs:spPr>
      <a:ln w="9525">
        <a:solidFill>
          <a:schemeClr val="lt1">
            <a:lumMod val="95000"/>
            <a:alpha val="54000"/>
          </a:schemeClr>
        </a:solidFill>
      </a:ln>
    </cs:spPr>
    <cs:defRPr sz="1197" kern="1200"/>
  </cs:dataTable>
  <cs:downBar>
    <cs:lnRef idx="0"/>
    <cs:fillRef idx="0"/>
    <cs:effectRef idx="0"/>
    <cs:fontRef idx="minor">
      <a:schemeClr val="lt1"/>
    </cs:fontRef>
    <cs:spPr>
      <a:solidFill>
        <a:schemeClr val="dk1">
          <a:lumMod val="75000"/>
          <a:lumOff val="25000"/>
        </a:schemeClr>
      </a:solidFill>
      <a:ln w="9525">
        <a:solidFill>
          <a:schemeClr val="lt1">
            <a:lumMod val="95000"/>
            <a:alpha val="54000"/>
          </a:schemeClr>
        </a:solidFill>
      </a:ln>
    </cs:spPr>
  </cs:downBar>
  <cs:dropLine>
    <cs:lnRef idx="0"/>
    <cs:fillRef idx="0"/>
    <cs:effectRef idx="0"/>
    <cs:fontRef idx="minor">
      <a:schemeClr val="lt1"/>
    </cs:fontRef>
    <cs:spPr>
      <a:ln w="9525">
        <a:solidFill>
          <a:schemeClr val="lt1">
            <a:lumMod val="95000"/>
            <a:alpha val="54000"/>
          </a:schemeClr>
        </a:solidFill>
        <a:prstDash val="dash"/>
      </a:ln>
    </cs:spPr>
  </cs:dropLine>
  <cs:errorBar>
    <cs:lnRef idx="0"/>
    <cs:fillRef idx="0"/>
    <cs:effectRef idx="0"/>
    <cs:fontRef idx="minor">
      <a:schemeClr val="lt1"/>
    </cs:fontRef>
    <cs:spPr>
      <a:ln w="9525" cap="flat" cmpd="sng" algn="ctr">
        <a:solidFill>
          <a:schemeClr val="lt1">
            <a:lumMod val="95000"/>
          </a:schemeClr>
        </a:solidFill>
        <a:round/>
      </a:ln>
    </cs:spPr>
  </cs:errorBar>
  <cs:floor>
    <cs:lnRef idx="0"/>
    <cs:fillRef idx="0"/>
    <cs:effectRef idx="0"/>
    <cs:fontRef idx="minor">
      <a:schemeClr val="lt1"/>
    </cs:fontRef>
  </cs:floor>
  <cs:gridlineMajor>
    <cs:lnRef idx="0"/>
    <cs:fillRef idx="0"/>
    <cs:effectRef idx="0"/>
    <cs:fontRef idx="minor">
      <a:schemeClr val="lt1"/>
    </cs:fontRef>
    <cs:spPr>
      <a:ln w="9525" cap="flat" cmpd="sng" algn="ctr">
        <a:solidFill>
          <a:schemeClr val="lt1">
            <a:lumMod val="95000"/>
            <a:alpha val="10000"/>
          </a:schemeClr>
        </a:solidFill>
        <a:round/>
      </a:ln>
    </cs:spPr>
  </cs:gridlineMajor>
  <cs:gridlineMinor>
    <cs:lnRef idx="0"/>
    <cs:fillRef idx="0"/>
    <cs:effectRef idx="0"/>
    <cs:fontRef idx="minor">
      <a:schemeClr val="lt1"/>
    </cs:fontRef>
    <cs:spPr>
      <a:ln>
        <a:solidFill>
          <a:schemeClr val="lt1">
            <a:lumMod val="95000"/>
            <a:alpha val="5000"/>
          </a:schemeClr>
        </a:solidFill>
      </a:ln>
    </cs:spPr>
  </cs:gridlineMinor>
  <cs:hiLoLine>
    <cs:lnRef idx="0"/>
    <cs:fillRef idx="0"/>
    <cs:effectRef idx="0"/>
    <cs:fontRef idx="minor">
      <a:schemeClr val="lt1"/>
    </cs:fontRef>
    <cs:spPr>
      <a:ln w="9525">
        <a:solidFill>
          <a:schemeClr val="lt1">
            <a:lumMod val="95000"/>
            <a:alpha val="54000"/>
          </a:schemeClr>
        </a:solidFill>
        <a:prstDash val="dash"/>
      </a:ln>
    </cs:spPr>
  </cs:hiLoLine>
  <cs:leaderLine>
    <cs:lnRef idx="0"/>
    <cs:fillRef idx="0"/>
    <cs:effectRef idx="0"/>
    <cs:fontRef idx="minor">
      <a:schemeClr val="lt1"/>
    </cs:fontRef>
    <cs:spPr>
      <a:ln w="9525">
        <a:solidFill>
          <a:schemeClr val="lt1">
            <a:lumMod val="95000"/>
            <a:alpha val="54000"/>
          </a:schemeClr>
        </a:solidFill>
      </a:ln>
    </cs:spPr>
  </cs:leaderLine>
  <cs:legend>
    <cs:lnRef idx="0"/>
    <cs:fillRef idx="0"/>
    <cs:effectRef idx="0"/>
    <cs:fontRef idx="minor">
      <a:schemeClr val="lt1">
        <a:lumMod val="8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seriesAxis>
  <cs:seriesLine>
    <cs:lnRef idx="0"/>
    <cs:fillRef idx="0"/>
    <cs:effectRef idx="0"/>
    <cs:fontRef idx="minor">
      <a:schemeClr val="lt1"/>
    </cs:fontRef>
    <cs:spPr>
      <a:ln w="9525" cap="flat" cmpd="sng" algn="ctr">
        <a:solidFill>
          <a:schemeClr val="lt1">
            <a:lumMod val="95000"/>
            <a:alpha val="54000"/>
          </a:schemeClr>
        </a:solidFill>
        <a:round/>
      </a:ln>
    </cs:spPr>
  </cs:seriesLine>
  <cs:title>
    <cs:lnRef idx="0"/>
    <cs:fillRef idx="0"/>
    <cs:effectRef idx="0"/>
    <cs:fontRef idx="minor">
      <a:schemeClr val="lt1">
        <a:lumMod val="95000"/>
      </a:schemeClr>
    </cs:fontRef>
    <cs:defRPr sz="2128" b="1" kern="1200" spc="100" baseline="0">
      <a:effectLst>
        <a:outerShdw blurRad="50800" dist="38100" dir="5400000" algn="t" rotWithShape="0">
          <a:prstClr val="black">
            <a:alpha val="40000"/>
          </a:prstClr>
        </a:outerShdw>
      </a:effectLst>
    </cs:defRPr>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lt1">
        <a:lumMod val="85000"/>
      </a:schemeClr>
    </cs:fontRef>
    <cs:defRPr sz="1197" kern="1200"/>
  </cs:trendlineLabel>
  <cs:upBar>
    <cs:lnRef idx="0"/>
    <cs:fillRef idx="0"/>
    <cs:effectRef idx="0"/>
    <cs:fontRef idx="minor">
      <a:schemeClr val="lt1"/>
    </cs:fontRef>
    <cs:spPr>
      <a:solidFill>
        <a:schemeClr val="lt1"/>
      </a:solidFill>
      <a:ln w="9525">
        <a:solidFill>
          <a:schemeClr val="lt1">
            <a:lumMod val="95000"/>
            <a:alpha val="54000"/>
          </a:schemeClr>
        </a:solidFill>
      </a:ln>
    </cs:spPr>
  </cs:upBar>
  <cs:valueAxis>
    <cs:lnRef idx="0"/>
    <cs:fillRef idx="0"/>
    <cs:effectRef idx="0"/>
    <cs:fontRef idx="minor">
      <a:schemeClr val="lt1">
        <a:lumMod val="85000"/>
      </a:schemeClr>
    </cs:fontRef>
    <cs:defRPr sz="1197" kern="1200"/>
  </cs:valueAxis>
  <cs:wall>
    <cs:lnRef idx="0"/>
    <cs:fillRef idx="0"/>
    <cs:effectRef idx="0"/>
    <cs:fontRef idx="minor">
      <a:schemeClr val="lt1"/>
    </cs:fontRef>
  </cs:wall>
</cs:chartStyle>
</file>

<file path=ppt/drawings/drawing1.xml><?xml version="1.0" encoding="utf-8"?>
<c:userShapes xmlns:c="http://schemas.openxmlformats.org/drawingml/2006/chart">
  <cdr:relSizeAnchor xmlns:cdr="http://schemas.openxmlformats.org/drawingml/2006/chartDrawing">
    <cdr:from>
      <cdr:x>0.08622</cdr:x>
      <cdr:y>0.79939</cdr:y>
    </cdr:from>
    <cdr:to>
      <cdr:x>0.18784</cdr:x>
      <cdr:y>1</cdr:y>
    </cdr:to>
    <cdr:sp macro="" textlink="">
      <cdr:nvSpPr>
        <cdr:cNvPr id="2" name="TextBox 1"/>
        <cdr:cNvSpPr txBox="1"/>
      </cdr:nvSpPr>
      <cdr:spPr>
        <a:xfrm xmlns:a="http://schemas.openxmlformats.org/drawingml/2006/main">
          <a:off x="775855" y="4142509"/>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0.24711</cdr:x>
      <cdr:y>0.39514</cdr:y>
    </cdr:from>
    <cdr:to>
      <cdr:x>0.34873</cdr:x>
      <cdr:y>0.59574</cdr:y>
    </cdr:to>
    <cdr:sp macro="" textlink="">
      <cdr:nvSpPr>
        <cdr:cNvPr id="5" name="TextBox 4"/>
        <cdr:cNvSpPr txBox="1"/>
      </cdr:nvSpPr>
      <cdr:spPr>
        <a:xfrm xmlns:a="http://schemas.openxmlformats.org/drawingml/2006/main">
          <a:off x="2223655" y="1801091"/>
          <a:ext cx="914400" cy="9144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0.48653</cdr:x>
      <cdr:y>0.44529</cdr:y>
    </cdr:from>
    <cdr:to>
      <cdr:x>0.58814</cdr:x>
      <cdr:y>0.6459</cdr:y>
    </cdr:to>
    <cdr:sp macro="" textlink="">
      <cdr:nvSpPr>
        <cdr:cNvPr id="7" name="TextBox 6"/>
        <cdr:cNvSpPr txBox="1"/>
      </cdr:nvSpPr>
      <cdr:spPr>
        <a:xfrm xmlns:a="http://schemas.openxmlformats.org/drawingml/2006/main">
          <a:off x="4378036" y="2029691"/>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0.85911</cdr:x>
      <cdr:y>0.8003</cdr:y>
    </cdr:from>
    <cdr:to>
      <cdr:x>0.96018</cdr:x>
      <cdr:y>1</cdr:y>
    </cdr:to>
    <cdr:sp macro="" textlink="">
      <cdr:nvSpPr>
        <cdr:cNvPr id="14" name="TextBox 13"/>
        <cdr:cNvSpPr txBox="1"/>
      </cdr:nvSpPr>
      <cdr:spPr>
        <a:xfrm xmlns:a="http://schemas.openxmlformats.org/drawingml/2006/main">
          <a:off x="7772399" y="4066309"/>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0.05381</cdr:x>
      <cdr:y>0.85171</cdr:y>
    </cdr:from>
    <cdr:to>
      <cdr:x>0.15281</cdr:x>
      <cdr:y>0.89876</cdr:y>
    </cdr:to>
    <cdr:sp macro="" textlink="">
      <cdr:nvSpPr>
        <cdr:cNvPr id="17" name="Rectangle 16"/>
        <cdr:cNvSpPr/>
      </cdr:nvSpPr>
      <cdr:spPr>
        <a:xfrm xmlns:a="http://schemas.openxmlformats.org/drawingml/2006/main">
          <a:off x="486786" y="3899912"/>
          <a:ext cx="895654" cy="215438"/>
        </a:xfrm>
        <a:prstGeom xmlns:a="http://schemas.openxmlformats.org/drawingml/2006/main" prst="rect">
          <a:avLst/>
        </a:prstGeom>
      </cdr:spPr>
      <cdr:txBody>
        <a:bodyPr xmlns:a="http://schemas.openxmlformats.org/drawingml/2006/main" wrap="square">
          <a:spAutoFit/>
        </a:bodyPr>
        <a:lstStyle xmlns:a="http://schemas.openxmlformats.org/drawingml/2006/main">
          <a:defPPr>
            <a:defRPr lang="en-US"/>
          </a:defPPr>
          <a:lvl1pPr algn="l" rtl="0" fontAlgn="base">
            <a:spcBef>
              <a:spcPct val="0"/>
            </a:spcBef>
            <a:spcAft>
              <a:spcPct val="0"/>
            </a:spcAft>
            <a:defRPr sz="3600" kern="1200">
              <a:solidFill>
                <a:schemeClr val="tx1"/>
              </a:solidFill>
              <a:latin typeface="Arial" charset="0"/>
              <a:ea typeface="ＭＳ Ｐゴシック" pitchFamily="34" charset="-128"/>
              <a:cs typeface="+mn-cs"/>
            </a:defRPr>
          </a:lvl1pPr>
          <a:lvl2pPr marL="457200" algn="l" rtl="0" fontAlgn="base">
            <a:spcBef>
              <a:spcPct val="0"/>
            </a:spcBef>
            <a:spcAft>
              <a:spcPct val="0"/>
            </a:spcAft>
            <a:defRPr sz="3600" kern="1200">
              <a:solidFill>
                <a:schemeClr val="tx1"/>
              </a:solidFill>
              <a:latin typeface="Arial" charset="0"/>
              <a:ea typeface="ＭＳ Ｐゴシック" pitchFamily="34" charset="-128"/>
              <a:cs typeface="+mn-cs"/>
            </a:defRPr>
          </a:lvl2pPr>
          <a:lvl3pPr marL="914400" algn="l" rtl="0" fontAlgn="base">
            <a:spcBef>
              <a:spcPct val="0"/>
            </a:spcBef>
            <a:spcAft>
              <a:spcPct val="0"/>
            </a:spcAft>
            <a:defRPr sz="3600" kern="1200">
              <a:solidFill>
                <a:schemeClr val="tx1"/>
              </a:solidFill>
              <a:latin typeface="Arial" charset="0"/>
              <a:ea typeface="ＭＳ Ｐゴシック" pitchFamily="34" charset="-128"/>
              <a:cs typeface="+mn-cs"/>
            </a:defRPr>
          </a:lvl3pPr>
          <a:lvl4pPr marL="1371600" algn="l" rtl="0" fontAlgn="base">
            <a:spcBef>
              <a:spcPct val="0"/>
            </a:spcBef>
            <a:spcAft>
              <a:spcPct val="0"/>
            </a:spcAft>
            <a:defRPr sz="3600" kern="1200">
              <a:solidFill>
                <a:schemeClr val="tx1"/>
              </a:solidFill>
              <a:latin typeface="Arial" charset="0"/>
              <a:ea typeface="ＭＳ Ｐゴシック" pitchFamily="34" charset="-128"/>
              <a:cs typeface="+mn-cs"/>
            </a:defRPr>
          </a:lvl4pPr>
          <a:lvl5pPr marL="1828800" algn="l" rtl="0" fontAlgn="base">
            <a:spcBef>
              <a:spcPct val="0"/>
            </a:spcBef>
            <a:spcAft>
              <a:spcPct val="0"/>
            </a:spcAft>
            <a:defRPr sz="3600" kern="1200">
              <a:solidFill>
                <a:schemeClr val="tx1"/>
              </a:solidFill>
              <a:latin typeface="Arial" charset="0"/>
              <a:ea typeface="ＭＳ Ｐゴシック" pitchFamily="34" charset="-128"/>
              <a:cs typeface="+mn-cs"/>
            </a:defRPr>
          </a:lvl5pPr>
          <a:lvl6pPr marL="2286000" algn="l" defTabSz="914400" rtl="0" eaLnBrk="1" latinLnBrk="0" hangingPunct="1">
            <a:defRPr sz="3600" kern="1200">
              <a:solidFill>
                <a:schemeClr val="tx1"/>
              </a:solidFill>
              <a:latin typeface="Arial" charset="0"/>
              <a:ea typeface="ＭＳ Ｐゴシック" pitchFamily="34" charset="-128"/>
              <a:cs typeface="+mn-cs"/>
            </a:defRPr>
          </a:lvl6pPr>
          <a:lvl7pPr marL="2743200" algn="l" defTabSz="914400" rtl="0" eaLnBrk="1" latinLnBrk="0" hangingPunct="1">
            <a:defRPr sz="3600" kern="1200">
              <a:solidFill>
                <a:schemeClr val="tx1"/>
              </a:solidFill>
              <a:latin typeface="Arial" charset="0"/>
              <a:ea typeface="ＭＳ Ｐゴシック" pitchFamily="34" charset="-128"/>
              <a:cs typeface="+mn-cs"/>
            </a:defRPr>
          </a:lvl7pPr>
          <a:lvl8pPr marL="3200400" algn="l" defTabSz="914400" rtl="0" eaLnBrk="1" latinLnBrk="0" hangingPunct="1">
            <a:defRPr sz="3600" kern="1200">
              <a:solidFill>
                <a:schemeClr val="tx1"/>
              </a:solidFill>
              <a:latin typeface="Arial" charset="0"/>
              <a:ea typeface="ＭＳ Ｐゴシック" pitchFamily="34" charset="-128"/>
              <a:cs typeface="+mn-cs"/>
            </a:defRPr>
          </a:lvl8pPr>
          <a:lvl9pPr marL="3657600" algn="l" defTabSz="914400" rtl="0" eaLnBrk="1" latinLnBrk="0" hangingPunct="1">
            <a:defRPr sz="3600" kern="1200">
              <a:solidFill>
                <a:schemeClr val="tx1"/>
              </a:solidFill>
              <a:latin typeface="Arial" charset="0"/>
              <a:ea typeface="ＭＳ Ｐゴシック" pitchFamily="34" charset="-128"/>
              <a:cs typeface="+mn-cs"/>
            </a:defRPr>
          </a:lvl9pPr>
        </a:lstStyle>
        <a:p xmlns:a="http://schemas.openxmlformats.org/drawingml/2006/main">
          <a:pPr algn="ctr">
            <a:defRPr sz="800" b="0" i="0" u="none" strike="noStrike" kern="1200" baseline="0">
              <a:solidFill>
                <a:prstClr val="white">
                  <a:lumMod val="85000"/>
                </a:prstClr>
              </a:solidFill>
              <a:latin typeface="+mn-lt"/>
              <a:ea typeface="+mn-ea"/>
              <a:cs typeface="+mn-cs"/>
            </a:defRPr>
          </a:pPr>
          <a:r>
            <a:rPr lang="en-US" dirty="0" smtClean="0">
              <a:solidFill>
                <a:prstClr val="white">
                  <a:lumMod val="85000"/>
                </a:prstClr>
              </a:solidFill>
            </a:rPr>
            <a:t>Electrical</a:t>
          </a:r>
          <a:endParaRPr lang="en-US" dirty="0">
            <a:solidFill>
              <a:prstClr val="white">
                <a:lumMod val="85000"/>
              </a:prstClr>
            </a:solidFill>
          </a:endParaRPr>
        </a:p>
      </cdr:txBody>
    </cdr:sp>
  </cdr:relSizeAnchor>
  <cdr:relSizeAnchor xmlns:cdr="http://schemas.openxmlformats.org/drawingml/2006/chartDrawing">
    <cdr:from>
      <cdr:x>0.24486</cdr:x>
      <cdr:y>0.85562</cdr:y>
    </cdr:from>
    <cdr:to>
      <cdr:x>0.33858</cdr:x>
      <cdr:y>0.95645</cdr:y>
    </cdr:to>
    <cdr:sp macro="" textlink="">
      <cdr:nvSpPr>
        <cdr:cNvPr id="8" name="Rectangle 7"/>
        <cdr:cNvSpPr/>
      </cdr:nvSpPr>
      <cdr:spPr>
        <a:xfrm xmlns:a="http://schemas.openxmlformats.org/drawingml/2006/main">
          <a:off x="2215227" y="3917842"/>
          <a:ext cx="847887" cy="461693"/>
        </a:xfrm>
        <a:prstGeom xmlns:a="http://schemas.openxmlformats.org/drawingml/2006/main" prst="rect">
          <a:avLst/>
        </a:prstGeom>
      </cdr:spPr>
      <cdr:txBody>
        <a:bodyPr xmlns:a="http://schemas.openxmlformats.org/drawingml/2006/main" wrap="square">
          <a:spAutoFit/>
        </a:bodyPr>
        <a:lstStyle xmlns:a="http://schemas.openxmlformats.org/drawingml/2006/main">
          <a:defPPr>
            <a:defRPr lang="en-US"/>
          </a:defPPr>
          <a:lvl1pPr algn="l" rtl="0" fontAlgn="base">
            <a:spcBef>
              <a:spcPct val="0"/>
            </a:spcBef>
            <a:spcAft>
              <a:spcPct val="0"/>
            </a:spcAft>
            <a:defRPr sz="3600" kern="1200">
              <a:solidFill>
                <a:schemeClr val="tx1"/>
              </a:solidFill>
              <a:latin typeface="Arial" charset="0"/>
              <a:ea typeface="ＭＳ Ｐゴシック" pitchFamily="34" charset="-128"/>
              <a:cs typeface="+mn-cs"/>
            </a:defRPr>
          </a:lvl1pPr>
          <a:lvl2pPr marL="457200" algn="l" rtl="0" fontAlgn="base">
            <a:spcBef>
              <a:spcPct val="0"/>
            </a:spcBef>
            <a:spcAft>
              <a:spcPct val="0"/>
            </a:spcAft>
            <a:defRPr sz="3600" kern="1200">
              <a:solidFill>
                <a:schemeClr val="tx1"/>
              </a:solidFill>
              <a:latin typeface="Arial" charset="0"/>
              <a:ea typeface="ＭＳ Ｐゴシック" pitchFamily="34" charset="-128"/>
              <a:cs typeface="+mn-cs"/>
            </a:defRPr>
          </a:lvl2pPr>
          <a:lvl3pPr marL="914400" algn="l" rtl="0" fontAlgn="base">
            <a:spcBef>
              <a:spcPct val="0"/>
            </a:spcBef>
            <a:spcAft>
              <a:spcPct val="0"/>
            </a:spcAft>
            <a:defRPr sz="3600" kern="1200">
              <a:solidFill>
                <a:schemeClr val="tx1"/>
              </a:solidFill>
              <a:latin typeface="Arial" charset="0"/>
              <a:ea typeface="ＭＳ Ｐゴシック" pitchFamily="34" charset="-128"/>
              <a:cs typeface="+mn-cs"/>
            </a:defRPr>
          </a:lvl3pPr>
          <a:lvl4pPr marL="1371600" algn="l" rtl="0" fontAlgn="base">
            <a:spcBef>
              <a:spcPct val="0"/>
            </a:spcBef>
            <a:spcAft>
              <a:spcPct val="0"/>
            </a:spcAft>
            <a:defRPr sz="3600" kern="1200">
              <a:solidFill>
                <a:schemeClr val="tx1"/>
              </a:solidFill>
              <a:latin typeface="Arial" charset="0"/>
              <a:ea typeface="ＭＳ Ｐゴシック" pitchFamily="34" charset="-128"/>
              <a:cs typeface="+mn-cs"/>
            </a:defRPr>
          </a:lvl4pPr>
          <a:lvl5pPr marL="1828800" algn="l" rtl="0" fontAlgn="base">
            <a:spcBef>
              <a:spcPct val="0"/>
            </a:spcBef>
            <a:spcAft>
              <a:spcPct val="0"/>
            </a:spcAft>
            <a:defRPr sz="3600" kern="1200">
              <a:solidFill>
                <a:schemeClr val="tx1"/>
              </a:solidFill>
              <a:latin typeface="Arial" charset="0"/>
              <a:ea typeface="ＭＳ Ｐゴシック" pitchFamily="34" charset="-128"/>
              <a:cs typeface="+mn-cs"/>
            </a:defRPr>
          </a:lvl5pPr>
          <a:lvl6pPr marL="2286000" algn="l" defTabSz="914400" rtl="0" eaLnBrk="1" latinLnBrk="0" hangingPunct="1">
            <a:defRPr sz="3600" kern="1200">
              <a:solidFill>
                <a:schemeClr val="tx1"/>
              </a:solidFill>
              <a:latin typeface="Arial" charset="0"/>
              <a:ea typeface="ＭＳ Ｐゴシック" pitchFamily="34" charset="-128"/>
              <a:cs typeface="+mn-cs"/>
            </a:defRPr>
          </a:lvl6pPr>
          <a:lvl7pPr marL="2743200" algn="l" defTabSz="914400" rtl="0" eaLnBrk="1" latinLnBrk="0" hangingPunct="1">
            <a:defRPr sz="3600" kern="1200">
              <a:solidFill>
                <a:schemeClr val="tx1"/>
              </a:solidFill>
              <a:latin typeface="Arial" charset="0"/>
              <a:ea typeface="ＭＳ Ｐゴシック" pitchFamily="34" charset="-128"/>
              <a:cs typeface="+mn-cs"/>
            </a:defRPr>
          </a:lvl7pPr>
          <a:lvl8pPr marL="3200400" algn="l" defTabSz="914400" rtl="0" eaLnBrk="1" latinLnBrk="0" hangingPunct="1">
            <a:defRPr sz="3600" kern="1200">
              <a:solidFill>
                <a:schemeClr val="tx1"/>
              </a:solidFill>
              <a:latin typeface="Arial" charset="0"/>
              <a:ea typeface="ＭＳ Ｐゴシック" pitchFamily="34" charset="-128"/>
              <a:cs typeface="+mn-cs"/>
            </a:defRPr>
          </a:lvl8pPr>
          <a:lvl9pPr marL="3657600" algn="l" defTabSz="914400" rtl="0" eaLnBrk="1" latinLnBrk="0" hangingPunct="1">
            <a:defRPr sz="3600" kern="1200">
              <a:solidFill>
                <a:schemeClr val="tx1"/>
              </a:solidFill>
              <a:latin typeface="Arial" charset="0"/>
              <a:ea typeface="ＭＳ Ｐゴシック" pitchFamily="34" charset="-128"/>
              <a:cs typeface="+mn-cs"/>
            </a:defRPr>
          </a:lvl9pPr>
        </a:lstStyle>
        <a:p xmlns:a="http://schemas.openxmlformats.org/drawingml/2006/main">
          <a:pPr algn="ctr">
            <a:defRPr sz="800" b="0" i="0" u="none" strike="noStrike" kern="1200" baseline="0">
              <a:solidFill>
                <a:prstClr val="white">
                  <a:lumMod val="85000"/>
                </a:prstClr>
              </a:solidFill>
              <a:latin typeface="+mn-lt"/>
              <a:ea typeface="+mn-ea"/>
              <a:cs typeface="+mn-cs"/>
            </a:defRPr>
          </a:pPr>
          <a:r>
            <a:rPr lang="en-US" dirty="0" smtClean="0">
              <a:solidFill>
                <a:prstClr val="white">
                  <a:lumMod val="85000"/>
                </a:prstClr>
              </a:solidFill>
            </a:rPr>
            <a:t>Walking-working surfaces </a:t>
          </a:r>
          <a:endParaRPr lang="en-US" dirty="0">
            <a:solidFill>
              <a:prstClr val="white">
                <a:lumMod val="85000"/>
              </a:prstClr>
            </a:solidFill>
          </a:endParaRPr>
        </a:p>
      </cdr:txBody>
    </cdr:sp>
  </cdr:relSizeAnchor>
  <cdr:relSizeAnchor xmlns:cdr="http://schemas.openxmlformats.org/drawingml/2006/chartDrawing">
    <cdr:from>
      <cdr:x>0.33778</cdr:x>
      <cdr:y>0.84975</cdr:y>
    </cdr:from>
    <cdr:to>
      <cdr:x>0.42264</cdr:x>
      <cdr:y>0.97746</cdr:y>
    </cdr:to>
    <cdr:sp macro="" textlink="">
      <cdr:nvSpPr>
        <cdr:cNvPr id="9" name="Rectangle 8"/>
        <cdr:cNvSpPr/>
      </cdr:nvSpPr>
      <cdr:spPr>
        <a:xfrm xmlns:a="http://schemas.openxmlformats.org/drawingml/2006/main">
          <a:off x="3055916" y="3890943"/>
          <a:ext cx="767730" cy="584775"/>
        </a:xfrm>
        <a:prstGeom xmlns:a="http://schemas.openxmlformats.org/drawingml/2006/main" prst="rect">
          <a:avLst/>
        </a:prstGeom>
      </cdr:spPr>
      <cdr:txBody>
        <a:bodyPr xmlns:a="http://schemas.openxmlformats.org/drawingml/2006/main" wrap="square">
          <a:spAutoFit/>
        </a:bodyPr>
        <a:lstStyle xmlns:a="http://schemas.openxmlformats.org/drawingml/2006/main">
          <a:defPPr>
            <a:defRPr lang="en-US"/>
          </a:defPPr>
          <a:lvl1pPr algn="l" rtl="0" fontAlgn="base">
            <a:spcBef>
              <a:spcPct val="0"/>
            </a:spcBef>
            <a:spcAft>
              <a:spcPct val="0"/>
            </a:spcAft>
            <a:defRPr sz="3600" kern="1200">
              <a:solidFill>
                <a:schemeClr val="tx1"/>
              </a:solidFill>
              <a:latin typeface="Arial" charset="0"/>
              <a:ea typeface="ＭＳ Ｐゴシック" pitchFamily="34" charset="-128"/>
              <a:cs typeface="+mn-cs"/>
            </a:defRPr>
          </a:lvl1pPr>
          <a:lvl2pPr marL="457200" algn="l" rtl="0" fontAlgn="base">
            <a:spcBef>
              <a:spcPct val="0"/>
            </a:spcBef>
            <a:spcAft>
              <a:spcPct val="0"/>
            </a:spcAft>
            <a:defRPr sz="3600" kern="1200">
              <a:solidFill>
                <a:schemeClr val="tx1"/>
              </a:solidFill>
              <a:latin typeface="Arial" charset="0"/>
              <a:ea typeface="ＭＳ Ｐゴシック" pitchFamily="34" charset="-128"/>
              <a:cs typeface="+mn-cs"/>
            </a:defRPr>
          </a:lvl2pPr>
          <a:lvl3pPr marL="914400" algn="l" rtl="0" fontAlgn="base">
            <a:spcBef>
              <a:spcPct val="0"/>
            </a:spcBef>
            <a:spcAft>
              <a:spcPct val="0"/>
            </a:spcAft>
            <a:defRPr sz="3600" kern="1200">
              <a:solidFill>
                <a:schemeClr val="tx1"/>
              </a:solidFill>
              <a:latin typeface="Arial" charset="0"/>
              <a:ea typeface="ＭＳ Ｐゴシック" pitchFamily="34" charset="-128"/>
              <a:cs typeface="+mn-cs"/>
            </a:defRPr>
          </a:lvl3pPr>
          <a:lvl4pPr marL="1371600" algn="l" rtl="0" fontAlgn="base">
            <a:spcBef>
              <a:spcPct val="0"/>
            </a:spcBef>
            <a:spcAft>
              <a:spcPct val="0"/>
            </a:spcAft>
            <a:defRPr sz="3600" kern="1200">
              <a:solidFill>
                <a:schemeClr val="tx1"/>
              </a:solidFill>
              <a:latin typeface="Arial" charset="0"/>
              <a:ea typeface="ＭＳ Ｐゴシック" pitchFamily="34" charset="-128"/>
              <a:cs typeface="+mn-cs"/>
            </a:defRPr>
          </a:lvl4pPr>
          <a:lvl5pPr marL="1828800" algn="l" rtl="0" fontAlgn="base">
            <a:spcBef>
              <a:spcPct val="0"/>
            </a:spcBef>
            <a:spcAft>
              <a:spcPct val="0"/>
            </a:spcAft>
            <a:defRPr sz="3600" kern="1200">
              <a:solidFill>
                <a:schemeClr val="tx1"/>
              </a:solidFill>
              <a:latin typeface="Arial" charset="0"/>
              <a:ea typeface="ＭＳ Ｐゴシック" pitchFamily="34" charset="-128"/>
              <a:cs typeface="+mn-cs"/>
            </a:defRPr>
          </a:lvl5pPr>
          <a:lvl6pPr marL="2286000" algn="l" defTabSz="914400" rtl="0" eaLnBrk="1" latinLnBrk="0" hangingPunct="1">
            <a:defRPr sz="3600" kern="1200">
              <a:solidFill>
                <a:schemeClr val="tx1"/>
              </a:solidFill>
              <a:latin typeface="Arial" charset="0"/>
              <a:ea typeface="ＭＳ Ｐゴシック" pitchFamily="34" charset="-128"/>
              <a:cs typeface="+mn-cs"/>
            </a:defRPr>
          </a:lvl6pPr>
          <a:lvl7pPr marL="2743200" algn="l" defTabSz="914400" rtl="0" eaLnBrk="1" latinLnBrk="0" hangingPunct="1">
            <a:defRPr sz="3600" kern="1200">
              <a:solidFill>
                <a:schemeClr val="tx1"/>
              </a:solidFill>
              <a:latin typeface="Arial" charset="0"/>
              <a:ea typeface="ＭＳ Ｐゴシック" pitchFamily="34" charset="-128"/>
              <a:cs typeface="+mn-cs"/>
            </a:defRPr>
          </a:lvl7pPr>
          <a:lvl8pPr marL="3200400" algn="l" defTabSz="914400" rtl="0" eaLnBrk="1" latinLnBrk="0" hangingPunct="1">
            <a:defRPr sz="3600" kern="1200">
              <a:solidFill>
                <a:schemeClr val="tx1"/>
              </a:solidFill>
              <a:latin typeface="Arial" charset="0"/>
              <a:ea typeface="ＭＳ Ｐゴシック" pitchFamily="34" charset="-128"/>
              <a:cs typeface="+mn-cs"/>
            </a:defRPr>
          </a:lvl8pPr>
          <a:lvl9pPr marL="3657600" algn="l" defTabSz="914400" rtl="0" eaLnBrk="1" latinLnBrk="0" hangingPunct="1">
            <a:defRPr sz="3600" kern="1200">
              <a:solidFill>
                <a:schemeClr val="tx1"/>
              </a:solidFill>
              <a:latin typeface="Arial" charset="0"/>
              <a:ea typeface="ＭＳ Ｐゴシック" pitchFamily="34" charset="-128"/>
              <a:cs typeface="+mn-cs"/>
            </a:defRPr>
          </a:lvl9pPr>
        </a:lstStyle>
        <a:p xmlns:a="http://schemas.openxmlformats.org/drawingml/2006/main">
          <a:pPr algn="ctr">
            <a:defRPr sz="800" b="0" i="0" u="none" strike="noStrike" kern="1200" baseline="0">
              <a:solidFill>
                <a:prstClr val="white">
                  <a:lumMod val="85000"/>
                </a:prstClr>
              </a:solidFill>
              <a:latin typeface="+mn-lt"/>
              <a:ea typeface="+mn-ea"/>
              <a:cs typeface="+mn-cs"/>
            </a:defRPr>
          </a:pPr>
          <a:r>
            <a:rPr lang="en-US" dirty="0">
              <a:solidFill>
                <a:prstClr val="white">
                  <a:lumMod val="85000"/>
                </a:prstClr>
              </a:solidFill>
            </a:rPr>
            <a:t>Exit </a:t>
          </a:r>
          <a:r>
            <a:rPr lang="en-US" dirty="0" smtClean="0">
              <a:solidFill>
                <a:prstClr val="white">
                  <a:lumMod val="85000"/>
                </a:prstClr>
              </a:solidFill>
            </a:rPr>
            <a:t>routes and emergency planning </a:t>
          </a:r>
          <a:endParaRPr lang="en-US" dirty="0">
            <a:solidFill>
              <a:prstClr val="white">
                <a:lumMod val="85000"/>
              </a:prstClr>
            </a:solidFill>
          </a:endParaRPr>
        </a:p>
      </cdr:txBody>
    </cdr:sp>
  </cdr:relSizeAnchor>
  <cdr:relSizeAnchor xmlns:cdr="http://schemas.openxmlformats.org/drawingml/2006/chartDrawing">
    <cdr:from>
      <cdr:x>0.89953</cdr:x>
      <cdr:y>0.84198</cdr:y>
    </cdr:from>
    <cdr:to>
      <cdr:x>0.97993</cdr:x>
      <cdr:y>0.91592</cdr:y>
    </cdr:to>
    <cdr:sp macro="" textlink="">
      <cdr:nvSpPr>
        <cdr:cNvPr id="10" name="Rectangle 9"/>
        <cdr:cNvSpPr/>
      </cdr:nvSpPr>
      <cdr:spPr>
        <a:xfrm xmlns:a="http://schemas.openxmlformats.org/drawingml/2006/main">
          <a:off x="8138021" y="3855346"/>
          <a:ext cx="727380" cy="338566"/>
        </a:xfrm>
        <a:prstGeom xmlns:a="http://schemas.openxmlformats.org/drawingml/2006/main" prst="rect">
          <a:avLst/>
        </a:prstGeom>
      </cdr:spPr>
      <cdr:txBody>
        <a:bodyPr xmlns:a="http://schemas.openxmlformats.org/drawingml/2006/main" wrap="square">
          <a:spAutoFit/>
        </a:bodyPr>
        <a:lstStyle xmlns:a="http://schemas.openxmlformats.org/drawingml/2006/main">
          <a:defPPr>
            <a:defRPr lang="en-US"/>
          </a:defPPr>
          <a:lvl1pPr algn="l" rtl="0" fontAlgn="base">
            <a:spcBef>
              <a:spcPct val="0"/>
            </a:spcBef>
            <a:spcAft>
              <a:spcPct val="0"/>
            </a:spcAft>
            <a:defRPr sz="3600" kern="1200">
              <a:solidFill>
                <a:schemeClr val="tx1"/>
              </a:solidFill>
              <a:latin typeface="Arial" charset="0"/>
              <a:ea typeface="ＭＳ Ｐゴシック" pitchFamily="34" charset="-128"/>
              <a:cs typeface="+mn-cs"/>
            </a:defRPr>
          </a:lvl1pPr>
          <a:lvl2pPr marL="457200" algn="l" rtl="0" fontAlgn="base">
            <a:spcBef>
              <a:spcPct val="0"/>
            </a:spcBef>
            <a:spcAft>
              <a:spcPct val="0"/>
            </a:spcAft>
            <a:defRPr sz="3600" kern="1200">
              <a:solidFill>
                <a:schemeClr val="tx1"/>
              </a:solidFill>
              <a:latin typeface="Arial" charset="0"/>
              <a:ea typeface="ＭＳ Ｐゴシック" pitchFamily="34" charset="-128"/>
              <a:cs typeface="+mn-cs"/>
            </a:defRPr>
          </a:lvl2pPr>
          <a:lvl3pPr marL="914400" algn="l" rtl="0" fontAlgn="base">
            <a:spcBef>
              <a:spcPct val="0"/>
            </a:spcBef>
            <a:spcAft>
              <a:spcPct val="0"/>
            </a:spcAft>
            <a:defRPr sz="3600" kern="1200">
              <a:solidFill>
                <a:schemeClr val="tx1"/>
              </a:solidFill>
              <a:latin typeface="Arial" charset="0"/>
              <a:ea typeface="ＭＳ Ｐゴシック" pitchFamily="34" charset="-128"/>
              <a:cs typeface="+mn-cs"/>
            </a:defRPr>
          </a:lvl3pPr>
          <a:lvl4pPr marL="1371600" algn="l" rtl="0" fontAlgn="base">
            <a:spcBef>
              <a:spcPct val="0"/>
            </a:spcBef>
            <a:spcAft>
              <a:spcPct val="0"/>
            </a:spcAft>
            <a:defRPr sz="3600" kern="1200">
              <a:solidFill>
                <a:schemeClr val="tx1"/>
              </a:solidFill>
              <a:latin typeface="Arial" charset="0"/>
              <a:ea typeface="ＭＳ Ｐゴシック" pitchFamily="34" charset="-128"/>
              <a:cs typeface="+mn-cs"/>
            </a:defRPr>
          </a:lvl4pPr>
          <a:lvl5pPr marL="1828800" algn="l" rtl="0" fontAlgn="base">
            <a:spcBef>
              <a:spcPct val="0"/>
            </a:spcBef>
            <a:spcAft>
              <a:spcPct val="0"/>
            </a:spcAft>
            <a:defRPr sz="3600" kern="1200">
              <a:solidFill>
                <a:schemeClr val="tx1"/>
              </a:solidFill>
              <a:latin typeface="Arial" charset="0"/>
              <a:ea typeface="ＭＳ Ｐゴシック" pitchFamily="34" charset="-128"/>
              <a:cs typeface="+mn-cs"/>
            </a:defRPr>
          </a:lvl5pPr>
          <a:lvl6pPr marL="2286000" algn="l" defTabSz="914400" rtl="0" eaLnBrk="1" latinLnBrk="0" hangingPunct="1">
            <a:defRPr sz="3600" kern="1200">
              <a:solidFill>
                <a:schemeClr val="tx1"/>
              </a:solidFill>
              <a:latin typeface="Arial" charset="0"/>
              <a:ea typeface="ＭＳ Ｐゴシック" pitchFamily="34" charset="-128"/>
              <a:cs typeface="+mn-cs"/>
            </a:defRPr>
          </a:lvl6pPr>
          <a:lvl7pPr marL="2743200" algn="l" defTabSz="914400" rtl="0" eaLnBrk="1" latinLnBrk="0" hangingPunct="1">
            <a:defRPr sz="3600" kern="1200">
              <a:solidFill>
                <a:schemeClr val="tx1"/>
              </a:solidFill>
              <a:latin typeface="Arial" charset="0"/>
              <a:ea typeface="ＭＳ Ｐゴシック" pitchFamily="34" charset="-128"/>
              <a:cs typeface="+mn-cs"/>
            </a:defRPr>
          </a:lvl7pPr>
          <a:lvl8pPr marL="3200400" algn="l" defTabSz="914400" rtl="0" eaLnBrk="1" latinLnBrk="0" hangingPunct="1">
            <a:defRPr sz="3600" kern="1200">
              <a:solidFill>
                <a:schemeClr val="tx1"/>
              </a:solidFill>
              <a:latin typeface="Arial" charset="0"/>
              <a:ea typeface="ＭＳ Ｐゴシック" pitchFamily="34" charset="-128"/>
              <a:cs typeface="+mn-cs"/>
            </a:defRPr>
          </a:lvl8pPr>
          <a:lvl9pPr marL="3657600" algn="l" defTabSz="914400" rtl="0" eaLnBrk="1" latinLnBrk="0" hangingPunct="1">
            <a:defRPr sz="3600" kern="1200">
              <a:solidFill>
                <a:schemeClr val="tx1"/>
              </a:solidFill>
              <a:latin typeface="Arial" charset="0"/>
              <a:ea typeface="ＭＳ Ｐゴシック" pitchFamily="34" charset="-128"/>
              <a:cs typeface="+mn-cs"/>
            </a:defRPr>
          </a:lvl9pPr>
        </a:lstStyle>
        <a:p xmlns:a="http://schemas.openxmlformats.org/drawingml/2006/main">
          <a:pPr algn="ctr">
            <a:defRPr sz="800" b="0" i="0" u="none" strike="noStrike" kern="1200" baseline="0">
              <a:solidFill>
                <a:prstClr val="white">
                  <a:lumMod val="85000"/>
                </a:prstClr>
              </a:solidFill>
              <a:latin typeface="+mn-lt"/>
              <a:ea typeface="+mn-ea"/>
              <a:cs typeface="+mn-cs"/>
            </a:defRPr>
          </a:pPr>
          <a:r>
            <a:rPr lang="en-US" dirty="0">
              <a:solidFill>
                <a:prstClr val="white">
                  <a:lumMod val="85000"/>
                </a:prstClr>
              </a:solidFill>
            </a:rPr>
            <a:t>Hazardous </a:t>
          </a:r>
          <a:r>
            <a:rPr lang="en-US" dirty="0" smtClean="0">
              <a:solidFill>
                <a:prstClr val="white">
                  <a:lumMod val="85000"/>
                </a:prstClr>
              </a:solidFill>
            </a:rPr>
            <a:t>materials</a:t>
          </a:r>
          <a:endParaRPr lang="en-US" dirty="0">
            <a:solidFill>
              <a:prstClr val="white">
                <a:lumMod val="85000"/>
              </a:prstClr>
            </a:solidFill>
          </a:endParaRPr>
        </a:p>
      </cdr:txBody>
    </cdr:sp>
  </cdr:relSizeAnchor>
  <cdr:relSizeAnchor xmlns:cdr="http://schemas.openxmlformats.org/drawingml/2006/chartDrawing">
    <cdr:from>
      <cdr:x>0.71497</cdr:x>
      <cdr:y>0.8492</cdr:y>
    </cdr:from>
    <cdr:to>
      <cdr:x>0.79077</cdr:x>
      <cdr:y>0.95002</cdr:y>
    </cdr:to>
    <cdr:sp macro="" textlink="">
      <cdr:nvSpPr>
        <cdr:cNvPr id="11" name="Rectangle 10"/>
        <cdr:cNvSpPr/>
      </cdr:nvSpPr>
      <cdr:spPr>
        <a:xfrm xmlns:a="http://schemas.openxmlformats.org/drawingml/2006/main">
          <a:off x="6468334" y="3888425"/>
          <a:ext cx="685764" cy="461647"/>
        </a:xfrm>
        <a:prstGeom xmlns:a="http://schemas.openxmlformats.org/drawingml/2006/main" prst="rect">
          <a:avLst/>
        </a:prstGeom>
      </cdr:spPr>
      <cdr:txBody>
        <a:bodyPr xmlns:a="http://schemas.openxmlformats.org/drawingml/2006/main" wrap="square">
          <a:spAutoFit/>
        </a:bodyPr>
        <a:lstStyle xmlns:a="http://schemas.openxmlformats.org/drawingml/2006/main">
          <a:defPPr>
            <a:defRPr lang="en-US"/>
          </a:defPPr>
          <a:lvl1pPr algn="l" rtl="0" fontAlgn="base">
            <a:spcBef>
              <a:spcPct val="0"/>
            </a:spcBef>
            <a:spcAft>
              <a:spcPct val="0"/>
            </a:spcAft>
            <a:defRPr sz="3600" kern="1200">
              <a:solidFill>
                <a:schemeClr val="tx1"/>
              </a:solidFill>
              <a:latin typeface="Arial" charset="0"/>
              <a:ea typeface="ＭＳ Ｐゴシック" pitchFamily="34" charset="-128"/>
              <a:cs typeface="+mn-cs"/>
            </a:defRPr>
          </a:lvl1pPr>
          <a:lvl2pPr marL="457200" algn="l" rtl="0" fontAlgn="base">
            <a:spcBef>
              <a:spcPct val="0"/>
            </a:spcBef>
            <a:spcAft>
              <a:spcPct val="0"/>
            </a:spcAft>
            <a:defRPr sz="3600" kern="1200">
              <a:solidFill>
                <a:schemeClr val="tx1"/>
              </a:solidFill>
              <a:latin typeface="Arial" charset="0"/>
              <a:ea typeface="ＭＳ Ｐゴシック" pitchFamily="34" charset="-128"/>
              <a:cs typeface="+mn-cs"/>
            </a:defRPr>
          </a:lvl2pPr>
          <a:lvl3pPr marL="914400" algn="l" rtl="0" fontAlgn="base">
            <a:spcBef>
              <a:spcPct val="0"/>
            </a:spcBef>
            <a:spcAft>
              <a:spcPct val="0"/>
            </a:spcAft>
            <a:defRPr sz="3600" kern="1200">
              <a:solidFill>
                <a:schemeClr val="tx1"/>
              </a:solidFill>
              <a:latin typeface="Arial" charset="0"/>
              <a:ea typeface="ＭＳ Ｐゴシック" pitchFamily="34" charset="-128"/>
              <a:cs typeface="+mn-cs"/>
            </a:defRPr>
          </a:lvl3pPr>
          <a:lvl4pPr marL="1371600" algn="l" rtl="0" fontAlgn="base">
            <a:spcBef>
              <a:spcPct val="0"/>
            </a:spcBef>
            <a:spcAft>
              <a:spcPct val="0"/>
            </a:spcAft>
            <a:defRPr sz="3600" kern="1200">
              <a:solidFill>
                <a:schemeClr val="tx1"/>
              </a:solidFill>
              <a:latin typeface="Arial" charset="0"/>
              <a:ea typeface="ＭＳ Ｐゴシック" pitchFamily="34" charset="-128"/>
              <a:cs typeface="+mn-cs"/>
            </a:defRPr>
          </a:lvl4pPr>
          <a:lvl5pPr marL="1828800" algn="l" rtl="0" fontAlgn="base">
            <a:spcBef>
              <a:spcPct val="0"/>
            </a:spcBef>
            <a:spcAft>
              <a:spcPct val="0"/>
            </a:spcAft>
            <a:defRPr sz="3600" kern="1200">
              <a:solidFill>
                <a:schemeClr val="tx1"/>
              </a:solidFill>
              <a:latin typeface="Arial" charset="0"/>
              <a:ea typeface="ＭＳ Ｐゴシック" pitchFamily="34" charset="-128"/>
              <a:cs typeface="+mn-cs"/>
            </a:defRPr>
          </a:lvl5pPr>
          <a:lvl6pPr marL="2286000" algn="l" defTabSz="914400" rtl="0" eaLnBrk="1" latinLnBrk="0" hangingPunct="1">
            <a:defRPr sz="3600" kern="1200">
              <a:solidFill>
                <a:schemeClr val="tx1"/>
              </a:solidFill>
              <a:latin typeface="Arial" charset="0"/>
              <a:ea typeface="ＭＳ Ｐゴシック" pitchFamily="34" charset="-128"/>
              <a:cs typeface="+mn-cs"/>
            </a:defRPr>
          </a:lvl6pPr>
          <a:lvl7pPr marL="2743200" algn="l" defTabSz="914400" rtl="0" eaLnBrk="1" latinLnBrk="0" hangingPunct="1">
            <a:defRPr sz="3600" kern="1200">
              <a:solidFill>
                <a:schemeClr val="tx1"/>
              </a:solidFill>
              <a:latin typeface="Arial" charset="0"/>
              <a:ea typeface="ＭＳ Ｐゴシック" pitchFamily="34" charset="-128"/>
              <a:cs typeface="+mn-cs"/>
            </a:defRPr>
          </a:lvl7pPr>
          <a:lvl8pPr marL="3200400" algn="l" defTabSz="914400" rtl="0" eaLnBrk="1" latinLnBrk="0" hangingPunct="1">
            <a:defRPr sz="3600" kern="1200">
              <a:solidFill>
                <a:schemeClr val="tx1"/>
              </a:solidFill>
              <a:latin typeface="Arial" charset="0"/>
              <a:ea typeface="ＭＳ Ｐゴシック" pitchFamily="34" charset="-128"/>
              <a:cs typeface="+mn-cs"/>
            </a:defRPr>
          </a:lvl8pPr>
          <a:lvl9pPr marL="3657600" algn="l" defTabSz="914400" rtl="0" eaLnBrk="1" latinLnBrk="0" hangingPunct="1">
            <a:defRPr sz="3600" kern="1200">
              <a:solidFill>
                <a:schemeClr val="tx1"/>
              </a:solidFill>
              <a:latin typeface="Arial" charset="0"/>
              <a:ea typeface="ＭＳ Ｐゴシック" pitchFamily="34" charset="-128"/>
              <a:cs typeface="+mn-cs"/>
            </a:defRPr>
          </a:lvl9pPr>
        </a:lstStyle>
        <a:p xmlns:a="http://schemas.openxmlformats.org/drawingml/2006/main">
          <a:pPr algn="ctr">
            <a:defRPr sz="800" b="0" i="0" u="none" strike="noStrike" kern="1200" baseline="0">
              <a:solidFill>
                <a:prstClr val="white">
                  <a:lumMod val="85000"/>
                </a:prstClr>
              </a:solidFill>
              <a:latin typeface="+mn-lt"/>
              <a:ea typeface="+mn-ea"/>
              <a:cs typeface="+mn-cs"/>
            </a:defRPr>
          </a:pPr>
          <a:r>
            <a:rPr lang="en-US" dirty="0">
              <a:solidFill>
                <a:prstClr val="white">
                  <a:lumMod val="85000"/>
                </a:prstClr>
              </a:solidFill>
            </a:rPr>
            <a:t>Personal </a:t>
          </a:r>
          <a:r>
            <a:rPr lang="en-US" dirty="0" smtClean="0">
              <a:solidFill>
                <a:prstClr val="white">
                  <a:lumMod val="85000"/>
                </a:prstClr>
              </a:solidFill>
            </a:rPr>
            <a:t>protective equipment </a:t>
          </a:r>
          <a:endParaRPr lang="en-US" dirty="0">
            <a:solidFill>
              <a:prstClr val="white">
                <a:lumMod val="85000"/>
              </a:prstClr>
            </a:solidFill>
          </a:endParaRPr>
        </a:p>
      </cdr:txBody>
    </cdr:sp>
  </cdr:relSizeAnchor>
  <cdr:relSizeAnchor xmlns:cdr="http://schemas.openxmlformats.org/drawingml/2006/chartDrawing">
    <cdr:from>
      <cdr:x>0.61151</cdr:x>
      <cdr:y>0.85131</cdr:y>
    </cdr:from>
    <cdr:to>
      <cdr:x>0.71052</cdr:x>
      <cdr:y>0.95214</cdr:y>
    </cdr:to>
    <cdr:sp macro="" textlink="">
      <cdr:nvSpPr>
        <cdr:cNvPr id="12" name="Rectangle 11"/>
        <cdr:cNvSpPr/>
      </cdr:nvSpPr>
      <cdr:spPr>
        <a:xfrm xmlns:a="http://schemas.openxmlformats.org/drawingml/2006/main">
          <a:off x="5532382" y="3898079"/>
          <a:ext cx="895745" cy="461693"/>
        </a:xfrm>
        <a:prstGeom xmlns:a="http://schemas.openxmlformats.org/drawingml/2006/main" prst="rect">
          <a:avLst/>
        </a:prstGeom>
      </cdr:spPr>
      <cdr:txBody>
        <a:bodyPr xmlns:a="http://schemas.openxmlformats.org/drawingml/2006/main" wrap="square">
          <a:spAutoFit/>
        </a:bodyPr>
        <a:lstStyle xmlns:a="http://schemas.openxmlformats.org/drawingml/2006/main">
          <a:defPPr>
            <a:defRPr lang="en-US"/>
          </a:defPPr>
          <a:lvl1pPr algn="l" rtl="0" fontAlgn="base">
            <a:spcBef>
              <a:spcPct val="0"/>
            </a:spcBef>
            <a:spcAft>
              <a:spcPct val="0"/>
            </a:spcAft>
            <a:defRPr sz="3600" kern="1200">
              <a:solidFill>
                <a:schemeClr val="tx1"/>
              </a:solidFill>
              <a:latin typeface="Arial" charset="0"/>
              <a:ea typeface="ＭＳ Ｐゴシック" pitchFamily="34" charset="-128"/>
              <a:cs typeface="+mn-cs"/>
            </a:defRPr>
          </a:lvl1pPr>
          <a:lvl2pPr marL="457200" algn="l" rtl="0" fontAlgn="base">
            <a:spcBef>
              <a:spcPct val="0"/>
            </a:spcBef>
            <a:spcAft>
              <a:spcPct val="0"/>
            </a:spcAft>
            <a:defRPr sz="3600" kern="1200">
              <a:solidFill>
                <a:schemeClr val="tx1"/>
              </a:solidFill>
              <a:latin typeface="Arial" charset="0"/>
              <a:ea typeface="ＭＳ Ｐゴシック" pitchFamily="34" charset="-128"/>
              <a:cs typeface="+mn-cs"/>
            </a:defRPr>
          </a:lvl2pPr>
          <a:lvl3pPr marL="914400" algn="l" rtl="0" fontAlgn="base">
            <a:spcBef>
              <a:spcPct val="0"/>
            </a:spcBef>
            <a:spcAft>
              <a:spcPct val="0"/>
            </a:spcAft>
            <a:defRPr sz="3600" kern="1200">
              <a:solidFill>
                <a:schemeClr val="tx1"/>
              </a:solidFill>
              <a:latin typeface="Arial" charset="0"/>
              <a:ea typeface="ＭＳ Ｐゴシック" pitchFamily="34" charset="-128"/>
              <a:cs typeface="+mn-cs"/>
            </a:defRPr>
          </a:lvl3pPr>
          <a:lvl4pPr marL="1371600" algn="l" rtl="0" fontAlgn="base">
            <a:spcBef>
              <a:spcPct val="0"/>
            </a:spcBef>
            <a:spcAft>
              <a:spcPct val="0"/>
            </a:spcAft>
            <a:defRPr sz="3600" kern="1200">
              <a:solidFill>
                <a:schemeClr val="tx1"/>
              </a:solidFill>
              <a:latin typeface="Arial" charset="0"/>
              <a:ea typeface="ＭＳ Ｐゴシック" pitchFamily="34" charset="-128"/>
              <a:cs typeface="+mn-cs"/>
            </a:defRPr>
          </a:lvl4pPr>
          <a:lvl5pPr marL="1828800" algn="l" rtl="0" fontAlgn="base">
            <a:spcBef>
              <a:spcPct val="0"/>
            </a:spcBef>
            <a:spcAft>
              <a:spcPct val="0"/>
            </a:spcAft>
            <a:defRPr sz="3600" kern="1200">
              <a:solidFill>
                <a:schemeClr val="tx1"/>
              </a:solidFill>
              <a:latin typeface="Arial" charset="0"/>
              <a:ea typeface="ＭＳ Ｐゴシック" pitchFamily="34" charset="-128"/>
              <a:cs typeface="+mn-cs"/>
            </a:defRPr>
          </a:lvl5pPr>
          <a:lvl6pPr marL="2286000" algn="l" defTabSz="914400" rtl="0" eaLnBrk="1" latinLnBrk="0" hangingPunct="1">
            <a:defRPr sz="3600" kern="1200">
              <a:solidFill>
                <a:schemeClr val="tx1"/>
              </a:solidFill>
              <a:latin typeface="Arial" charset="0"/>
              <a:ea typeface="ＭＳ Ｐゴシック" pitchFamily="34" charset="-128"/>
              <a:cs typeface="+mn-cs"/>
            </a:defRPr>
          </a:lvl6pPr>
          <a:lvl7pPr marL="2743200" algn="l" defTabSz="914400" rtl="0" eaLnBrk="1" latinLnBrk="0" hangingPunct="1">
            <a:defRPr sz="3600" kern="1200">
              <a:solidFill>
                <a:schemeClr val="tx1"/>
              </a:solidFill>
              <a:latin typeface="Arial" charset="0"/>
              <a:ea typeface="ＭＳ Ｐゴシック" pitchFamily="34" charset="-128"/>
              <a:cs typeface="+mn-cs"/>
            </a:defRPr>
          </a:lvl7pPr>
          <a:lvl8pPr marL="3200400" algn="l" defTabSz="914400" rtl="0" eaLnBrk="1" latinLnBrk="0" hangingPunct="1">
            <a:defRPr sz="3600" kern="1200">
              <a:solidFill>
                <a:schemeClr val="tx1"/>
              </a:solidFill>
              <a:latin typeface="Arial" charset="0"/>
              <a:ea typeface="ＭＳ Ｐゴシック" pitchFamily="34" charset="-128"/>
              <a:cs typeface="+mn-cs"/>
            </a:defRPr>
          </a:lvl8pPr>
          <a:lvl9pPr marL="3657600" algn="l" defTabSz="914400" rtl="0" eaLnBrk="1" latinLnBrk="0" hangingPunct="1">
            <a:defRPr sz="3600" kern="1200">
              <a:solidFill>
                <a:schemeClr val="tx1"/>
              </a:solidFill>
              <a:latin typeface="Arial" charset="0"/>
              <a:ea typeface="ＭＳ Ｐゴシック" pitchFamily="34" charset="-128"/>
              <a:cs typeface="+mn-cs"/>
            </a:defRPr>
          </a:lvl9pPr>
        </a:lstStyle>
        <a:p xmlns:a="http://schemas.openxmlformats.org/drawingml/2006/main">
          <a:pPr algn="ctr">
            <a:defRPr sz="800" b="0" i="0" u="none" strike="noStrike" kern="1200" baseline="0">
              <a:solidFill>
                <a:prstClr val="white">
                  <a:lumMod val="85000"/>
                </a:prstClr>
              </a:solidFill>
              <a:latin typeface="+mn-lt"/>
              <a:ea typeface="+mn-ea"/>
              <a:cs typeface="+mn-cs"/>
            </a:defRPr>
          </a:pPr>
          <a:r>
            <a:rPr lang="en-US" dirty="0">
              <a:solidFill>
                <a:prstClr val="white">
                  <a:lumMod val="85000"/>
                </a:prstClr>
              </a:solidFill>
            </a:rPr>
            <a:t>General </a:t>
          </a:r>
          <a:r>
            <a:rPr lang="en-US" dirty="0" smtClean="0">
              <a:solidFill>
                <a:prstClr val="white">
                  <a:lumMod val="85000"/>
                </a:prstClr>
              </a:solidFill>
            </a:rPr>
            <a:t>environmental controls</a:t>
          </a:r>
          <a:endParaRPr lang="en-US" dirty="0">
            <a:solidFill>
              <a:prstClr val="white">
                <a:lumMod val="85000"/>
              </a:prstClr>
            </a:solidFill>
          </a:endParaRPr>
        </a:p>
      </cdr:txBody>
    </cdr:sp>
  </cdr:relSizeAnchor>
  <cdr:relSizeAnchor xmlns:cdr="http://schemas.openxmlformats.org/drawingml/2006/chartDrawing">
    <cdr:from>
      <cdr:x>0.43737</cdr:x>
      <cdr:y>0.84611</cdr:y>
    </cdr:from>
    <cdr:to>
      <cdr:x>0.51266</cdr:x>
      <cdr:y>0.92004</cdr:y>
    </cdr:to>
    <cdr:sp macro="" textlink="">
      <cdr:nvSpPr>
        <cdr:cNvPr id="13" name="Rectangle 12"/>
        <cdr:cNvSpPr/>
      </cdr:nvSpPr>
      <cdr:spPr>
        <a:xfrm xmlns:a="http://schemas.openxmlformats.org/drawingml/2006/main">
          <a:off x="3956875" y="3874289"/>
          <a:ext cx="681150" cy="338520"/>
        </a:xfrm>
        <a:prstGeom xmlns:a="http://schemas.openxmlformats.org/drawingml/2006/main" prst="rect">
          <a:avLst/>
        </a:prstGeom>
      </cdr:spPr>
      <cdr:txBody>
        <a:bodyPr xmlns:a="http://schemas.openxmlformats.org/drawingml/2006/main" wrap="square">
          <a:spAutoFit/>
        </a:bodyPr>
        <a:lstStyle xmlns:a="http://schemas.openxmlformats.org/drawingml/2006/main">
          <a:defPPr>
            <a:defRPr lang="en-US"/>
          </a:defPPr>
          <a:lvl1pPr algn="l" rtl="0" fontAlgn="base">
            <a:spcBef>
              <a:spcPct val="0"/>
            </a:spcBef>
            <a:spcAft>
              <a:spcPct val="0"/>
            </a:spcAft>
            <a:defRPr sz="3600" kern="1200">
              <a:solidFill>
                <a:schemeClr val="tx1"/>
              </a:solidFill>
              <a:latin typeface="Arial" charset="0"/>
              <a:ea typeface="ＭＳ Ｐゴシック" pitchFamily="34" charset="-128"/>
              <a:cs typeface="+mn-cs"/>
            </a:defRPr>
          </a:lvl1pPr>
          <a:lvl2pPr marL="457200" algn="l" rtl="0" fontAlgn="base">
            <a:spcBef>
              <a:spcPct val="0"/>
            </a:spcBef>
            <a:spcAft>
              <a:spcPct val="0"/>
            </a:spcAft>
            <a:defRPr sz="3600" kern="1200">
              <a:solidFill>
                <a:schemeClr val="tx1"/>
              </a:solidFill>
              <a:latin typeface="Arial" charset="0"/>
              <a:ea typeface="ＭＳ Ｐゴシック" pitchFamily="34" charset="-128"/>
              <a:cs typeface="+mn-cs"/>
            </a:defRPr>
          </a:lvl2pPr>
          <a:lvl3pPr marL="914400" algn="l" rtl="0" fontAlgn="base">
            <a:spcBef>
              <a:spcPct val="0"/>
            </a:spcBef>
            <a:spcAft>
              <a:spcPct val="0"/>
            </a:spcAft>
            <a:defRPr sz="3600" kern="1200">
              <a:solidFill>
                <a:schemeClr val="tx1"/>
              </a:solidFill>
              <a:latin typeface="Arial" charset="0"/>
              <a:ea typeface="ＭＳ Ｐゴシック" pitchFamily="34" charset="-128"/>
              <a:cs typeface="+mn-cs"/>
            </a:defRPr>
          </a:lvl3pPr>
          <a:lvl4pPr marL="1371600" algn="l" rtl="0" fontAlgn="base">
            <a:spcBef>
              <a:spcPct val="0"/>
            </a:spcBef>
            <a:spcAft>
              <a:spcPct val="0"/>
            </a:spcAft>
            <a:defRPr sz="3600" kern="1200">
              <a:solidFill>
                <a:schemeClr val="tx1"/>
              </a:solidFill>
              <a:latin typeface="Arial" charset="0"/>
              <a:ea typeface="ＭＳ Ｐゴシック" pitchFamily="34" charset="-128"/>
              <a:cs typeface="+mn-cs"/>
            </a:defRPr>
          </a:lvl4pPr>
          <a:lvl5pPr marL="1828800" algn="l" rtl="0" fontAlgn="base">
            <a:spcBef>
              <a:spcPct val="0"/>
            </a:spcBef>
            <a:spcAft>
              <a:spcPct val="0"/>
            </a:spcAft>
            <a:defRPr sz="3600" kern="1200">
              <a:solidFill>
                <a:schemeClr val="tx1"/>
              </a:solidFill>
              <a:latin typeface="Arial" charset="0"/>
              <a:ea typeface="ＭＳ Ｐゴシック" pitchFamily="34" charset="-128"/>
              <a:cs typeface="+mn-cs"/>
            </a:defRPr>
          </a:lvl5pPr>
          <a:lvl6pPr marL="2286000" algn="l" defTabSz="914400" rtl="0" eaLnBrk="1" latinLnBrk="0" hangingPunct="1">
            <a:defRPr sz="3600" kern="1200">
              <a:solidFill>
                <a:schemeClr val="tx1"/>
              </a:solidFill>
              <a:latin typeface="Arial" charset="0"/>
              <a:ea typeface="ＭＳ Ｐゴシック" pitchFamily="34" charset="-128"/>
              <a:cs typeface="+mn-cs"/>
            </a:defRPr>
          </a:lvl6pPr>
          <a:lvl7pPr marL="2743200" algn="l" defTabSz="914400" rtl="0" eaLnBrk="1" latinLnBrk="0" hangingPunct="1">
            <a:defRPr sz="3600" kern="1200">
              <a:solidFill>
                <a:schemeClr val="tx1"/>
              </a:solidFill>
              <a:latin typeface="Arial" charset="0"/>
              <a:ea typeface="ＭＳ Ｐゴシック" pitchFamily="34" charset="-128"/>
              <a:cs typeface="+mn-cs"/>
            </a:defRPr>
          </a:lvl7pPr>
          <a:lvl8pPr marL="3200400" algn="l" defTabSz="914400" rtl="0" eaLnBrk="1" latinLnBrk="0" hangingPunct="1">
            <a:defRPr sz="3600" kern="1200">
              <a:solidFill>
                <a:schemeClr val="tx1"/>
              </a:solidFill>
              <a:latin typeface="Arial" charset="0"/>
              <a:ea typeface="ＭＳ Ｐゴシック" pitchFamily="34" charset="-128"/>
              <a:cs typeface="+mn-cs"/>
            </a:defRPr>
          </a:lvl8pPr>
          <a:lvl9pPr marL="3657600" algn="l" defTabSz="914400" rtl="0" eaLnBrk="1" latinLnBrk="0" hangingPunct="1">
            <a:defRPr sz="3600" kern="1200">
              <a:solidFill>
                <a:schemeClr val="tx1"/>
              </a:solidFill>
              <a:latin typeface="Arial" charset="0"/>
              <a:ea typeface="ＭＳ Ｐゴシック" pitchFamily="34" charset="-128"/>
              <a:cs typeface="+mn-cs"/>
            </a:defRPr>
          </a:lvl9pPr>
        </a:lstStyle>
        <a:p xmlns:a="http://schemas.openxmlformats.org/drawingml/2006/main">
          <a:pPr algn="ctr">
            <a:defRPr sz="800" b="0" i="0" u="none" strike="noStrike" kern="1200" baseline="0">
              <a:solidFill>
                <a:prstClr val="white">
                  <a:lumMod val="85000"/>
                </a:prstClr>
              </a:solidFill>
              <a:latin typeface="+mn-lt"/>
              <a:ea typeface="+mn-ea"/>
              <a:cs typeface="+mn-cs"/>
            </a:defRPr>
          </a:pPr>
          <a:r>
            <a:rPr lang="en-US" dirty="0">
              <a:solidFill>
                <a:prstClr val="white">
                  <a:lumMod val="85000"/>
                </a:prstClr>
              </a:solidFill>
            </a:rPr>
            <a:t>Fire </a:t>
          </a:r>
          <a:r>
            <a:rPr lang="en-US" dirty="0" smtClean="0">
              <a:solidFill>
                <a:prstClr val="white">
                  <a:lumMod val="85000"/>
                </a:prstClr>
              </a:solidFill>
            </a:rPr>
            <a:t>protection </a:t>
          </a:r>
          <a:endParaRPr lang="en-US" dirty="0">
            <a:solidFill>
              <a:prstClr val="white">
                <a:lumMod val="85000"/>
              </a:prstClr>
            </a:solidFill>
          </a:endParaRPr>
        </a:p>
      </cdr:txBody>
    </cdr:sp>
  </cdr:relSizeAnchor>
  <cdr:relSizeAnchor xmlns:cdr="http://schemas.openxmlformats.org/drawingml/2006/chartDrawing">
    <cdr:from>
      <cdr:x>0.52293</cdr:x>
      <cdr:y>0.8487</cdr:y>
    </cdr:from>
    <cdr:to>
      <cdr:x>0.61884</cdr:x>
      <cdr:y>0.94953</cdr:y>
    </cdr:to>
    <cdr:sp macro="" textlink="">
      <cdr:nvSpPr>
        <cdr:cNvPr id="15" name="Rectangle 14"/>
        <cdr:cNvSpPr/>
      </cdr:nvSpPr>
      <cdr:spPr>
        <a:xfrm xmlns:a="http://schemas.openxmlformats.org/drawingml/2006/main">
          <a:off x="4730957" y="3886135"/>
          <a:ext cx="867700" cy="461694"/>
        </a:xfrm>
        <a:prstGeom xmlns:a="http://schemas.openxmlformats.org/drawingml/2006/main" prst="rect">
          <a:avLst/>
        </a:prstGeom>
      </cdr:spPr>
      <cdr:txBody>
        <a:bodyPr xmlns:a="http://schemas.openxmlformats.org/drawingml/2006/main" wrap="square">
          <a:spAutoFit/>
        </a:bodyPr>
        <a:lstStyle xmlns:a="http://schemas.openxmlformats.org/drawingml/2006/main">
          <a:defPPr>
            <a:defRPr lang="en-US"/>
          </a:defPPr>
          <a:lvl1pPr algn="l" rtl="0" fontAlgn="base">
            <a:spcBef>
              <a:spcPct val="0"/>
            </a:spcBef>
            <a:spcAft>
              <a:spcPct val="0"/>
            </a:spcAft>
            <a:defRPr sz="3600" kern="1200">
              <a:solidFill>
                <a:schemeClr val="tx1"/>
              </a:solidFill>
              <a:latin typeface="Arial" charset="0"/>
              <a:ea typeface="ＭＳ Ｐゴシック" pitchFamily="34" charset="-128"/>
              <a:cs typeface="+mn-cs"/>
            </a:defRPr>
          </a:lvl1pPr>
          <a:lvl2pPr marL="457200" algn="l" rtl="0" fontAlgn="base">
            <a:spcBef>
              <a:spcPct val="0"/>
            </a:spcBef>
            <a:spcAft>
              <a:spcPct val="0"/>
            </a:spcAft>
            <a:defRPr sz="3600" kern="1200">
              <a:solidFill>
                <a:schemeClr val="tx1"/>
              </a:solidFill>
              <a:latin typeface="Arial" charset="0"/>
              <a:ea typeface="ＭＳ Ｐゴシック" pitchFamily="34" charset="-128"/>
              <a:cs typeface="+mn-cs"/>
            </a:defRPr>
          </a:lvl2pPr>
          <a:lvl3pPr marL="914400" algn="l" rtl="0" fontAlgn="base">
            <a:spcBef>
              <a:spcPct val="0"/>
            </a:spcBef>
            <a:spcAft>
              <a:spcPct val="0"/>
            </a:spcAft>
            <a:defRPr sz="3600" kern="1200">
              <a:solidFill>
                <a:schemeClr val="tx1"/>
              </a:solidFill>
              <a:latin typeface="Arial" charset="0"/>
              <a:ea typeface="ＭＳ Ｐゴシック" pitchFamily="34" charset="-128"/>
              <a:cs typeface="+mn-cs"/>
            </a:defRPr>
          </a:lvl3pPr>
          <a:lvl4pPr marL="1371600" algn="l" rtl="0" fontAlgn="base">
            <a:spcBef>
              <a:spcPct val="0"/>
            </a:spcBef>
            <a:spcAft>
              <a:spcPct val="0"/>
            </a:spcAft>
            <a:defRPr sz="3600" kern="1200">
              <a:solidFill>
                <a:schemeClr val="tx1"/>
              </a:solidFill>
              <a:latin typeface="Arial" charset="0"/>
              <a:ea typeface="ＭＳ Ｐゴシック" pitchFamily="34" charset="-128"/>
              <a:cs typeface="+mn-cs"/>
            </a:defRPr>
          </a:lvl4pPr>
          <a:lvl5pPr marL="1828800" algn="l" rtl="0" fontAlgn="base">
            <a:spcBef>
              <a:spcPct val="0"/>
            </a:spcBef>
            <a:spcAft>
              <a:spcPct val="0"/>
            </a:spcAft>
            <a:defRPr sz="3600" kern="1200">
              <a:solidFill>
                <a:schemeClr val="tx1"/>
              </a:solidFill>
              <a:latin typeface="Arial" charset="0"/>
              <a:ea typeface="ＭＳ Ｐゴシック" pitchFamily="34" charset="-128"/>
              <a:cs typeface="+mn-cs"/>
            </a:defRPr>
          </a:lvl5pPr>
          <a:lvl6pPr marL="2286000" algn="l" defTabSz="914400" rtl="0" eaLnBrk="1" latinLnBrk="0" hangingPunct="1">
            <a:defRPr sz="3600" kern="1200">
              <a:solidFill>
                <a:schemeClr val="tx1"/>
              </a:solidFill>
              <a:latin typeface="Arial" charset="0"/>
              <a:ea typeface="ＭＳ Ｐゴシック" pitchFamily="34" charset="-128"/>
              <a:cs typeface="+mn-cs"/>
            </a:defRPr>
          </a:lvl6pPr>
          <a:lvl7pPr marL="2743200" algn="l" defTabSz="914400" rtl="0" eaLnBrk="1" latinLnBrk="0" hangingPunct="1">
            <a:defRPr sz="3600" kern="1200">
              <a:solidFill>
                <a:schemeClr val="tx1"/>
              </a:solidFill>
              <a:latin typeface="Arial" charset="0"/>
              <a:ea typeface="ＭＳ Ｐゴシック" pitchFamily="34" charset="-128"/>
              <a:cs typeface="+mn-cs"/>
            </a:defRPr>
          </a:lvl7pPr>
          <a:lvl8pPr marL="3200400" algn="l" defTabSz="914400" rtl="0" eaLnBrk="1" latinLnBrk="0" hangingPunct="1">
            <a:defRPr sz="3600" kern="1200">
              <a:solidFill>
                <a:schemeClr val="tx1"/>
              </a:solidFill>
              <a:latin typeface="Arial" charset="0"/>
              <a:ea typeface="ＭＳ Ｐゴシック" pitchFamily="34" charset="-128"/>
              <a:cs typeface="+mn-cs"/>
            </a:defRPr>
          </a:lvl8pPr>
          <a:lvl9pPr marL="3657600" algn="l" defTabSz="914400" rtl="0" eaLnBrk="1" latinLnBrk="0" hangingPunct="1">
            <a:defRPr sz="3600" kern="1200">
              <a:solidFill>
                <a:schemeClr val="tx1"/>
              </a:solidFill>
              <a:latin typeface="Arial" charset="0"/>
              <a:ea typeface="ＭＳ Ｐゴシック" pitchFamily="34" charset="-128"/>
              <a:cs typeface="+mn-cs"/>
            </a:defRPr>
          </a:lvl9pPr>
        </a:lstStyle>
        <a:p xmlns:a="http://schemas.openxmlformats.org/drawingml/2006/main">
          <a:pPr algn="ctr">
            <a:defRPr sz="800" b="0" i="0" u="none" strike="noStrike" kern="1200" baseline="0">
              <a:solidFill>
                <a:prstClr val="white">
                  <a:lumMod val="85000"/>
                </a:prstClr>
              </a:solidFill>
              <a:latin typeface="+mn-lt"/>
              <a:ea typeface="+mn-ea"/>
              <a:cs typeface="+mn-cs"/>
            </a:defRPr>
          </a:pPr>
          <a:r>
            <a:rPr lang="en-US" dirty="0">
              <a:solidFill>
                <a:prstClr val="white">
                  <a:lumMod val="85000"/>
                </a:prstClr>
              </a:solidFill>
            </a:rPr>
            <a:t>Materials </a:t>
          </a:r>
          <a:r>
            <a:rPr lang="en-US" dirty="0" smtClean="0">
              <a:solidFill>
                <a:prstClr val="white">
                  <a:lumMod val="85000"/>
                </a:prstClr>
              </a:solidFill>
            </a:rPr>
            <a:t>handling  and storage </a:t>
          </a:r>
          <a:endParaRPr lang="en-US" dirty="0">
            <a:solidFill>
              <a:prstClr val="white">
                <a:lumMod val="85000"/>
              </a:prstClr>
            </a:solidFill>
          </a:endParaRPr>
        </a:p>
      </cdr:txBody>
    </cdr:sp>
  </cdr:relSizeAnchor>
  <cdr:relSizeAnchor xmlns:cdr="http://schemas.openxmlformats.org/drawingml/2006/chartDrawing">
    <cdr:from>
      <cdr:x>0.15589</cdr:x>
      <cdr:y>0.85572</cdr:y>
    </cdr:from>
    <cdr:to>
      <cdr:x>0.23903</cdr:x>
      <cdr:y>0.98343</cdr:y>
    </cdr:to>
    <cdr:sp macro="" textlink="">
      <cdr:nvSpPr>
        <cdr:cNvPr id="16" name="Rectangle 15"/>
        <cdr:cNvSpPr/>
      </cdr:nvSpPr>
      <cdr:spPr>
        <a:xfrm xmlns:a="http://schemas.openxmlformats.org/drawingml/2006/main">
          <a:off x="1410340" y="3918279"/>
          <a:ext cx="752169" cy="584775"/>
        </a:xfrm>
        <a:prstGeom xmlns:a="http://schemas.openxmlformats.org/drawingml/2006/main" prst="rect">
          <a:avLst/>
        </a:prstGeom>
      </cdr:spPr>
      <cdr:txBody>
        <a:bodyPr xmlns:a="http://schemas.openxmlformats.org/drawingml/2006/main" wrap="square">
          <a:spAutoFit/>
        </a:bodyPr>
        <a:lstStyle xmlns:a="http://schemas.openxmlformats.org/drawingml/2006/main">
          <a:defPPr>
            <a:defRPr lang="en-US"/>
          </a:defPPr>
          <a:lvl1pPr algn="l" rtl="0" fontAlgn="base">
            <a:spcBef>
              <a:spcPct val="0"/>
            </a:spcBef>
            <a:spcAft>
              <a:spcPct val="0"/>
            </a:spcAft>
            <a:defRPr sz="3600" kern="1200">
              <a:solidFill>
                <a:schemeClr val="tx1"/>
              </a:solidFill>
              <a:latin typeface="Arial" charset="0"/>
              <a:ea typeface="ＭＳ Ｐゴシック" pitchFamily="34" charset="-128"/>
              <a:cs typeface="+mn-cs"/>
            </a:defRPr>
          </a:lvl1pPr>
          <a:lvl2pPr marL="457200" algn="l" rtl="0" fontAlgn="base">
            <a:spcBef>
              <a:spcPct val="0"/>
            </a:spcBef>
            <a:spcAft>
              <a:spcPct val="0"/>
            </a:spcAft>
            <a:defRPr sz="3600" kern="1200">
              <a:solidFill>
                <a:schemeClr val="tx1"/>
              </a:solidFill>
              <a:latin typeface="Arial" charset="0"/>
              <a:ea typeface="ＭＳ Ｐゴシック" pitchFamily="34" charset="-128"/>
              <a:cs typeface="+mn-cs"/>
            </a:defRPr>
          </a:lvl2pPr>
          <a:lvl3pPr marL="914400" algn="l" rtl="0" fontAlgn="base">
            <a:spcBef>
              <a:spcPct val="0"/>
            </a:spcBef>
            <a:spcAft>
              <a:spcPct val="0"/>
            </a:spcAft>
            <a:defRPr sz="3600" kern="1200">
              <a:solidFill>
                <a:schemeClr val="tx1"/>
              </a:solidFill>
              <a:latin typeface="Arial" charset="0"/>
              <a:ea typeface="ＭＳ Ｐゴシック" pitchFamily="34" charset="-128"/>
              <a:cs typeface="+mn-cs"/>
            </a:defRPr>
          </a:lvl3pPr>
          <a:lvl4pPr marL="1371600" algn="l" rtl="0" fontAlgn="base">
            <a:spcBef>
              <a:spcPct val="0"/>
            </a:spcBef>
            <a:spcAft>
              <a:spcPct val="0"/>
            </a:spcAft>
            <a:defRPr sz="3600" kern="1200">
              <a:solidFill>
                <a:schemeClr val="tx1"/>
              </a:solidFill>
              <a:latin typeface="Arial" charset="0"/>
              <a:ea typeface="ＭＳ Ｐゴシック" pitchFamily="34" charset="-128"/>
              <a:cs typeface="+mn-cs"/>
            </a:defRPr>
          </a:lvl4pPr>
          <a:lvl5pPr marL="1828800" algn="l" rtl="0" fontAlgn="base">
            <a:spcBef>
              <a:spcPct val="0"/>
            </a:spcBef>
            <a:spcAft>
              <a:spcPct val="0"/>
            </a:spcAft>
            <a:defRPr sz="3600" kern="1200">
              <a:solidFill>
                <a:schemeClr val="tx1"/>
              </a:solidFill>
              <a:latin typeface="Arial" charset="0"/>
              <a:ea typeface="ＭＳ Ｐゴシック" pitchFamily="34" charset="-128"/>
              <a:cs typeface="+mn-cs"/>
            </a:defRPr>
          </a:lvl5pPr>
          <a:lvl6pPr marL="2286000" algn="l" defTabSz="914400" rtl="0" eaLnBrk="1" latinLnBrk="0" hangingPunct="1">
            <a:defRPr sz="3600" kern="1200">
              <a:solidFill>
                <a:schemeClr val="tx1"/>
              </a:solidFill>
              <a:latin typeface="Arial" charset="0"/>
              <a:ea typeface="ＭＳ Ｐゴシック" pitchFamily="34" charset="-128"/>
              <a:cs typeface="+mn-cs"/>
            </a:defRPr>
          </a:lvl6pPr>
          <a:lvl7pPr marL="2743200" algn="l" defTabSz="914400" rtl="0" eaLnBrk="1" latinLnBrk="0" hangingPunct="1">
            <a:defRPr sz="3600" kern="1200">
              <a:solidFill>
                <a:schemeClr val="tx1"/>
              </a:solidFill>
              <a:latin typeface="Arial" charset="0"/>
              <a:ea typeface="ＭＳ Ｐゴシック" pitchFamily="34" charset="-128"/>
              <a:cs typeface="+mn-cs"/>
            </a:defRPr>
          </a:lvl7pPr>
          <a:lvl8pPr marL="3200400" algn="l" defTabSz="914400" rtl="0" eaLnBrk="1" latinLnBrk="0" hangingPunct="1">
            <a:defRPr sz="3600" kern="1200">
              <a:solidFill>
                <a:schemeClr val="tx1"/>
              </a:solidFill>
              <a:latin typeface="Arial" charset="0"/>
              <a:ea typeface="ＭＳ Ｐゴシック" pitchFamily="34" charset="-128"/>
              <a:cs typeface="+mn-cs"/>
            </a:defRPr>
          </a:lvl8pPr>
          <a:lvl9pPr marL="3657600" algn="l" defTabSz="914400" rtl="0" eaLnBrk="1" latinLnBrk="0" hangingPunct="1">
            <a:defRPr sz="3600" kern="1200">
              <a:solidFill>
                <a:schemeClr val="tx1"/>
              </a:solidFill>
              <a:latin typeface="Arial" charset="0"/>
              <a:ea typeface="ＭＳ Ｐゴシック" pitchFamily="34" charset="-128"/>
              <a:cs typeface="+mn-cs"/>
            </a:defRPr>
          </a:lvl9pPr>
        </a:lstStyle>
        <a:p xmlns:a="http://schemas.openxmlformats.org/drawingml/2006/main">
          <a:pPr algn="ctr">
            <a:defRPr sz="800" b="0" i="0" u="none" strike="noStrike" kern="1200" baseline="0">
              <a:solidFill>
                <a:prstClr val="white">
                  <a:lumMod val="85000"/>
                </a:prstClr>
              </a:solidFill>
              <a:latin typeface="+mn-lt"/>
              <a:ea typeface="+mn-ea"/>
              <a:cs typeface="+mn-cs"/>
            </a:defRPr>
          </a:pPr>
          <a:r>
            <a:rPr lang="en-US" dirty="0">
              <a:solidFill>
                <a:prstClr val="white">
                  <a:lumMod val="85000"/>
                </a:prstClr>
              </a:solidFill>
            </a:rPr>
            <a:t>Machinery </a:t>
          </a:r>
          <a:r>
            <a:rPr lang="en-US" dirty="0" smtClean="0">
              <a:solidFill>
                <a:prstClr val="white">
                  <a:lumMod val="85000"/>
                </a:prstClr>
              </a:solidFill>
            </a:rPr>
            <a:t> and machine guarding</a:t>
          </a:r>
          <a:endParaRPr lang="en-US" dirty="0">
            <a:solidFill>
              <a:prstClr val="white">
                <a:lumMod val="85000"/>
              </a:prstClr>
            </a:solidFill>
          </a:endParaRPr>
        </a:p>
      </cdr:txBody>
    </cdr:sp>
  </cdr:relSizeAnchor>
  <cdr:relSizeAnchor xmlns:cdr="http://schemas.openxmlformats.org/drawingml/2006/chartDrawing">
    <cdr:from>
      <cdr:x>0.80343</cdr:x>
      <cdr:y>0.84588</cdr:y>
    </cdr:from>
    <cdr:to>
      <cdr:x>0.89968</cdr:x>
      <cdr:y>0.9467</cdr:y>
    </cdr:to>
    <cdr:sp macro="" textlink="">
      <cdr:nvSpPr>
        <cdr:cNvPr id="18" name="Rectangle 17"/>
        <cdr:cNvSpPr/>
      </cdr:nvSpPr>
      <cdr:spPr>
        <a:xfrm xmlns:a="http://schemas.openxmlformats.org/drawingml/2006/main">
          <a:off x="7268646" y="3873223"/>
          <a:ext cx="870775" cy="461665"/>
        </a:xfrm>
        <a:prstGeom xmlns:a="http://schemas.openxmlformats.org/drawingml/2006/main" prst="rect">
          <a:avLst/>
        </a:prstGeom>
      </cdr:spPr>
      <cdr:txBody>
        <a:bodyPr xmlns:a="http://schemas.openxmlformats.org/drawingml/2006/main" wrap="square">
          <a:spAutoFit/>
        </a:bodyPr>
        <a:lstStyle xmlns:a="http://schemas.openxmlformats.org/drawingml/2006/main">
          <a:defPPr>
            <a:defRPr lang="en-US"/>
          </a:defPPr>
          <a:lvl1pPr algn="l" rtl="0" fontAlgn="base">
            <a:spcBef>
              <a:spcPct val="0"/>
            </a:spcBef>
            <a:spcAft>
              <a:spcPct val="0"/>
            </a:spcAft>
            <a:defRPr sz="3600" kern="1200">
              <a:solidFill>
                <a:schemeClr val="tx1"/>
              </a:solidFill>
              <a:latin typeface="Arial" charset="0"/>
              <a:ea typeface="ＭＳ Ｐゴシック" pitchFamily="34" charset="-128"/>
              <a:cs typeface="+mn-cs"/>
            </a:defRPr>
          </a:lvl1pPr>
          <a:lvl2pPr marL="457200" algn="l" rtl="0" fontAlgn="base">
            <a:spcBef>
              <a:spcPct val="0"/>
            </a:spcBef>
            <a:spcAft>
              <a:spcPct val="0"/>
            </a:spcAft>
            <a:defRPr sz="3600" kern="1200">
              <a:solidFill>
                <a:schemeClr val="tx1"/>
              </a:solidFill>
              <a:latin typeface="Arial" charset="0"/>
              <a:ea typeface="ＭＳ Ｐゴシック" pitchFamily="34" charset="-128"/>
              <a:cs typeface="+mn-cs"/>
            </a:defRPr>
          </a:lvl2pPr>
          <a:lvl3pPr marL="914400" algn="l" rtl="0" fontAlgn="base">
            <a:spcBef>
              <a:spcPct val="0"/>
            </a:spcBef>
            <a:spcAft>
              <a:spcPct val="0"/>
            </a:spcAft>
            <a:defRPr sz="3600" kern="1200">
              <a:solidFill>
                <a:schemeClr val="tx1"/>
              </a:solidFill>
              <a:latin typeface="Arial" charset="0"/>
              <a:ea typeface="ＭＳ Ｐゴシック" pitchFamily="34" charset="-128"/>
              <a:cs typeface="+mn-cs"/>
            </a:defRPr>
          </a:lvl3pPr>
          <a:lvl4pPr marL="1371600" algn="l" rtl="0" fontAlgn="base">
            <a:spcBef>
              <a:spcPct val="0"/>
            </a:spcBef>
            <a:spcAft>
              <a:spcPct val="0"/>
            </a:spcAft>
            <a:defRPr sz="3600" kern="1200">
              <a:solidFill>
                <a:schemeClr val="tx1"/>
              </a:solidFill>
              <a:latin typeface="Arial" charset="0"/>
              <a:ea typeface="ＭＳ Ｐゴシック" pitchFamily="34" charset="-128"/>
              <a:cs typeface="+mn-cs"/>
            </a:defRPr>
          </a:lvl4pPr>
          <a:lvl5pPr marL="1828800" algn="l" rtl="0" fontAlgn="base">
            <a:spcBef>
              <a:spcPct val="0"/>
            </a:spcBef>
            <a:spcAft>
              <a:spcPct val="0"/>
            </a:spcAft>
            <a:defRPr sz="3600" kern="1200">
              <a:solidFill>
                <a:schemeClr val="tx1"/>
              </a:solidFill>
              <a:latin typeface="Arial" charset="0"/>
              <a:ea typeface="ＭＳ Ｐゴシック" pitchFamily="34" charset="-128"/>
              <a:cs typeface="+mn-cs"/>
            </a:defRPr>
          </a:lvl5pPr>
          <a:lvl6pPr marL="2286000" algn="l" defTabSz="914400" rtl="0" eaLnBrk="1" latinLnBrk="0" hangingPunct="1">
            <a:defRPr sz="3600" kern="1200">
              <a:solidFill>
                <a:schemeClr val="tx1"/>
              </a:solidFill>
              <a:latin typeface="Arial" charset="0"/>
              <a:ea typeface="ＭＳ Ｐゴシック" pitchFamily="34" charset="-128"/>
              <a:cs typeface="+mn-cs"/>
            </a:defRPr>
          </a:lvl6pPr>
          <a:lvl7pPr marL="2743200" algn="l" defTabSz="914400" rtl="0" eaLnBrk="1" latinLnBrk="0" hangingPunct="1">
            <a:defRPr sz="3600" kern="1200">
              <a:solidFill>
                <a:schemeClr val="tx1"/>
              </a:solidFill>
              <a:latin typeface="Arial" charset="0"/>
              <a:ea typeface="ＭＳ Ｐゴシック" pitchFamily="34" charset="-128"/>
              <a:cs typeface="+mn-cs"/>
            </a:defRPr>
          </a:lvl7pPr>
          <a:lvl8pPr marL="3200400" algn="l" defTabSz="914400" rtl="0" eaLnBrk="1" latinLnBrk="0" hangingPunct="1">
            <a:defRPr sz="3600" kern="1200">
              <a:solidFill>
                <a:schemeClr val="tx1"/>
              </a:solidFill>
              <a:latin typeface="Arial" charset="0"/>
              <a:ea typeface="ＭＳ Ｐゴシック" pitchFamily="34" charset="-128"/>
              <a:cs typeface="+mn-cs"/>
            </a:defRPr>
          </a:lvl8pPr>
          <a:lvl9pPr marL="3657600" algn="l" defTabSz="914400" rtl="0" eaLnBrk="1" latinLnBrk="0" hangingPunct="1">
            <a:defRPr sz="3600" kern="1200">
              <a:solidFill>
                <a:schemeClr val="tx1"/>
              </a:solidFill>
              <a:latin typeface="Arial" charset="0"/>
              <a:ea typeface="ＭＳ Ｐゴシック" pitchFamily="34" charset="-128"/>
              <a:cs typeface="+mn-cs"/>
            </a:defRPr>
          </a:lvl9pPr>
        </a:lstStyle>
        <a:p xmlns:a="http://schemas.openxmlformats.org/drawingml/2006/main">
          <a:pPr algn="ctr">
            <a:defRPr sz="800" b="0" i="0" u="none" strike="noStrike" kern="1200" baseline="0">
              <a:solidFill>
                <a:prstClr val="white">
                  <a:lumMod val="85000"/>
                </a:prstClr>
              </a:solidFill>
              <a:latin typeface="+mn-lt"/>
              <a:ea typeface="+mn-ea"/>
              <a:cs typeface="+mn-cs"/>
            </a:defRPr>
          </a:pPr>
          <a:r>
            <a:rPr lang="en-US" dirty="0">
              <a:solidFill>
                <a:prstClr val="white">
                  <a:lumMod val="85000"/>
                </a:prstClr>
              </a:solidFill>
            </a:rPr>
            <a:t>Hand </a:t>
          </a:r>
          <a:r>
            <a:rPr lang="en-US" dirty="0" smtClean="0">
              <a:solidFill>
                <a:prstClr val="white">
                  <a:lumMod val="85000"/>
                </a:prstClr>
              </a:solidFill>
            </a:rPr>
            <a:t> and portable powered  tools</a:t>
          </a:r>
          <a:endParaRPr lang="en-US" dirty="0">
            <a:solidFill>
              <a:prstClr val="white">
                <a:lumMod val="85000"/>
              </a:prstClr>
            </a:solidFill>
          </a:endParaRPr>
        </a:p>
      </cdr:txBody>
    </cdr:sp>
  </cdr:relSizeAnchor>
</c:userShapes>
</file>

<file path=ppt/drawings/drawing2.xml><?xml version="1.0" encoding="utf-8"?>
<c:userShapes xmlns:c="http://schemas.openxmlformats.org/drawingml/2006/chart">
  <cdr:relSizeAnchor xmlns:cdr="http://schemas.openxmlformats.org/drawingml/2006/chartDrawing">
    <cdr:from>
      <cdr:x>0.46433</cdr:x>
      <cdr:y>0.11027</cdr:y>
    </cdr:from>
    <cdr:to>
      <cdr:x>0.63554</cdr:x>
      <cdr:y>0.30967</cdr:y>
    </cdr:to>
    <cdr:sp macro="" textlink="">
      <cdr:nvSpPr>
        <cdr:cNvPr id="2" name="TextBox 1"/>
        <cdr:cNvSpPr txBox="1"/>
      </cdr:nvSpPr>
      <cdr:spPr>
        <a:xfrm xmlns:a="http://schemas.openxmlformats.org/drawingml/2006/main">
          <a:off x="2479959" y="505690"/>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dirty="0"/>
        </a:p>
      </cdr:txBody>
    </cdr:sp>
  </cdr:relSizeAnchor>
</c:userShapes>
</file>

<file path=ppt/drawings/drawing3.xml><?xml version="1.0" encoding="utf-8"?>
<c:userShapes xmlns:c="http://schemas.openxmlformats.org/drawingml/2006/chart">
  <cdr:relSizeAnchor xmlns:cdr="http://schemas.openxmlformats.org/drawingml/2006/chartDrawing">
    <cdr:from>
      <cdr:x>0.5227</cdr:x>
      <cdr:y>0.13142</cdr:y>
    </cdr:from>
    <cdr:to>
      <cdr:x>0.6939</cdr:x>
      <cdr:y>0.33082</cdr:y>
    </cdr:to>
    <cdr:sp macro="" textlink="">
      <cdr:nvSpPr>
        <cdr:cNvPr id="2" name="TextBox 1"/>
        <cdr:cNvSpPr txBox="1"/>
      </cdr:nvSpPr>
      <cdr:spPr>
        <a:xfrm xmlns:a="http://schemas.openxmlformats.org/drawingml/2006/main">
          <a:off x="2791686" y="602672"/>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dirty="0"/>
        </a:p>
      </cdr:txBody>
    </cdr:sp>
  </cdr:relSizeAnchor>
</c:userShapes>
</file>

<file path=ppt/drawings/drawing4.xml><?xml version="1.0" encoding="utf-8"?>
<c:userShapes xmlns:c="http://schemas.openxmlformats.org/drawingml/2006/chart">
  <cdr:relSizeAnchor xmlns:cdr="http://schemas.openxmlformats.org/drawingml/2006/chartDrawing">
    <cdr:from>
      <cdr:x>0.46822</cdr:x>
      <cdr:y>0.14199</cdr:y>
    </cdr:from>
    <cdr:to>
      <cdr:x>0.63943</cdr:x>
      <cdr:y>0.34139</cdr:y>
    </cdr:to>
    <cdr:sp macro="" textlink="">
      <cdr:nvSpPr>
        <cdr:cNvPr id="2" name="TextBox 1"/>
        <cdr:cNvSpPr txBox="1"/>
      </cdr:nvSpPr>
      <cdr:spPr>
        <a:xfrm xmlns:a="http://schemas.openxmlformats.org/drawingml/2006/main">
          <a:off x="2500741" y="651163"/>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dirty="0"/>
        </a:p>
      </cdr:txBody>
    </cdr:sp>
  </cdr:relSizeAnchor>
</c:userShapes>
</file>

<file path=ppt/drawings/drawing5.xml><?xml version="1.0" encoding="utf-8"?>
<c:userShapes xmlns:c="http://schemas.openxmlformats.org/drawingml/2006/chart">
  <cdr:relSizeAnchor xmlns:cdr="http://schemas.openxmlformats.org/drawingml/2006/chartDrawing">
    <cdr:from>
      <cdr:x>0.46433</cdr:x>
      <cdr:y>0.11027</cdr:y>
    </cdr:from>
    <cdr:to>
      <cdr:x>0.63554</cdr:x>
      <cdr:y>0.30967</cdr:y>
    </cdr:to>
    <cdr:sp macro="" textlink="">
      <cdr:nvSpPr>
        <cdr:cNvPr id="2" name="TextBox 1"/>
        <cdr:cNvSpPr txBox="1"/>
      </cdr:nvSpPr>
      <cdr:spPr>
        <a:xfrm xmlns:a="http://schemas.openxmlformats.org/drawingml/2006/main">
          <a:off x="2479959" y="505690"/>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dirty="0"/>
        </a:p>
      </cdr:txBody>
    </cdr:sp>
  </cdr:relSizeAnchor>
</c:userShapes>
</file>

<file path=ppt/drawings/drawing6.xml><?xml version="1.0" encoding="utf-8"?>
<c:userShapes xmlns:c="http://schemas.openxmlformats.org/drawingml/2006/chart">
  <cdr:relSizeAnchor xmlns:cdr="http://schemas.openxmlformats.org/drawingml/2006/chartDrawing">
    <cdr:from>
      <cdr:x>0.46822</cdr:x>
      <cdr:y>0.14199</cdr:y>
    </cdr:from>
    <cdr:to>
      <cdr:x>0.63943</cdr:x>
      <cdr:y>0.34139</cdr:y>
    </cdr:to>
    <cdr:sp macro="" textlink="">
      <cdr:nvSpPr>
        <cdr:cNvPr id="2" name="TextBox 1"/>
        <cdr:cNvSpPr txBox="1"/>
      </cdr:nvSpPr>
      <cdr:spPr>
        <a:xfrm xmlns:a="http://schemas.openxmlformats.org/drawingml/2006/main">
          <a:off x="2500741" y="651163"/>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dirty="0"/>
        </a:p>
      </cdr:txBody>
    </cdr:sp>
  </cdr:relSizeAnchor>
</c:userShapes>
</file>

<file path=ppt/drawings/drawing7.xml><?xml version="1.0" encoding="utf-8"?>
<c:userShapes xmlns:c="http://schemas.openxmlformats.org/drawingml/2006/chart">
  <cdr:relSizeAnchor xmlns:cdr="http://schemas.openxmlformats.org/drawingml/2006/chartDrawing">
    <cdr:from>
      <cdr:x>0.46822</cdr:x>
      <cdr:y>0.14199</cdr:y>
    </cdr:from>
    <cdr:to>
      <cdr:x>0.63943</cdr:x>
      <cdr:y>0.34139</cdr:y>
    </cdr:to>
    <cdr:sp macro="" textlink="">
      <cdr:nvSpPr>
        <cdr:cNvPr id="2" name="TextBox 1"/>
        <cdr:cNvSpPr txBox="1"/>
      </cdr:nvSpPr>
      <cdr:spPr>
        <a:xfrm xmlns:a="http://schemas.openxmlformats.org/drawingml/2006/main">
          <a:off x="2500741" y="651163"/>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dirty="0"/>
        </a:p>
      </cdr:txBody>
    </cdr:sp>
  </cdr:relSizeAnchor>
</c:userShapes>
</file>

<file path=ppt/drawings/drawing8.xml><?xml version="1.0" encoding="utf-8"?>
<c:userShapes xmlns:c="http://schemas.openxmlformats.org/drawingml/2006/chart">
  <cdr:relSizeAnchor xmlns:cdr="http://schemas.openxmlformats.org/drawingml/2006/chartDrawing">
    <cdr:from>
      <cdr:x>0.46822</cdr:x>
      <cdr:y>0.14199</cdr:y>
    </cdr:from>
    <cdr:to>
      <cdr:x>0.63943</cdr:x>
      <cdr:y>0.34139</cdr:y>
    </cdr:to>
    <cdr:sp macro="" textlink="">
      <cdr:nvSpPr>
        <cdr:cNvPr id="2" name="TextBox 1"/>
        <cdr:cNvSpPr txBox="1"/>
      </cdr:nvSpPr>
      <cdr:spPr>
        <a:xfrm xmlns:a="http://schemas.openxmlformats.org/drawingml/2006/main">
          <a:off x="2500741" y="651163"/>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dirty="0"/>
        </a:p>
      </cdr:txBody>
    </cdr:sp>
  </cdr:relSizeAnchor>
</c:userShapes>
</file>

<file path=ppt/drawings/drawing9.xml><?xml version="1.0" encoding="utf-8"?>
<c:userShapes xmlns:c="http://schemas.openxmlformats.org/drawingml/2006/chart">
  <cdr:relSizeAnchor xmlns:cdr="http://schemas.openxmlformats.org/drawingml/2006/chartDrawing">
    <cdr:from>
      <cdr:x>0.46822</cdr:x>
      <cdr:y>0.14199</cdr:y>
    </cdr:from>
    <cdr:to>
      <cdr:x>0.63943</cdr:x>
      <cdr:y>0.34139</cdr:y>
    </cdr:to>
    <cdr:sp macro="" textlink="">
      <cdr:nvSpPr>
        <cdr:cNvPr id="2" name="TextBox 1"/>
        <cdr:cNvSpPr txBox="1"/>
      </cdr:nvSpPr>
      <cdr:spPr>
        <a:xfrm xmlns:a="http://schemas.openxmlformats.org/drawingml/2006/main">
          <a:off x="2500741" y="651163"/>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dirty="0"/>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ea typeface="ＭＳ Ｐゴシック" charset="-128"/>
              </a:defRPr>
            </a:lvl1pPr>
          </a:lstStyle>
          <a:p>
            <a:pPr>
              <a:defRPr/>
            </a:pPr>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ea typeface="ＭＳ Ｐゴシック" charset="-128"/>
              </a:defRPr>
            </a:lvl1pPr>
          </a:lstStyle>
          <a:p>
            <a:pPr>
              <a:defRPr/>
            </a:pPr>
            <a:fld id="{7A1CEAE0-199A-4E86-BB4D-AD4CB1C09CCA}" type="datetimeFigureOut">
              <a:rPr lang="en-US"/>
              <a:pPr>
                <a:defRPr/>
              </a:pPr>
              <a:t>8/11/2016</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ea typeface="ＭＳ Ｐゴシック" charset="-128"/>
              </a:defRPr>
            </a:lvl1pPr>
          </a:lstStyle>
          <a:p>
            <a:pPr>
              <a:defRPr/>
            </a:pPr>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ea typeface="ＭＳ Ｐゴシック" charset="-128"/>
              </a:defRPr>
            </a:lvl1pPr>
          </a:lstStyle>
          <a:p>
            <a:pPr>
              <a:defRPr/>
            </a:pPr>
            <a:fld id="{21DB6B65-AC58-4ED4-ACAB-8699DD725FC9}" type="slidenum">
              <a:rPr lang="en-US"/>
              <a:pPr>
                <a:defRPr/>
              </a:pPr>
              <a:t>‹#›</a:t>
            </a:fld>
            <a:endParaRPr lang="en-US"/>
          </a:p>
        </p:txBody>
      </p:sp>
    </p:spTree>
    <p:extLst>
      <p:ext uri="{BB962C8B-B14F-4D97-AF65-F5344CB8AC3E}">
        <p14:creationId xmlns:p14="http://schemas.microsoft.com/office/powerpoint/2010/main" val="134733729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bwMode="auto">
          <a:xfrm>
            <a:off x="0"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defRPr sz="1200">
                <a:ea typeface="ＭＳ Ｐゴシック" charset="-128"/>
              </a:defRPr>
            </a:lvl1pPr>
          </a:lstStyle>
          <a:p>
            <a:pPr>
              <a:defRPr/>
            </a:pPr>
            <a:endParaRPr lang="en-US"/>
          </a:p>
        </p:txBody>
      </p:sp>
      <p:sp>
        <p:nvSpPr>
          <p:cNvPr id="14339" name="Rectangle 3"/>
          <p:cNvSpPr>
            <a:spLocks noGrp="1" noChangeArrowheads="1"/>
          </p:cNvSpPr>
          <p:nvPr>
            <p:ph type="dt" idx="1"/>
          </p:nvPr>
        </p:nvSpPr>
        <p:spPr bwMode="auto">
          <a:xfrm>
            <a:off x="3970938" y="0"/>
            <a:ext cx="3037840" cy="46482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a:defRPr sz="1200">
                <a:ea typeface="ＭＳ Ｐゴシック" charset="-128"/>
              </a:defRPr>
            </a:lvl1pPr>
          </a:lstStyle>
          <a:p>
            <a:pPr>
              <a:defRPr/>
            </a:pPr>
            <a:endParaRPr lang="en-US"/>
          </a:p>
        </p:txBody>
      </p:sp>
      <p:sp>
        <p:nvSpPr>
          <p:cNvPr id="5124" name="Rectangle 4"/>
          <p:cNvSpPr>
            <a:spLocks noGrp="1" noRot="1" noChangeAspect="1" noChangeArrowheads="1" noTextEdit="1"/>
          </p:cNvSpPr>
          <p:nvPr>
            <p:ph type="sldImg" idx="2"/>
          </p:nvPr>
        </p:nvSpPr>
        <p:spPr bwMode="auto">
          <a:xfrm>
            <a:off x="406400" y="696913"/>
            <a:ext cx="6197600" cy="3486150"/>
          </a:xfrm>
          <a:prstGeom prst="rect">
            <a:avLst/>
          </a:prstGeom>
          <a:noFill/>
          <a:ln w="9525">
            <a:solidFill>
              <a:srgbClr val="000000"/>
            </a:solidFill>
            <a:miter lim="800000"/>
            <a:headEnd/>
            <a:tailEnd/>
          </a:ln>
        </p:spPr>
      </p:sp>
      <p:sp>
        <p:nvSpPr>
          <p:cNvPr id="14341" name="Rectangle 5"/>
          <p:cNvSpPr>
            <a:spLocks noGrp="1" noChangeArrowheads="1"/>
          </p:cNvSpPr>
          <p:nvPr>
            <p:ph type="body" sz="quarter" idx="3"/>
          </p:nvPr>
        </p:nvSpPr>
        <p:spPr bwMode="auto">
          <a:xfrm>
            <a:off x="701040" y="4415790"/>
            <a:ext cx="5608320" cy="4183380"/>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4342" name="Rectangle 6"/>
          <p:cNvSpPr>
            <a:spLocks noGrp="1" noChangeArrowheads="1"/>
          </p:cNvSpPr>
          <p:nvPr>
            <p:ph type="ftr" sz="quarter" idx="4"/>
          </p:nvPr>
        </p:nvSpPr>
        <p:spPr bwMode="auto">
          <a:xfrm>
            <a:off x="0" y="8829967"/>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defRPr sz="1200">
                <a:ea typeface="ＭＳ Ｐゴシック" charset="-128"/>
              </a:defRPr>
            </a:lvl1pPr>
          </a:lstStyle>
          <a:p>
            <a:pPr>
              <a:defRPr/>
            </a:pPr>
            <a:endParaRPr lang="en-US"/>
          </a:p>
        </p:txBody>
      </p:sp>
      <p:sp>
        <p:nvSpPr>
          <p:cNvPr id="14343" name="Rectangle 7"/>
          <p:cNvSpPr>
            <a:spLocks noGrp="1" noChangeArrowheads="1"/>
          </p:cNvSpPr>
          <p:nvPr>
            <p:ph type="sldNum" sz="quarter" idx="5"/>
          </p:nvPr>
        </p:nvSpPr>
        <p:spPr bwMode="auto">
          <a:xfrm>
            <a:off x="3970938" y="8829967"/>
            <a:ext cx="3037840" cy="464820"/>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a:defRPr sz="1200">
                <a:ea typeface="ＭＳ Ｐゴシック" charset="-128"/>
              </a:defRPr>
            </a:lvl1pPr>
          </a:lstStyle>
          <a:p>
            <a:pPr>
              <a:defRPr/>
            </a:pPr>
            <a:fld id="{FAAAFB80-7569-49BB-90CE-05321BF1C5D0}" type="slidenum">
              <a:rPr lang="en-US"/>
              <a:pPr>
                <a:defRPr/>
              </a:pPr>
              <a:t>‹#›</a:t>
            </a:fld>
            <a:endParaRPr lang="en-US"/>
          </a:p>
        </p:txBody>
      </p:sp>
    </p:spTree>
    <p:extLst>
      <p:ext uri="{BB962C8B-B14F-4D97-AF65-F5344CB8AC3E}">
        <p14:creationId xmlns:p14="http://schemas.microsoft.com/office/powerpoint/2010/main" val="94264226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07000" y="1803596"/>
            <a:ext cx="7511323" cy="1102519"/>
          </a:xfrm>
        </p:spPr>
        <p:txBody>
          <a:bodyPr anchor="b"/>
          <a:lstStyle>
            <a:lvl1pPr>
              <a:defRPr>
                <a:solidFill>
                  <a:schemeClr val="tx2"/>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006997" y="2909412"/>
            <a:ext cx="7523094" cy="487973"/>
          </a:xfrm>
        </p:spPr>
        <p:txBody>
          <a:bodyPr/>
          <a:lstStyle>
            <a:lvl1pPr marL="0" indent="0" algn="l">
              <a:buNone/>
              <a:defRPr sz="2400">
                <a:solidFill>
                  <a:schemeClr val="accent6">
                    <a:lumMod val="75000"/>
                  </a:schemeClr>
                </a:solidFill>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smtClean="0"/>
              <a:t>Click to edit Master subtitle style</a:t>
            </a:r>
            <a:endParaRPr lang="en-US" dirty="0"/>
          </a:p>
        </p:txBody>
      </p:sp>
      <p:sp>
        <p:nvSpPr>
          <p:cNvPr id="4" name="Footer Placeholder 8"/>
          <p:cNvSpPr>
            <a:spLocks noGrp="1"/>
          </p:cNvSpPr>
          <p:nvPr>
            <p:ph type="ftr" sz="quarter" idx="10"/>
          </p:nvPr>
        </p:nvSpPr>
        <p:spPr/>
        <p:txBody>
          <a:bodyPr/>
          <a:lstStyle>
            <a:lvl1pPr>
              <a:defRPr/>
            </a:lvl1pPr>
          </a:lstStyle>
          <a:p>
            <a:pPr>
              <a:defRPr/>
            </a:pPr>
            <a:endParaRPr lang="en-US"/>
          </a:p>
        </p:txBody>
      </p:sp>
      <p:sp>
        <p:nvSpPr>
          <p:cNvPr id="5" name="Slide Number Placeholder 9"/>
          <p:cNvSpPr>
            <a:spLocks noGrp="1"/>
          </p:cNvSpPr>
          <p:nvPr>
            <p:ph type="sldNum" sz="quarter" idx="11"/>
          </p:nvPr>
        </p:nvSpPr>
        <p:spPr/>
        <p:txBody>
          <a:bodyPr/>
          <a:lstStyle>
            <a:lvl1pPr>
              <a:defRPr/>
            </a:lvl1pPr>
          </a:lstStyle>
          <a:p>
            <a:pPr>
              <a:defRPr/>
            </a:pPr>
            <a:fld id="{550B453E-A660-4A48-9E57-5A82C96E6229}" type="slidenum">
              <a:rPr lang="en-US"/>
              <a:pPr>
                <a:defRPr/>
              </a:pPr>
              <a:t>‹#›</a:t>
            </a:fld>
            <a:endParaRPr lang="en-US"/>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006999" y="205979"/>
            <a:ext cx="7679803" cy="857250"/>
          </a:xfrm>
        </p:spPr>
        <p:txBody>
          <a:bodyPr/>
          <a:lstStyle>
            <a:lvl1pPr algn="l">
              <a:defRPr b="1">
                <a:solidFill>
                  <a:schemeClr val="tx2"/>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1030147" y="1194199"/>
            <a:ext cx="7656652" cy="3007519"/>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4" name="Footer Placeholder 8"/>
          <p:cNvSpPr>
            <a:spLocks noGrp="1"/>
          </p:cNvSpPr>
          <p:nvPr>
            <p:ph type="ftr" sz="quarter" idx="10"/>
          </p:nvPr>
        </p:nvSpPr>
        <p:spPr/>
        <p:txBody>
          <a:bodyPr/>
          <a:lstStyle>
            <a:lvl1pPr>
              <a:defRPr/>
            </a:lvl1pPr>
          </a:lstStyle>
          <a:p>
            <a:pPr>
              <a:defRPr/>
            </a:pPr>
            <a:endParaRPr lang="en-US"/>
          </a:p>
        </p:txBody>
      </p:sp>
      <p:sp>
        <p:nvSpPr>
          <p:cNvPr id="5" name="Slide Number Placeholder 9"/>
          <p:cNvSpPr>
            <a:spLocks noGrp="1"/>
          </p:cNvSpPr>
          <p:nvPr>
            <p:ph type="sldNum" sz="quarter" idx="11"/>
          </p:nvPr>
        </p:nvSpPr>
        <p:spPr/>
        <p:txBody>
          <a:bodyPr/>
          <a:lstStyle>
            <a:lvl1pPr>
              <a:defRPr/>
            </a:lvl1pPr>
          </a:lstStyle>
          <a:p>
            <a:pPr>
              <a:defRPr/>
            </a:pPr>
            <a:fld id="{492C4B33-0304-4E13-A915-505C397E7959}" type="slidenum">
              <a:rPr lang="en-US"/>
              <a:pPr>
                <a:defRPr/>
              </a:pPr>
              <a:t>‹#›</a:t>
            </a:fld>
            <a:endParaRPr lang="en-US"/>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extBox 1"/>
          <p:cNvSpPr txBox="1"/>
          <p:nvPr userDrawn="1"/>
        </p:nvSpPr>
        <p:spPr>
          <a:xfrm>
            <a:off x="830263" y="182563"/>
            <a:ext cx="8610600" cy="1200150"/>
          </a:xfrm>
          <a:prstGeom prst="rect">
            <a:avLst/>
          </a:prstGeom>
          <a:noFill/>
        </p:spPr>
        <p:txBody>
          <a:bodyPr>
            <a:spAutoFit/>
          </a:bodyPr>
          <a:lstStyle/>
          <a:p>
            <a:pPr>
              <a:defRPr/>
            </a:pPr>
            <a:r>
              <a:rPr lang="en-US" sz="2700" b="1" dirty="0">
                <a:solidFill>
                  <a:schemeClr val="tx2"/>
                </a:solidFill>
                <a:latin typeface="Rockwell" pitchFamily="18" charset="0"/>
                <a:ea typeface="ＭＳ Ｐゴシック" charset="-128"/>
              </a:rPr>
              <a:t>Looking for reminders, updates, tips and</a:t>
            </a:r>
          </a:p>
          <a:p>
            <a:pPr>
              <a:defRPr/>
            </a:pPr>
            <a:r>
              <a:rPr lang="en-US" sz="2700" b="1" dirty="0">
                <a:solidFill>
                  <a:schemeClr val="tx2"/>
                </a:solidFill>
                <a:latin typeface="Rockwell" pitchFamily="18" charset="0"/>
                <a:ea typeface="ＭＳ Ｐゴシック" charset="-128"/>
              </a:rPr>
              <a:t>breaking news on workers’ compensation?</a:t>
            </a:r>
          </a:p>
          <a:p>
            <a:pPr>
              <a:defRPr/>
            </a:pPr>
            <a:endParaRPr lang="en-US" dirty="0">
              <a:ea typeface="ＭＳ Ｐゴシック" charset="-128"/>
            </a:endParaRPr>
          </a:p>
        </p:txBody>
      </p:sp>
      <p:pic>
        <p:nvPicPr>
          <p:cNvPr id="3" name="Picture 18" descr="Facebook.jpg"/>
          <p:cNvPicPr>
            <a:picLocks noChangeAspect="1"/>
          </p:cNvPicPr>
          <p:nvPr userDrawn="1"/>
        </p:nvPicPr>
        <p:blipFill>
          <a:blip r:embed="rId2" cstate="print"/>
          <a:srcRect/>
          <a:stretch>
            <a:fillRect/>
          </a:stretch>
        </p:blipFill>
        <p:spPr bwMode="auto">
          <a:xfrm>
            <a:off x="2430463" y="3575050"/>
            <a:ext cx="609600" cy="609600"/>
          </a:xfrm>
          <a:prstGeom prst="rect">
            <a:avLst/>
          </a:prstGeom>
          <a:noFill/>
          <a:ln w="9525">
            <a:noFill/>
            <a:miter lim="800000"/>
            <a:headEnd/>
            <a:tailEnd/>
          </a:ln>
        </p:spPr>
      </p:pic>
      <p:sp>
        <p:nvSpPr>
          <p:cNvPr id="4" name="TextBox 3"/>
          <p:cNvSpPr txBox="1"/>
          <p:nvPr userDrawn="1"/>
        </p:nvSpPr>
        <p:spPr>
          <a:xfrm>
            <a:off x="1973263" y="1123950"/>
            <a:ext cx="5181600" cy="2032000"/>
          </a:xfrm>
          <a:prstGeom prst="rect">
            <a:avLst/>
          </a:prstGeom>
          <a:noFill/>
        </p:spPr>
        <p:txBody>
          <a:bodyPr>
            <a:spAutoFit/>
          </a:bodyPr>
          <a:lstStyle/>
          <a:p>
            <a:pPr algn="ctr">
              <a:defRPr/>
            </a:pPr>
            <a:r>
              <a:rPr lang="en-US" sz="3800" b="1" dirty="0">
                <a:ea typeface="ＭＳ Ｐゴシック" charset="-128"/>
              </a:rPr>
              <a:t>Follow us on Twitter!</a:t>
            </a:r>
          </a:p>
          <a:p>
            <a:pPr algn="ctr">
              <a:tabLst>
                <a:tab pos="571500" algn="l"/>
              </a:tabLst>
              <a:defRPr/>
            </a:pPr>
            <a:r>
              <a:rPr lang="en-US" sz="2600" dirty="0">
                <a:ea typeface="ＭＳ Ｐゴシック" charset="-128"/>
              </a:rPr>
              <a:t>twitter.com/</a:t>
            </a:r>
            <a:r>
              <a:rPr lang="en-US" sz="2600" dirty="0" err="1">
                <a:ea typeface="ＭＳ Ｐゴシック" charset="-128"/>
              </a:rPr>
              <a:t>ohiobwc</a:t>
            </a:r>
            <a:endParaRPr lang="en-US" sz="2600" dirty="0">
              <a:ea typeface="ＭＳ Ｐゴシック" charset="-128"/>
            </a:endParaRPr>
          </a:p>
          <a:p>
            <a:pPr algn="ctr">
              <a:tabLst>
                <a:tab pos="571500" algn="l"/>
              </a:tabLst>
              <a:defRPr/>
            </a:pPr>
            <a:r>
              <a:rPr lang="en-US" sz="2600" dirty="0">
                <a:ea typeface="ＭＳ Ｐゴシック" charset="-128"/>
              </a:rPr>
              <a:t>@</a:t>
            </a:r>
            <a:r>
              <a:rPr lang="en-US" sz="2600" dirty="0" err="1">
                <a:ea typeface="ＭＳ Ｐゴシック" charset="-128"/>
              </a:rPr>
              <a:t>OhioBWC</a:t>
            </a:r>
            <a:endParaRPr lang="en-US" sz="2600" dirty="0">
              <a:ea typeface="ＭＳ Ｐゴシック" charset="-128"/>
            </a:endParaRPr>
          </a:p>
          <a:p>
            <a:pPr>
              <a:defRPr/>
            </a:pPr>
            <a:endParaRPr lang="en-US" dirty="0">
              <a:ea typeface="ＭＳ Ｐゴシック" charset="-128"/>
            </a:endParaRPr>
          </a:p>
        </p:txBody>
      </p:sp>
      <p:pic>
        <p:nvPicPr>
          <p:cNvPr id="5" name="Picture 13" descr="Twitter_logo_blue.png"/>
          <p:cNvPicPr>
            <a:picLocks noChangeAspect="1"/>
          </p:cNvPicPr>
          <p:nvPr userDrawn="1"/>
        </p:nvPicPr>
        <p:blipFill>
          <a:blip r:embed="rId3" cstate="print"/>
          <a:srcRect/>
          <a:stretch>
            <a:fillRect/>
          </a:stretch>
        </p:blipFill>
        <p:spPr bwMode="auto">
          <a:xfrm>
            <a:off x="1727200" y="1719263"/>
            <a:ext cx="1236663" cy="1004887"/>
          </a:xfrm>
          <a:prstGeom prst="rect">
            <a:avLst/>
          </a:prstGeom>
          <a:noFill/>
          <a:ln w="9525">
            <a:noFill/>
            <a:miter lim="800000"/>
            <a:headEnd/>
            <a:tailEnd/>
          </a:ln>
        </p:spPr>
      </p:pic>
      <p:pic>
        <p:nvPicPr>
          <p:cNvPr id="6" name="Picture 14" descr="Wordpress.png"/>
          <p:cNvPicPr>
            <a:picLocks noChangeAspect="1"/>
          </p:cNvPicPr>
          <p:nvPr userDrawn="1"/>
        </p:nvPicPr>
        <p:blipFill>
          <a:blip r:embed="rId4" cstate="print"/>
          <a:srcRect/>
          <a:stretch>
            <a:fillRect/>
          </a:stretch>
        </p:blipFill>
        <p:spPr bwMode="auto">
          <a:xfrm>
            <a:off x="6070600" y="3576638"/>
            <a:ext cx="627063" cy="627062"/>
          </a:xfrm>
          <a:prstGeom prst="rect">
            <a:avLst/>
          </a:prstGeom>
          <a:noFill/>
          <a:ln w="9525">
            <a:noFill/>
            <a:miter lim="800000"/>
            <a:headEnd/>
            <a:tailEnd/>
          </a:ln>
        </p:spPr>
      </p:pic>
      <p:sp>
        <p:nvSpPr>
          <p:cNvPr id="7" name="TextBox 6"/>
          <p:cNvSpPr txBox="1"/>
          <p:nvPr userDrawn="1"/>
        </p:nvSpPr>
        <p:spPr>
          <a:xfrm>
            <a:off x="1439863" y="4184650"/>
            <a:ext cx="2590800" cy="307975"/>
          </a:xfrm>
          <a:prstGeom prst="rect">
            <a:avLst/>
          </a:prstGeom>
          <a:noFill/>
        </p:spPr>
        <p:txBody>
          <a:bodyPr>
            <a:spAutoFit/>
          </a:bodyPr>
          <a:lstStyle/>
          <a:p>
            <a:pPr algn="ctr">
              <a:defRPr/>
            </a:pPr>
            <a:r>
              <a:rPr lang="en-US" sz="1400" dirty="0"/>
              <a:t>facebook.com/</a:t>
            </a:r>
            <a:r>
              <a:rPr lang="en-US" sz="1400" dirty="0" err="1"/>
              <a:t>ohioBWCFraud</a:t>
            </a:r>
            <a:endParaRPr lang="en-US" sz="1400" dirty="0"/>
          </a:p>
        </p:txBody>
      </p:sp>
      <p:sp>
        <p:nvSpPr>
          <p:cNvPr id="8" name="TextBox 7"/>
          <p:cNvSpPr txBox="1"/>
          <p:nvPr userDrawn="1"/>
        </p:nvSpPr>
        <p:spPr>
          <a:xfrm>
            <a:off x="5021263" y="4184650"/>
            <a:ext cx="2667000" cy="307975"/>
          </a:xfrm>
          <a:prstGeom prst="rect">
            <a:avLst/>
          </a:prstGeom>
          <a:noFill/>
        </p:spPr>
        <p:txBody>
          <a:bodyPr>
            <a:spAutoFit/>
          </a:bodyPr>
          <a:lstStyle/>
          <a:p>
            <a:pPr algn="ctr">
              <a:defRPr/>
            </a:pPr>
            <a:r>
              <a:rPr lang="en-US" sz="1400" dirty="0"/>
              <a:t>ohiobwcfraud.wordpress.com</a:t>
            </a:r>
          </a:p>
        </p:txBody>
      </p:sp>
      <p:sp>
        <p:nvSpPr>
          <p:cNvPr id="9" name="TextBox 8"/>
          <p:cNvSpPr txBox="1"/>
          <p:nvPr userDrawn="1"/>
        </p:nvSpPr>
        <p:spPr>
          <a:xfrm>
            <a:off x="-7938" y="2860675"/>
            <a:ext cx="9144001" cy="2000250"/>
          </a:xfrm>
          <a:prstGeom prst="rect">
            <a:avLst/>
          </a:prstGeom>
          <a:noFill/>
        </p:spPr>
        <p:txBody>
          <a:bodyPr>
            <a:spAutoFit/>
          </a:bodyPr>
          <a:lstStyle/>
          <a:p>
            <a:pPr algn="ctr">
              <a:defRPr/>
            </a:pPr>
            <a:r>
              <a:rPr lang="en-US" sz="1600" b="1" dirty="0">
                <a:ea typeface="ＭＳ Ｐゴシック" charset="-128"/>
              </a:rPr>
              <a:t>Our special investigations department also uses social media in its</a:t>
            </a:r>
          </a:p>
          <a:p>
            <a:pPr algn="ctr">
              <a:defRPr/>
            </a:pPr>
            <a:r>
              <a:rPr lang="en-US" sz="1600" b="1" dirty="0">
                <a:ea typeface="ＭＳ Ｐゴシック" charset="-128"/>
              </a:rPr>
              <a:t>efforts to detect and deter workers’ compensation fraud</a:t>
            </a:r>
          </a:p>
          <a:p>
            <a:pPr>
              <a:defRPr/>
            </a:pPr>
            <a:endParaRPr lang="en-US" sz="2800" b="1" dirty="0">
              <a:solidFill>
                <a:schemeClr val="tx2"/>
              </a:solidFill>
              <a:latin typeface="Rockwell" pitchFamily="18" charset="0"/>
              <a:ea typeface="ＭＳ Ｐゴシック" charset="-128"/>
            </a:endParaRPr>
          </a:p>
          <a:p>
            <a:pPr>
              <a:defRPr/>
            </a:pPr>
            <a:endParaRPr lang="en-US" sz="2800" b="1" dirty="0">
              <a:solidFill>
                <a:schemeClr val="tx2"/>
              </a:solidFill>
              <a:latin typeface="Rockwell" pitchFamily="18" charset="0"/>
              <a:ea typeface="ＭＳ Ｐゴシック" charset="-128"/>
            </a:endParaRPr>
          </a:p>
          <a:p>
            <a:pPr>
              <a:defRPr/>
            </a:pPr>
            <a:endParaRPr lang="en-US" dirty="0">
              <a:ea typeface="ＭＳ Ｐゴシック" charset="-128"/>
            </a:endParaRPr>
          </a:p>
        </p:txBody>
      </p:sp>
      <p:sp>
        <p:nvSpPr>
          <p:cNvPr id="10" name="Footer Placeholder 8"/>
          <p:cNvSpPr>
            <a:spLocks noGrp="1"/>
          </p:cNvSpPr>
          <p:nvPr>
            <p:ph type="ftr" sz="quarter" idx="10"/>
          </p:nvPr>
        </p:nvSpPr>
        <p:spPr/>
        <p:txBody>
          <a:bodyPr/>
          <a:lstStyle>
            <a:lvl1pPr>
              <a:defRPr/>
            </a:lvl1pPr>
          </a:lstStyle>
          <a:p>
            <a:pPr>
              <a:defRPr/>
            </a:pPr>
            <a:endParaRPr lang="en-US"/>
          </a:p>
        </p:txBody>
      </p:sp>
      <p:sp>
        <p:nvSpPr>
          <p:cNvPr id="11" name="Slide Number Placeholder 9"/>
          <p:cNvSpPr>
            <a:spLocks noGrp="1"/>
          </p:cNvSpPr>
          <p:nvPr>
            <p:ph type="sldNum" sz="quarter" idx="11"/>
          </p:nvPr>
        </p:nvSpPr>
        <p:spPr/>
        <p:txBody>
          <a:bodyPr/>
          <a:lstStyle>
            <a:lvl1pPr>
              <a:defRPr/>
            </a:lvl1pPr>
          </a:lstStyle>
          <a:p>
            <a:pPr>
              <a:defRPr/>
            </a:pPr>
            <a:fld id="{F2162D4E-E0F4-485A-8F67-99015E4F404A}" type="slidenum">
              <a:rPr lang="en-US"/>
              <a:pPr>
                <a:defRPr/>
              </a:pPr>
              <a:t>‹#›</a:t>
            </a:fld>
            <a:endParaRPr lang="en-US"/>
          </a:p>
        </p:txBody>
      </p:sp>
    </p:spTree>
  </p:cSld>
  <p:clrMapOvr>
    <a:masterClrMapping/>
  </p:clrMapOvr>
  <p:transition/>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p:cNvSpPr/>
          <p:nvPr/>
        </p:nvSpPr>
        <p:spPr>
          <a:xfrm>
            <a:off x="2546350" y="4660900"/>
            <a:ext cx="6619875" cy="4826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FFFF"/>
              </a:solidFill>
              <a:ea typeface="ＭＳ Ｐゴシック" charset="-128"/>
            </a:endParaRPr>
          </a:p>
        </p:txBody>
      </p:sp>
      <p:sp>
        <p:nvSpPr>
          <p:cNvPr id="1027" name="Rectangle 2"/>
          <p:cNvSpPr>
            <a:spLocks noGrp="1" noChangeArrowheads="1"/>
          </p:cNvSpPr>
          <p:nvPr>
            <p:ph type="title"/>
          </p:nvPr>
        </p:nvSpPr>
        <p:spPr bwMode="auto">
          <a:xfrm>
            <a:off x="995363" y="206375"/>
            <a:ext cx="7691437" cy="8572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title style</a:t>
            </a:r>
          </a:p>
        </p:txBody>
      </p:sp>
      <p:sp>
        <p:nvSpPr>
          <p:cNvPr id="1028" name="Rectangle 3"/>
          <p:cNvSpPr>
            <a:spLocks noGrp="1" noChangeArrowheads="1"/>
          </p:cNvSpPr>
          <p:nvPr>
            <p:ph type="body" idx="1"/>
          </p:nvPr>
        </p:nvSpPr>
        <p:spPr bwMode="auto">
          <a:xfrm>
            <a:off x="1019175" y="1193800"/>
            <a:ext cx="7667625" cy="300831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p:txBody>
      </p:sp>
      <p:sp>
        <p:nvSpPr>
          <p:cNvPr id="7" name="Rectangle 6"/>
          <p:cNvSpPr/>
          <p:nvPr userDrawn="1"/>
        </p:nvSpPr>
        <p:spPr>
          <a:xfrm>
            <a:off x="0" y="4660900"/>
            <a:ext cx="2551113" cy="482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rgbClr val="FFFFFF"/>
              </a:solidFill>
              <a:ea typeface="ＭＳ Ｐゴシック" charset="-128"/>
            </a:endParaRPr>
          </a:p>
        </p:txBody>
      </p:sp>
      <p:sp>
        <p:nvSpPr>
          <p:cNvPr id="9" name="Footer Placeholder 8"/>
          <p:cNvSpPr>
            <a:spLocks noGrp="1"/>
          </p:cNvSpPr>
          <p:nvPr>
            <p:ph type="ftr" sz="quarter" idx="3"/>
          </p:nvPr>
        </p:nvSpPr>
        <p:spPr>
          <a:xfrm>
            <a:off x="2776538" y="4767263"/>
            <a:ext cx="5135562" cy="274637"/>
          </a:xfrm>
          <a:prstGeom prst="rect">
            <a:avLst/>
          </a:prstGeom>
        </p:spPr>
        <p:txBody>
          <a:bodyPr vert="horz" wrap="square" lIns="91440" tIns="45720" rIns="91440" bIns="45720" numCol="1" anchor="ctr" anchorCtr="0" compatLnSpc="1">
            <a:prstTxWarp prst="textNoShape">
              <a:avLst/>
            </a:prstTxWarp>
          </a:bodyPr>
          <a:lstStyle>
            <a:lvl1pPr>
              <a:defRPr sz="1200">
                <a:solidFill>
                  <a:srgbClr val="FFFFFF"/>
                </a:solidFill>
                <a:ea typeface="ＭＳ Ｐゴシック" charset="-128"/>
              </a:defRPr>
            </a:lvl1pPr>
          </a:lstStyle>
          <a:p>
            <a:pPr>
              <a:defRPr/>
            </a:pPr>
            <a:endParaRPr lang="en-US"/>
          </a:p>
        </p:txBody>
      </p:sp>
      <p:sp>
        <p:nvSpPr>
          <p:cNvPr id="10" name="Slide Number Placeholder 9"/>
          <p:cNvSpPr>
            <a:spLocks noGrp="1"/>
          </p:cNvSpPr>
          <p:nvPr>
            <p:ph type="sldNum" sz="quarter" idx="4"/>
          </p:nvPr>
        </p:nvSpPr>
        <p:spPr>
          <a:xfrm>
            <a:off x="8047038" y="4767263"/>
            <a:ext cx="639762" cy="274637"/>
          </a:xfrm>
          <a:prstGeom prst="rect">
            <a:avLst/>
          </a:prstGeom>
        </p:spPr>
        <p:txBody>
          <a:bodyPr vert="horz" wrap="square" lIns="91440" tIns="45720" rIns="91440" bIns="45720" numCol="1" anchor="ctr" anchorCtr="0" compatLnSpc="1">
            <a:prstTxWarp prst="textNoShape">
              <a:avLst/>
            </a:prstTxWarp>
          </a:bodyPr>
          <a:lstStyle>
            <a:lvl1pPr algn="r">
              <a:defRPr sz="1200">
                <a:solidFill>
                  <a:schemeClr val="bg1"/>
                </a:solidFill>
                <a:ea typeface="ＭＳ Ｐゴシック" charset="-128"/>
              </a:defRPr>
            </a:lvl1pPr>
          </a:lstStyle>
          <a:p>
            <a:pPr>
              <a:defRPr/>
            </a:pPr>
            <a:fld id="{57E5EB9A-E2EB-4EDC-8157-35E90F06079E}" type="slidenum">
              <a:rPr lang="en-US"/>
              <a:pPr>
                <a:defRPr/>
              </a:pPr>
              <a:t>‹#›</a:t>
            </a:fld>
            <a:endParaRPr lang="en-US"/>
          </a:p>
        </p:txBody>
      </p:sp>
      <p:pic>
        <p:nvPicPr>
          <p:cNvPr id="1032" name="Picture 8"/>
          <p:cNvPicPr>
            <a:picLocks noChangeAspect="1"/>
          </p:cNvPicPr>
          <p:nvPr userDrawn="1"/>
        </p:nvPicPr>
        <p:blipFill>
          <a:blip r:embed="rId5" cstate="print"/>
          <a:srcRect/>
          <a:stretch>
            <a:fillRect/>
          </a:stretch>
        </p:blipFill>
        <p:spPr bwMode="auto">
          <a:xfrm>
            <a:off x="204788" y="4713288"/>
            <a:ext cx="2133600" cy="36512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Lst>
  <p:transition/>
  <p:timing>
    <p:tnLst>
      <p:par>
        <p:cTn id="1" dur="indefinite" restart="never" nodeType="tmRoot"/>
      </p:par>
    </p:tnLst>
  </p:timing>
  <p:txStyles>
    <p:titleStyle>
      <a:lvl1pPr algn="l" rtl="0" eaLnBrk="0" fontAlgn="base" hangingPunct="0">
        <a:lnSpc>
          <a:spcPts val="3800"/>
        </a:lnSpc>
        <a:spcBef>
          <a:spcPct val="0"/>
        </a:spcBef>
        <a:spcAft>
          <a:spcPct val="0"/>
        </a:spcAft>
        <a:defRPr sz="3600" b="1">
          <a:solidFill>
            <a:schemeClr val="tx2"/>
          </a:solidFill>
          <a:latin typeface="Rockwell"/>
          <a:ea typeface="ＭＳ Ｐゴシック" charset="-128"/>
          <a:cs typeface="Rockwell"/>
        </a:defRPr>
      </a:lvl1pPr>
      <a:lvl2pPr algn="l" rtl="0" eaLnBrk="0" fontAlgn="base" hangingPunct="0">
        <a:lnSpc>
          <a:spcPts val="4200"/>
        </a:lnSpc>
        <a:spcBef>
          <a:spcPct val="0"/>
        </a:spcBef>
        <a:spcAft>
          <a:spcPct val="0"/>
        </a:spcAft>
        <a:defRPr sz="4400" b="1">
          <a:solidFill>
            <a:schemeClr val="tx2"/>
          </a:solidFill>
          <a:latin typeface="Rockwell" charset="0"/>
          <a:ea typeface="ＭＳ Ｐゴシック" charset="-128"/>
          <a:cs typeface="Rockwell" pitchFamily="112" charset="0"/>
        </a:defRPr>
      </a:lvl2pPr>
      <a:lvl3pPr algn="l" rtl="0" eaLnBrk="0" fontAlgn="base" hangingPunct="0">
        <a:lnSpc>
          <a:spcPts val="4200"/>
        </a:lnSpc>
        <a:spcBef>
          <a:spcPct val="0"/>
        </a:spcBef>
        <a:spcAft>
          <a:spcPct val="0"/>
        </a:spcAft>
        <a:defRPr sz="4400" b="1">
          <a:solidFill>
            <a:schemeClr val="tx2"/>
          </a:solidFill>
          <a:latin typeface="Rockwell" charset="0"/>
          <a:ea typeface="ＭＳ Ｐゴシック" charset="-128"/>
          <a:cs typeface="Rockwell" pitchFamily="112" charset="0"/>
        </a:defRPr>
      </a:lvl3pPr>
      <a:lvl4pPr algn="l" rtl="0" eaLnBrk="0" fontAlgn="base" hangingPunct="0">
        <a:lnSpc>
          <a:spcPts val="4200"/>
        </a:lnSpc>
        <a:spcBef>
          <a:spcPct val="0"/>
        </a:spcBef>
        <a:spcAft>
          <a:spcPct val="0"/>
        </a:spcAft>
        <a:defRPr sz="4400" b="1">
          <a:solidFill>
            <a:schemeClr val="tx2"/>
          </a:solidFill>
          <a:latin typeface="Rockwell" charset="0"/>
          <a:ea typeface="ＭＳ Ｐゴシック" charset="-128"/>
          <a:cs typeface="Rockwell" pitchFamily="112" charset="0"/>
        </a:defRPr>
      </a:lvl4pPr>
      <a:lvl5pPr algn="l" rtl="0" eaLnBrk="0" fontAlgn="base" hangingPunct="0">
        <a:lnSpc>
          <a:spcPts val="4200"/>
        </a:lnSpc>
        <a:spcBef>
          <a:spcPct val="0"/>
        </a:spcBef>
        <a:spcAft>
          <a:spcPct val="0"/>
        </a:spcAft>
        <a:defRPr sz="4400" b="1">
          <a:solidFill>
            <a:schemeClr val="tx2"/>
          </a:solidFill>
          <a:latin typeface="Rockwell" charset="0"/>
          <a:ea typeface="ＭＳ Ｐゴシック" charset="-128"/>
          <a:cs typeface="Rockwell" pitchFamily="112"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p:titleStyle>
    <p:bodyStyle>
      <a:lvl1pPr marL="342900" indent="-342900" algn="l" rtl="0" eaLnBrk="0" fontAlgn="base" hangingPunct="0">
        <a:lnSpc>
          <a:spcPts val="2600"/>
        </a:lnSpc>
        <a:spcBef>
          <a:spcPts val="1200"/>
        </a:spcBef>
        <a:spcAft>
          <a:spcPct val="0"/>
        </a:spcAft>
        <a:buClr>
          <a:schemeClr val="tx2"/>
        </a:buClr>
        <a:buFont typeface="Courier New" pitchFamily="49" charset="0"/>
        <a:buChar char="o"/>
        <a:defRPr sz="2400">
          <a:solidFill>
            <a:schemeClr val="tx1"/>
          </a:solidFill>
          <a:latin typeface="Arial"/>
          <a:ea typeface="ＭＳ Ｐゴシック" charset="-128"/>
          <a:cs typeface="Arial"/>
        </a:defRPr>
      </a:lvl1pPr>
      <a:lvl2pPr marL="573088" indent="-225425" algn="l" rtl="0" eaLnBrk="0" fontAlgn="base" hangingPunct="0">
        <a:lnSpc>
          <a:spcPts val="2200"/>
        </a:lnSpc>
        <a:spcBef>
          <a:spcPts val="600"/>
        </a:spcBef>
        <a:spcAft>
          <a:spcPct val="0"/>
        </a:spcAft>
        <a:buClr>
          <a:schemeClr val="tx2"/>
        </a:buClr>
        <a:buFont typeface="Arial" charset="0"/>
        <a:buChar char="•"/>
        <a:defRPr sz="2000">
          <a:solidFill>
            <a:schemeClr val="tx1"/>
          </a:solidFill>
          <a:latin typeface="Arial"/>
          <a:ea typeface="ＭＳ Ｐゴシック" charset="-128"/>
          <a:cs typeface="Arial"/>
        </a:defRPr>
      </a:lvl2pPr>
      <a:lvl3pPr marL="798513" indent="-225425" algn="l" rtl="0" eaLnBrk="0" fontAlgn="base" hangingPunct="0">
        <a:lnSpc>
          <a:spcPts val="2200"/>
        </a:lnSpc>
        <a:spcBef>
          <a:spcPts val="600"/>
        </a:spcBef>
        <a:spcAft>
          <a:spcPct val="0"/>
        </a:spcAft>
        <a:buClr>
          <a:schemeClr val="tx2"/>
        </a:buClr>
        <a:buFont typeface="Courier New" pitchFamily="49" charset="0"/>
        <a:buChar char="o"/>
        <a:defRPr sz="2000">
          <a:solidFill>
            <a:schemeClr val="tx1"/>
          </a:solidFill>
          <a:latin typeface="Arial"/>
          <a:ea typeface="ＭＳ Ｐゴシック" charset="-128"/>
          <a:cs typeface="Arial"/>
        </a:defRPr>
      </a:lvl3pPr>
      <a:lvl4pPr marL="1033463" indent="-179388" algn="l" rtl="0" eaLnBrk="0" fontAlgn="base" hangingPunct="0">
        <a:lnSpc>
          <a:spcPts val="2000"/>
        </a:lnSpc>
        <a:spcBef>
          <a:spcPts val="600"/>
        </a:spcBef>
        <a:spcAft>
          <a:spcPct val="0"/>
        </a:spcAft>
        <a:buClr>
          <a:schemeClr val="tx2"/>
        </a:buClr>
        <a:buFont typeface="Arial" charset="0"/>
        <a:buChar char="•"/>
        <a:defRPr>
          <a:solidFill>
            <a:schemeClr val="tx1"/>
          </a:solidFill>
          <a:latin typeface="Arial"/>
          <a:ea typeface="ＭＳ Ｐゴシック" charset="-128"/>
          <a:cs typeface="Arial"/>
        </a:defRPr>
      </a:lvl4pPr>
      <a:lvl5pPr marL="2057400" indent="-228600" algn="l" rtl="0" eaLnBrk="0" fontAlgn="base" hangingPunct="0">
        <a:spcBef>
          <a:spcPct val="20000"/>
        </a:spcBef>
        <a:spcAft>
          <a:spcPct val="0"/>
        </a:spcAft>
        <a:buChar char="»"/>
        <a:defRPr>
          <a:solidFill>
            <a:schemeClr val="tx1"/>
          </a:solidFill>
          <a:latin typeface="Arial"/>
          <a:ea typeface="ＭＳ Ｐゴシック" charset="-128"/>
          <a:cs typeface="Arial"/>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5"/>
          <p:cNvSpPr>
            <a:spLocks noGrp="1"/>
          </p:cNvSpPr>
          <p:nvPr>
            <p:ph type="ctrTitle"/>
          </p:nvPr>
        </p:nvSpPr>
        <p:spPr/>
        <p:txBody>
          <a:bodyPr/>
          <a:lstStyle/>
          <a:p>
            <a:r>
              <a:rPr lang="en-US" dirty="0" smtClean="0">
                <a:latin typeface="Rockwell" pitchFamily="18" charset="0"/>
                <a:ea typeface="ＭＳ Ｐゴシック" pitchFamily="34" charset="-128"/>
                <a:cs typeface="Rockwell" pitchFamily="18" charset="0"/>
              </a:rPr>
              <a:t>PERRP Most Common </a:t>
            </a:r>
            <a:br>
              <a:rPr lang="en-US" dirty="0" smtClean="0">
                <a:latin typeface="Rockwell" pitchFamily="18" charset="0"/>
                <a:ea typeface="ＭＳ Ｐゴシック" pitchFamily="34" charset="-128"/>
                <a:cs typeface="Rockwell" pitchFamily="18" charset="0"/>
              </a:rPr>
            </a:br>
            <a:r>
              <a:rPr lang="en-US" dirty="0" smtClean="0">
                <a:latin typeface="Rockwell" pitchFamily="18" charset="0"/>
                <a:ea typeface="ＭＳ Ｐゴシック" pitchFamily="34" charset="-128"/>
                <a:cs typeface="Rockwell" pitchFamily="18" charset="0"/>
              </a:rPr>
              <a:t>Violations by Subpart</a:t>
            </a:r>
          </a:p>
        </p:txBody>
      </p:sp>
      <p:sp>
        <p:nvSpPr>
          <p:cNvPr id="3075" name="Subtitle 6"/>
          <p:cNvSpPr>
            <a:spLocks noGrp="1"/>
          </p:cNvSpPr>
          <p:nvPr>
            <p:ph type="subTitle" idx="1"/>
          </p:nvPr>
        </p:nvSpPr>
        <p:spPr/>
        <p:txBody>
          <a:bodyPr/>
          <a:lstStyle/>
          <a:p>
            <a:r>
              <a:rPr lang="en-US" dirty="0" smtClean="0">
                <a:solidFill>
                  <a:srgbClr val="726868"/>
                </a:solidFill>
                <a:latin typeface="Arial" charset="0"/>
                <a:ea typeface="ＭＳ Ｐゴシック" pitchFamily="34" charset="-128"/>
                <a:cs typeface="Arial" charset="0"/>
              </a:rPr>
              <a:t>Calendar Year 2015</a:t>
            </a: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p14="http://schemas.microsoft.com/office/powerpoint/2010/main" val="1455482252"/>
              </p:ext>
            </p:extLst>
          </p:nvPr>
        </p:nvGraphicFramePr>
        <p:xfrm>
          <a:off x="64008" y="54864"/>
          <a:ext cx="4114800" cy="4572000"/>
        </p:xfrm>
        <a:graphic>
          <a:graphicData uri="http://schemas.openxmlformats.org/drawingml/2006/chart">
            <c:chart xmlns:c="http://schemas.openxmlformats.org/drawingml/2006/chart" xmlns:r="http://schemas.openxmlformats.org/officeDocument/2006/relationships" r:id="rId2"/>
          </a:graphicData>
        </a:graphic>
      </p:graphicFrame>
      <p:sp>
        <p:nvSpPr>
          <p:cNvPr id="8" name="TextBox 7"/>
          <p:cNvSpPr txBox="1"/>
          <p:nvPr/>
        </p:nvSpPr>
        <p:spPr>
          <a:xfrm>
            <a:off x="4267199" y="0"/>
            <a:ext cx="4828311" cy="4555093"/>
          </a:xfrm>
          <a:prstGeom prst="rect">
            <a:avLst/>
          </a:prstGeom>
          <a:noFill/>
          <a:ln w="47625" cap="flat" cmpd="dbl">
            <a:noFill/>
          </a:ln>
          <a:effectLst>
            <a:softEdge rad="0"/>
          </a:effectLst>
        </p:spPr>
        <p:txBody>
          <a:bodyPr wrap="square" rtlCol="0">
            <a:spAutoFit/>
          </a:bodyPr>
          <a:lstStyle/>
          <a:p>
            <a:pPr algn="ctr"/>
            <a:endParaRPr lang="en-US" sz="100" b="1" dirty="0" smtClean="0"/>
          </a:p>
          <a:p>
            <a:r>
              <a:rPr lang="en-US" sz="1800" b="1" dirty="0" smtClean="0">
                <a:solidFill>
                  <a:schemeClr val="tx2"/>
                </a:solidFill>
              </a:rPr>
              <a:t>Top </a:t>
            </a:r>
            <a:r>
              <a:rPr lang="en-US" sz="1800" b="1" dirty="0" smtClean="0">
                <a:solidFill>
                  <a:schemeClr val="tx2"/>
                </a:solidFill>
              </a:rPr>
              <a:t>six</a:t>
            </a:r>
            <a:r>
              <a:rPr lang="en-US" sz="1800" b="1" dirty="0" smtClean="0">
                <a:solidFill>
                  <a:schemeClr val="tx2"/>
                </a:solidFill>
              </a:rPr>
              <a:t> </a:t>
            </a:r>
            <a:r>
              <a:rPr lang="en-US" sz="1800" b="1" dirty="0" smtClean="0">
                <a:solidFill>
                  <a:schemeClr val="tx2"/>
                </a:solidFill>
              </a:rPr>
              <a:t>Subpart I standards</a:t>
            </a:r>
          </a:p>
          <a:p>
            <a:pPr algn="ctr"/>
            <a:endParaRPr lang="en-US" sz="800" b="1" dirty="0" smtClean="0"/>
          </a:p>
          <a:p>
            <a:pPr marL="112713" indent="-112713">
              <a:spcAft>
                <a:spcPts val="600"/>
              </a:spcAft>
              <a:buFont typeface="Arial" pitchFamily="34" charset="0"/>
              <a:buChar char="•"/>
            </a:pPr>
            <a:r>
              <a:rPr lang="en-US" sz="1400" b="1" dirty="0" smtClean="0">
                <a:solidFill>
                  <a:schemeClr val="tx2"/>
                </a:solidFill>
              </a:rPr>
              <a:t>1910.132(a</a:t>
            </a:r>
            <a:r>
              <a:rPr lang="en-US" sz="1400" b="1" dirty="0">
                <a:solidFill>
                  <a:schemeClr val="tx2"/>
                </a:solidFill>
              </a:rPr>
              <a:t>): </a:t>
            </a:r>
            <a:r>
              <a:rPr lang="en-US" sz="1400" dirty="0"/>
              <a:t>Protective equipment was not maintained in a sanitary and reliable </a:t>
            </a:r>
            <a:r>
              <a:rPr lang="en-US" sz="1400" dirty="0" smtClean="0"/>
              <a:t>condition.</a:t>
            </a:r>
          </a:p>
          <a:p>
            <a:pPr marL="112713" indent="-112713">
              <a:spcAft>
                <a:spcPts val="600"/>
              </a:spcAft>
              <a:buFont typeface="Arial" pitchFamily="34" charset="0"/>
              <a:buChar char="•"/>
            </a:pPr>
            <a:r>
              <a:rPr lang="en-US" sz="1400" b="1" dirty="0" smtClean="0">
                <a:solidFill>
                  <a:schemeClr val="tx2"/>
                </a:solidFill>
              </a:rPr>
              <a:t>1910.132(d</a:t>
            </a:r>
            <a:r>
              <a:rPr lang="en-US" sz="1400" b="1" dirty="0">
                <a:solidFill>
                  <a:schemeClr val="tx2"/>
                </a:solidFill>
              </a:rPr>
              <a:t>)(1): </a:t>
            </a:r>
            <a:r>
              <a:rPr lang="en-US" sz="1400" dirty="0"/>
              <a:t>The employer did not assess the workplace to determine if hazards were </a:t>
            </a:r>
            <a:r>
              <a:rPr lang="en-US" sz="1400" dirty="0" smtClean="0"/>
              <a:t>present that required </a:t>
            </a:r>
            <a:r>
              <a:rPr lang="en-US" sz="1400" dirty="0"/>
              <a:t>personal protective </a:t>
            </a:r>
            <a:r>
              <a:rPr lang="en-US" sz="1400" dirty="0" smtClean="0"/>
              <a:t>equipment.</a:t>
            </a:r>
          </a:p>
          <a:p>
            <a:pPr marL="112713" indent="-112713">
              <a:spcAft>
                <a:spcPts val="600"/>
              </a:spcAft>
              <a:buFont typeface="Arial" pitchFamily="34" charset="0"/>
              <a:buChar char="•"/>
            </a:pPr>
            <a:r>
              <a:rPr lang="en-US" sz="1400" b="1" dirty="0" smtClean="0">
                <a:solidFill>
                  <a:schemeClr val="tx2"/>
                </a:solidFill>
              </a:rPr>
              <a:t>1910.132(d</a:t>
            </a:r>
            <a:r>
              <a:rPr lang="en-US" sz="1400" b="1" dirty="0">
                <a:solidFill>
                  <a:schemeClr val="tx2"/>
                </a:solidFill>
              </a:rPr>
              <a:t>)(2): </a:t>
            </a:r>
            <a:r>
              <a:rPr lang="en-US" sz="1400" dirty="0"/>
              <a:t>The employer did not </a:t>
            </a:r>
            <a:r>
              <a:rPr lang="en-US" sz="1400" dirty="0" smtClean="0"/>
              <a:t>verify that </a:t>
            </a:r>
            <a:r>
              <a:rPr lang="en-US" sz="1400" dirty="0"/>
              <a:t>the required workplace hazard assessment had been </a:t>
            </a:r>
            <a:r>
              <a:rPr lang="en-US" sz="1400" dirty="0" smtClean="0"/>
              <a:t>performed.</a:t>
            </a:r>
          </a:p>
          <a:p>
            <a:pPr marL="112713" indent="-112713">
              <a:spcAft>
                <a:spcPts val="600"/>
              </a:spcAft>
              <a:buFont typeface="Arial" pitchFamily="34" charset="0"/>
              <a:buChar char="•"/>
            </a:pPr>
            <a:r>
              <a:rPr lang="en-US" sz="1400" b="1" dirty="0" smtClean="0">
                <a:solidFill>
                  <a:schemeClr val="tx2"/>
                </a:solidFill>
              </a:rPr>
              <a:t>1910.134(c</a:t>
            </a:r>
            <a:r>
              <a:rPr lang="en-US" sz="1400" b="1" dirty="0">
                <a:solidFill>
                  <a:schemeClr val="tx2"/>
                </a:solidFill>
              </a:rPr>
              <a:t>)(1): </a:t>
            </a:r>
            <a:r>
              <a:rPr lang="en-US" sz="1400" dirty="0"/>
              <a:t>A written respiratory protection program </a:t>
            </a:r>
            <a:r>
              <a:rPr lang="en-US" sz="1400" dirty="0" smtClean="0"/>
              <a:t>was </a:t>
            </a:r>
            <a:r>
              <a:rPr lang="en-US" sz="1400" dirty="0"/>
              <a:t>not established and implemented for required respirator </a:t>
            </a:r>
            <a:r>
              <a:rPr lang="en-US" sz="1400" dirty="0" smtClean="0"/>
              <a:t>use.</a:t>
            </a:r>
          </a:p>
          <a:p>
            <a:pPr marL="112713" indent="-112713">
              <a:spcAft>
                <a:spcPts val="600"/>
              </a:spcAft>
              <a:buFont typeface="Arial" pitchFamily="34" charset="0"/>
              <a:buChar char="•"/>
            </a:pPr>
            <a:r>
              <a:rPr lang="en-US" sz="1400" b="1" dirty="0" smtClean="0">
                <a:solidFill>
                  <a:schemeClr val="tx2"/>
                </a:solidFill>
              </a:rPr>
              <a:t>1910.133(a</a:t>
            </a:r>
            <a:r>
              <a:rPr lang="en-US" sz="1400" b="1" dirty="0">
                <a:solidFill>
                  <a:schemeClr val="tx2"/>
                </a:solidFill>
              </a:rPr>
              <a:t>)(1):  </a:t>
            </a:r>
            <a:r>
              <a:rPr lang="en-US" sz="1400" dirty="0"/>
              <a:t>The employer did not </a:t>
            </a:r>
            <a:r>
              <a:rPr lang="en-US" sz="1400" dirty="0" smtClean="0"/>
              <a:t>ensure </a:t>
            </a:r>
            <a:r>
              <a:rPr lang="en-US" sz="1400" dirty="0"/>
              <a:t>each affected employee uses appropriate eye or face </a:t>
            </a:r>
            <a:r>
              <a:rPr lang="en-US" sz="1400" dirty="0" smtClean="0"/>
              <a:t>protection.</a:t>
            </a:r>
            <a:endParaRPr lang="en-US" sz="1400" dirty="0"/>
          </a:p>
          <a:p>
            <a:pPr marL="112713" indent="-112713">
              <a:spcAft>
                <a:spcPts val="600"/>
              </a:spcAft>
              <a:buFont typeface="Arial" pitchFamily="34" charset="0"/>
              <a:buChar char="•"/>
            </a:pPr>
            <a:r>
              <a:rPr lang="en-US" sz="1400" b="1" dirty="0" smtClean="0">
                <a:solidFill>
                  <a:schemeClr val="tx2"/>
                </a:solidFill>
              </a:rPr>
              <a:t>1910.134(c</a:t>
            </a:r>
            <a:r>
              <a:rPr lang="en-US" sz="1400" b="1" dirty="0">
                <a:solidFill>
                  <a:schemeClr val="tx2"/>
                </a:solidFill>
              </a:rPr>
              <a:t>)(2)(i): </a:t>
            </a:r>
            <a:r>
              <a:rPr lang="en-US" sz="1400" dirty="0"/>
              <a:t>Respirator users were not provided with the information contained in Appendix D </a:t>
            </a:r>
            <a:r>
              <a:rPr lang="en-US" sz="1400" dirty="0" smtClean="0"/>
              <a:t>when voluntary </a:t>
            </a:r>
            <a:r>
              <a:rPr lang="en-US" sz="1400" dirty="0"/>
              <a:t>respirator use was </a:t>
            </a:r>
            <a:r>
              <a:rPr lang="en-US" sz="1400" dirty="0" smtClean="0"/>
              <a:t>permissible</a:t>
            </a:r>
            <a:r>
              <a:rPr lang="en-US" sz="1400" dirty="0"/>
              <a:t>.</a:t>
            </a:r>
          </a:p>
        </p:txBody>
      </p:sp>
      <p:sp>
        <p:nvSpPr>
          <p:cNvPr id="2" name="Rectangle 1"/>
          <p:cNvSpPr/>
          <p:nvPr/>
        </p:nvSpPr>
        <p:spPr>
          <a:xfrm>
            <a:off x="71252" y="79171"/>
            <a:ext cx="4107556" cy="553998"/>
          </a:xfrm>
          <a:prstGeom prst="rect">
            <a:avLst/>
          </a:prstGeom>
        </p:spPr>
        <p:txBody>
          <a:bodyPr wrap="square">
            <a:spAutoFit/>
          </a:bodyPr>
          <a:lstStyle/>
          <a:p>
            <a:pPr algn="ctr" fontAlgn="auto">
              <a:lnSpc>
                <a:spcPts val="1800"/>
              </a:lnSpc>
              <a:spcBef>
                <a:spcPts val="0"/>
              </a:spcBef>
              <a:spcAft>
                <a:spcPts val="0"/>
              </a:spcAft>
              <a:defRPr sz="2128" b="1" i="0" u="none" strike="noStrike" kern="1200" spc="100" baseline="0">
                <a:solidFill>
                  <a:prstClr val="white">
                    <a:lumMod val="95000"/>
                  </a:prstClr>
                </a:solidFill>
                <a:effectLst>
                  <a:outerShdw blurRad="50800" dist="38100" dir="5400000" algn="t" rotWithShape="0">
                    <a:prstClr val="black">
                      <a:alpha val="40000"/>
                    </a:prstClr>
                  </a:outerShdw>
                </a:effectLst>
                <a:latin typeface="+mn-lt"/>
                <a:ea typeface="+mn-ea"/>
                <a:cs typeface="+mn-cs"/>
              </a:defRPr>
            </a:pPr>
            <a:r>
              <a:rPr lang="en-US" sz="1600" b="1" spc="100" dirty="0" smtClean="0">
                <a:solidFill>
                  <a:prstClr val="white">
                    <a:lumMod val="95000"/>
                  </a:prstClr>
                </a:solidFill>
                <a:effectLst>
                  <a:outerShdw dir="5400000" algn="t" rotWithShape="0">
                    <a:prstClr val="black">
                      <a:alpha val="0"/>
                    </a:prstClr>
                  </a:outerShdw>
                </a:effectLst>
                <a:latin typeface="+mj-lt"/>
              </a:rPr>
              <a:t>Subpart I</a:t>
            </a:r>
            <a:endParaRPr lang="en-US" sz="1600" b="1" spc="100" dirty="0">
              <a:solidFill>
                <a:prstClr val="white">
                  <a:lumMod val="95000"/>
                </a:prstClr>
              </a:solidFill>
              <a:effectLst>
                <a:outerShdw dir="5400000" algn="t" rotWithShape="0">
                  <a:prstClr val="black">
                    <a:alpha val="0"/>
                  </a:prstClr>
                </a:outerShdw>
              </a:effectLst>
              <a:latin typeface="+mj-lt"/>
            </a:endParaRPr>
          </a:p>
          <a:p>
            <a:pPr algn="ctr" fontAlgn="auto">
              <a:lnSpc>
                <a:spcPts val="1800"/>
              </a:lnSpc>
              <a:spcBef>
                <a:spcPts val="0"/>
              </a:spcBef>
              <a:spcAft>
                <a:spcPts val="0"/>
              </a:spcAft>
              <a:defRPr sz="2128" b="1" i="0" u="none" strike="noStrike" kern="1200" spc="100" baseline="0">
                <a:solidFill>
                  <a:prstClr val="white">
                    <a:lumMod val="95000"/>
                  </a:prstClr>
                </a:solidFill>
                <a:effectLst>
                  <a:outerShdw blurRad="50800" dist="38100" dir="5400000" algn="t" rotWithShape="0">
                    <a:prstClr val="black">
                      <a:alpha val="40000"/>
                    </a:prstClr>
                  </a:outerShdw>
                </a:effectLst>
                <a:latin typeface="+mn-lt"/>
                <a:ea typeface="+mn-ea"/>
                <a:cs typeface="+mn-cs"/>
              </a:defRPr>
            </a:pPr>
            <a:r>
              <a:rPr lang="en-US" sz="1600" dirty="0">
                <a:effectLst>
                  <a:outerShdw dir="5400000" algn="t" rotWithShape="0">
                    <a:prstClr val="black">
                      <a:alpha val="0"/>
                    </a:prstClr>
                  </a:outerShdw>
                </a:effectLst>
                <a:latin typeface="+mj-lt"/>
              </a:rPr>
              <a:t>Personal Protective </a:t>
            </a:r>
            <a:r>
              <a:rPr lang="en-US" sz="1600" dirty="0" smtClean="0">
                <a:effectLst>
                  <a:outerShdw dir="5400000" algn="t" rotWithShape="0">
                    <a:prstClr val="black">
                      <a:alpha val="0"/>
                    </a:prstClr>
                  </a:outerShdw>
                </a:effectLst>
                <a:latin typeface="+mj-lt"/>
              </a:rPr>
              <a:t>Equipment</a:t>
            </a:r>
          </a:p>
        </p:txBody>
      </p:sp>
    </p:spTree>
    <p:extLst>
      <p:ext uri="{BB962C8B-B14F-4D97-AF65-F5344CB8AC3E}">
        <p14:creationId xmlns:p14="http://schemas.microsoft.com/office/powerpoint/2010/main" val="2396992194"/>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p14="http://schemas.microsoft.com/office/powerpoint/2010/main" val="2568308736"/>
              </p:ext>
            </p:extLst>
          </p:nvPr>
        </p:nvGraphicFramePr>
        <p:xfrm>
          <a:off x="64008" y="54864"/>
          <a:ext cx="4114800" cy="4572000"/>
        </p:xfrm>
        <a:graphic>
          <a:graphicData uri="http://schemas.openxmlformats.org/drawingml/2006/chart">
            <c:chart xmlns:c="http://schemas.openxmlformats.org/drawingml/2006/chart" xmlns:r="http://schemas.openxmlformats.org/officeDocument/2006/relationships" r:id="rId2"/>
          </a:graphicData>
        </a:graphic>
      </p:graphicFrame>
      <p:sp>
        <p:nvSpPr>
          <p:cNvPr id="8" name="TextBox 7"/>
          <p:cNvSpPr txBox="1"/>
          <p:nvPr/>
        </p:nvSpPr>
        <p:spPr>
          <a:xfrm>
            <a:off x="4242816" y="55419"/>
            <a:ext cx="4811129" cy="4139595"/>
          </a:xfrm>
          <a:prstGeom prst="rect">
            <a:avLst/>
          </a:prstGeom>
          <a:noFill/>
          <a:ln w="47625" cap="flat" cmpd="dbl">
            <a:noFill/>
          </a:ln>
          <a:effectLst>
            <a:softEdge rad="0"/>
          </a:effectLst>
        </p:spPr>
        <p:txBody>
          <a:bodyPr wrap="square" rtlCol="0">
            <a:spAutoFit/>
          </a:bodyPr>
          <a:lstStyle/>
          <a:p>
            <a:r>
              <a:rPr lang="en-US" sz="1800" b="1" dirty="0" smtClean="0">
                <a:solidFill>
                  <a:schemeClr val="tx2"/>
                </a:solidFill>
              </a:rPr>
              <a:t>Top </a:t>
            </a:r>
            <a:r>
              <a:rPr lang="en-US" sz="1800" b="1" dirty="0" smtClean="0">
                <a:solidFill>
                  <a:schemeClr val="tx2"/>
                </a:solidFill>
              </a:rPr>
              <a:t>six </a:t>
            </a:r>
            <a:r>
              <a:rPr lang="en-US" sz="1800" b="1" dirty="0" smtClean="0">
                <a:solidFill>
                  <a:schemeClr val="tx2"/>
                </a:solidFill>
              </a:rPr>
              <a:t>Subpart P standards</a:t>
            </a:r>
          </a:p>
          <a:p>
            <a:pPr algn="ctr"/>
            <a:endParaRPr lang="en-US" sz="1000" b="1" dirty="0" smtClean="0"/>
          </a:p>
          <a:p>
            <a:pPr marL="112713" indent="-112713">
              <a:spcAft>
                <a:spcPts val="600"/>
              </a:spcAft>
              <a:buFont typeface="Arial" pitchFamily="34" charset="0"/>
              <a:buChar char="•"/>
            </a:pPr>
            <a:r>
              <a:rPr lang="en-US" sz="1400" b="1" dirty="0">
                <a:solidFill>
                  <a:schemeClr val="tx2"/>
                </a:solidFill>
              </a:rPr>
              <a:t>1910.243(b)(2): </a:t>
            </a:r>
            <a:r>
              <a:rPr lang="en-US" sz="1400" dirty="0" smtClean="0"/>
              <a:t>Compressed a</a:t>
            </a:r>
            <a:r>
              <a:rPr lang="en-US" sz="1400" dirty="0" smtClean="0"/>
              <a:t>ir </a:t>
            </a:r>
            <a:r>
              <a:rPr lang="en-US" sz="1400" dirty="0" smtClean="0"/>
              <a:t>hose </a:t>
            </a:r>
            <a:r>
              <a:rPr lang="en-US" sz="1400" dirty="0"/>
              <a:t>or hose connections </a:t>
            </a:r>
            <a:r>
              <a:rPr lang="en-US" sz="1400" dirty="0" smtClean="0"/>
              <a:t>were </a:t>
            </a:r>
            <a:r>
              <a:rPr lang="en-US" sz="1400" dirty="0"/>
              <a:t>not designed for the pressure and service for which they were subjected</a:t>
            </a:r>
            <a:r>
              <a:rPr lang="en-US" sz="1400" dirty="0" smtClean="0"/>
              <a:t>.</a:t>
            </a:r>
          </a:p>
          <a:p>
            <a:pPr marL="112713" indent="-112713">
              <a:spcAft>
                <a:spcPts val="600"/>
              </a:spcAft>
              <a:buFont typeface="Arial" pitchFamily="34" charset="0"/>
              <a:buChar char="•"/>
            </a:pPr>
            <a:r>
              <a:rPr lang="en-US" sz="1400" b="1" dirty="0">
                <a:solidFill>
                  <a:schemeClr val="tx2"/>
                </a:solidFill>
              </a:rPr>
              <a:t>1910.242(b): </a:t>
            </a:r>
            <a:r>
              <a:rPr lang="en-US" sz="1400" dirty="0"/>
              <a:t>Compressed air used for cleaning purposes was not reduced to less than 30 </a:t>
            </a:r>
            <a:r>
              <a:rPr lang="en-US" sz="1400" dirty="0" smtClean="0"/>
              <a:t>psi.</a:t>
            </a:r>
          </a:p>
          <a:p>
            <a:pPr marL="112713" indent="-112713">
              <a:spcAft>
                <a:spcPts val="600"/>
              </a:spcAft>
              <a:buFont typeface="Arial" pitchFamily="34" charset="0"/>
              <a:buChar char="•"/>
            </a:pPr>
            <a:r>
              <a:rPr lang="en-US" sz="1400" b="1" dirty="0">
                <a:solidFill>
                  <a:schemeClr val="tx2"/>
                </a:solidFill>
              </a:rPr>
              <a:t>1910.242(a): </a:t>
            </a:r>
            <a:r>
              <a:rPr lang="en-US" sz="1400" dirty="0"/>
              <a:t>Hand and portable powered tools or equipment were not kept in safe </a:t>
            </a:r>
            <a:r>
              <a:rPr lang="en-US" sz="1400" dirty="0" smtClean="0"/>
              <a:t>condition.</a:t>
            </a:r>
          </a:p>
          <a:p>
            <a:pPr marL="112713" indent="-112713">
              <a:spcAft>
                <a:spcPts val="600"/>
              </a:spcAft>
              <a:buFont typeface="Arial" pitchFamily="34" charset="0"/>
              <a:buChar char="•"/>
            </a:pPr>
            <a:r>
              <a:rPr lang="en-US" sz="1400" b="1" dirty="0">
                <a:solidFill>
                  <a:schemeClr val="tx2"/>
                </a:solidFill>
              </a:rPr>
              <a:t>1910.244(a)(2)(vi)(a): </a:t>
            </a:r>
            <a:r>
              <a:rPr lang="en-US" sz="1400" dirty="0"/>
              <a:t>Each jack used </a:t>
            </a:r>
            <a:r>
              <a:rPr lang="en-US" sz="1400" dirty="0" smtClean="0"/>
              <a:t>in the workplace </a:t>
            </a:r>
            <a:r>
              <a:rPr lang="en-US" sz="1400" dirty="0"/>
              <a:t>was not thoroughly inspected at least once every six </a:t>
            </a:r>
            <a:r>
              <a:rPr lang="en-US" sz="1400" dirty="0" smtClean="0"/>
              <a:t>months.</a:t>
            </a:r>
          </a:p>
          <a:p>
            <a:pPr marL="112713" indent="-112713">
              <a:spcAft>
                <a:spcPts val="600"/>
              </a:spcAft>
              <a:buFont typeface="Arial" pitchFamily="34" charset="0"/>
              <a:buChar char="•"/>
            </a:pPr>
            <a:r>
              <a:rPr lang="en-US" sz="1400" b="1" dirty="0">
                <a:solidFill>
                  <a:schemeClr val="tx2"/>
                </a:solidFill>
              </a:rPr>
              <a:t>1910.244(a)(1)(ii): </a:t>
            </a:r>
            <a:r>
              <a:rPr lang="en-US" sz="1400" dirty="0"/>
              <a:t>Rated load(s) of portable jack(s) were not legibly and permanently </a:t>
            </a:r>
            <a:r>
              <a:rPr lang="en-US" sz="1400" dirty="0" smtClean="0"/>
              <a:t>marked.</a:t>
            </a:r>
            <a:endParaRPr lang="en-US" sz="1400" dirty="0" smtClean="0"/>
          </a:p>
          <a:p>
            <a:pPr marL="112713" indent="-112713">
              <a:spcAft>
                <a:spcPts val="600"/>
              </a:spcAft>
              <a:buFont typeface="Arial" pitchFamily="34" charset="0"/>
              <a:buChar char="•"/>
            </a:pPr>
            <a:r>
              <a:rPr lang="en-US" sz="1400" b="1" dirty="0">
                <a:solidFill>
                  <a:schemeClr val="tx2"/>
                </a:solidFill>
              </a:rPr>
              <a:t>1910.243(c)(3): </a:t>
            </a:r>
            <a:r>
              <a:rPr lang="en-US" sz="1400" dirty="0"/>
              <a:t>Abrasive wheels used on </a:t>
            </a:r>
            <a:r>
              <a:rPr lang="en-US" sz="1400" dirty="0" smtClean="0"/>
              <a:t>right </a:t>
            </a:r>
            <a:r>
              <a:rPr lang="en-US" sz="1400" dirty="0"/>
              <a:t>angle head </a:t>
            </a:r>
            <a:r>
              <a:rPr lang="en-US" sz="1400" dirty="0" smtClean="0"/>
              <a:t>grinders </a:t>
            </a:r>
            <a:r>
              <a:rPr lang="en-US" sz="1400" dirty="0"/>
              <a:t>were not provided with </a:t>
            </a:r>
            <a:r>
              <a:rPr lang="en-US" sz="1400" dirty="0" smtClean="0"/>
              <a:t>safety </a:t>
            </a:r>
            <a:r>
              <a:rPr lang="en-US" sz="1400" dirty="0"/>
              <a:t>guard(s) having a maximum exposure angle of 180 </a:t>
            </a:r>
            <a:r>
              <a:rPr lang="en-US" sz="1400" dirty="0" smtClean="0"/>
              <a:t>degrees.</a:t>
            </a:r>
            <a:endParaRPr lang="en-US" sz="1400" dirty="0" smtClean="0"/>
          </a:p>
        </p:txBody>
      </p:sp>
      <p:sp>
        <p:nvSpPr>
          <p:cNvPr id="2" name="Rectangle 1"/>
          <p:cNvSpPr/>
          <p:nvPr/>
        </p:nvSpPr>
        <p:spPr>
          <a:xfrm>
            <a:off x="64008" y="79171"/>
            <a:ext cx="4114800" cy="553998"/>
          </a:xfrm>
          <a:prstGeom prst="rect">
            <a:avLst/>
          </a:prstGeom>
        </p:spPr>
        <p:txBody>
          <a:bodyPr wrap="square">
            <a:spAutoFit/>
          </a:bodyPr>
          <a:lstStyle/>
          <a:p>
            <a:pPr algn="ctr" fontAlgn="auto">
              <a:lnSpc>
                <a:spcPts val="1800"/>
              </a:lnSpc>
              <a:spcBef>
                <a:spcPts val="0"/>
              </a:spcBef>
              <a:spcAft>
                <a:spcPts val="0"/>
              </a:spcAft>
              <a:defRPr sz="2128" b="1" i="0" u="none" strike="noStrike" kern="1200" spc="100" baseline="0">
                <a:solidFill>
                  <a:prstClr val="white">
                    <a:lumMod val="95000"/>
                  </a:prstClr>
                </a:solidFill>
                <a:effectLst>
                  <a:outerShdw blurRad="50800" dist="38100" dir="5400000" algn="t" rotWithShape="0">
                    <a:prstClr val="black">
                      <a:alpha val="40000"/>
                    </a:prstClr>
                  </a:outerShdw>
                </a:effectLst>
                <a:latin typeface="+mn-lt"/>
                <a:ea typeface="+mn-ea"/>
                <a:cs typeface="+mn-cs"/>
              </a:defRPr>
            </a:pPr>
            <a:r>
              <a:rPr lang="en-US" sz="1600" b="1" spc="100" dirty="0" smtClean="0">
                <a:solidFill>
                  <a:prstClr val="white">
                    <a:lumMod val="95000"/>
                  </a:prstClr>
                </a:solidFill>
                <a:effectLst>
                  <a:outerShdw dir="5400000" algn="t" rotWithShape="0">
                    <a:prstClr val="black">
                      <a:alpha val="0"/>
                    </a:prstClr>
                  </a:outerShdw>
                </a:effectLst>
                <a:latin typeface="+mj-lt"/>
              </a:rPr>
              <a:t>Subpart P</a:t>
            </a:r>
          </a:p>
          <a:p>
            <a:pPr algn="ctr" fontAlgn="auto">
              <a:lnSpc>
                <a:spcPts val="1800"/>
              </a:lnSpc>
              <a:spcBef>
                <a:spcPts val="0"/>
              </a:spcBef>
              <a:spcAft>
                <a:spcPts val="0"/>
              </a:spcAft>
              <a:defRPr sz="2128" b="1" i="0" u="none" strike="noStrike" kern="1200" spc="100" baseline="0">
                <a:solidFill>
                  <a:prstClr val="white">
                    <a:lumMod val="95000"/>
                  </a:prstClr>
                </a:solidFill>
                <a:effectLst>
                  <a:outerShdw blurRad="50800" dist="38100" dir="5400000" algn="t" rotWithShape="0">
                    <a:prstClr val="black">
                      <a:alpha val="40000"/>
                    </a:prstClr>
                  </a:outerShdw>
                </a:effectLst>
                <a:latin typeface="+mn-lt"/>
                <a:ea typeface="+mn-ea"/>
                <a:cs typeface="+mn-cs"/>
              </a:defRPr>
            </a:pPr>
            <a:r>
              <a:rPr lang="en-US" sz="1600" dirty="0" smtClean="0">
                <a:effectLst>
                  <a:outerShdw dir="5400000" algn="t" rotWithShape="0">
                    <a:prstClr val="black">
                      <a:alpha val="0"/>
                    </a:prstClr>
                  </a:outerShdw>
                </a:effectLst>
                <a:latin typeface="+mj-lt"/>
              </a:rPr>
              <a:t>Hand-Held Equipment</a:t>
            </a:r>
            <a:endParaRPr lang="en-US" sz="1600" b="1" spc="100" dirty="0">
              <a:solidFill>
                <a:prstClr val="white">
                  <a:lumMod val="95000"/>
                </a:prstClr>
              </a:solidFill>
              <a:effectLst>
                <a:outerShdw dir="5400000" algn="t" rotWithShape="0">
                  <a:prstClr val="black">
                    <a:alpha val="0"/>
                  </a:prstClr>
                </a:outerShdw>
              </a:effectLst>
              <a:latin typeface="+mj-lt"/>
            </a:endParaRPr>
          </a:p>
        </p:txBody>
      </p:sp>
    </p:spTree>
    <p:extLst>
      <p:ext uri="{BB962C8B-B14F-4D97-AF65-F5344CB8AC3E}">
        <p14:creationId xmlns:p14="http://schemas.microsoft.com/office/powerpoint/2010/main" val="3897606133"/>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p14="http://schemas.microsoft.com/office/powerpoint/2010/main" val="2822868984"/>
              </p:ext>
            </p:extLst>
          </p:nvPr>
        </p:nvGraphicFramePr>
        <p:xfrm>
          <a:off x="0" y="0"/>
          <a:ext cx="9144000" cy="4678878"/>
        </p:xfrm>
        <a:graphic>
          <a:graphicData uri="http://schemas.openxmlformats.org/drawingml/2006/chart">
            <c:chart xmlns:c="http://schemas.openxmlformats.org/drawingml/2006/chart" xmlns:r="http://schemas.openxmlformats.org/officeDocument/2006/relationships" r:id="rId2"/>
          </a:graphicData>
        </a:graphic>
      </p:graphicFrame>
      <p:sp>
        <p:nvSpPr>
          <p:cNvPr id="2" name="Rectangle 1"/>
          <p:cNvSpPr/>
          <p:nvPr/>
        </p:nvSpPr>
        <p:spPr>
          <a:xfrm>
            <a:off x="0" y="162303"/>
            <a:ext cx="9144000" cy="553998"/>
          </a:xfrm>
          <a:prstGeom prst="rect">
            <a:avLst/>
          </a:prstGeom>
        </p:spPr>
        <p:txBody>
          <a:bodyPr wrap="square">
            <a:spAutoFit/>
          </a:bodyPr>
          <a:lstStyle/>
          <a:p>
            <a:pPr algn="ctr" fontAlgn="auto">
              <a:lnSpc>
                <a:spcPts val="1800"/>
              </a:lnSpc>
              <a:spcBef>
                <a:spcPts val="0"/>
              </a:spcBef>
              <a:spcAft>
                <a:spcPts val="0"/>
              </a:spcAft>
              <a:defRPr sz="2128" b="1" i="0" u="none" strike="noStrike" kern="1200" spc="100" baseline="0">
                <a:solidFill>
                  <a:prstClr val="white">
                    <a:lumMod val="95000"/>
                  </a:prstClr>
                </a:solidFill>
                <a:effectLst>
                  <a:outerShdw blurRad="50800" dist="38100" dir="5400000" algn="t" rotWithShape="0">
                    <a:prstClr val="black">
                      <a:alpha val="40000"/>
                    </a:prstClr>
                  </a:outerShdw>
                </a:effectLst>
                <a:latin typeface="+mn-lt"/>
                <a:ea typeface="+mn-ea"/>
                <a:cs typeface="+mn-cs"/>
              </a:defRPr>
            </a:pPr>
            <a:r>
              <a:rPr lang="en-US" sz="1600" b="1" spc="100" dirty="0" smtClean="0">
                <a:solidFill>
                  <a:prstClr val="white">
                    <a:lumMod val="95000"/>
                  </a:prstClr>
                </a:solidFill>
                <a:effectLst>
                  <a:outerShdw dir="5400000" algn="t" rotWithShape="0">
                    <a:prstClr val="black">
                      <a:alpha val="0"/>
                    </a:prstClr>
                  </a:outerShdw>
                </a:effectLst>
              </a:rPr>
              <a:t>Subpart H</a:t>
            </a:r>
          </a:p>
          <a:p>
            <a:pPr algn="ctr" fontAlgn="auto">
              <a:lnSpc>
                <a:spcPts val="1800"/>
              </a:lnSpc>
              <a:spcBef>
                <a:spcPts val="0"/>
              </a:spcBef>
              <a:spcAft>
                <a:spcPts val="0"/>
              </a:spcAft>
              <a:defRPr sz="2128" b="1" i="0" u="none" strike="noStrike" kern="1200" spc="100" baseline="0">
                <a:solidFill>
                  <a:prstClr val="white">
                    <a:lumMod val="95000"/>
                  </a:prstClr>
                </a:solidFill>
                <a:effectLst>
                  <a:outerShdw blurRad="50800" dist="38100" dir="5400000" algn="t" rotWithShape="0">
                    <a:prstClr val="black">
                      <a:alpha val="40000"/>
                    </a:prstClr>
                  </a:outerShdw>
                </a:effectLst>
                <a:latin typeface="+mn-lt"/>
                <a:ea typeface="+mn-ea"/>
                <a:cs typeface="+mn-cs"/>
              </a:defRPr>
            </a:pPr>
            <a:r>
              <a:rPr lang="en-US" sz="1600" dirty="0" smtClean="0">
                <a:effectLst>
                  <a:outerShdw dir="5400000" algn="t" rotWithShape="0">
                    <a:prstClr val="black">
                      <a:alpha val="0"/>
                    </a:prstClr>
                  </a:outerShdw>
                </a:effectLst>
              </a:rPr>
              <a:t>Hazardous Materials</a:t>
            </a:r>
            <a:endParaRPr lang="en-US" sz="1600" b="1" spc="100" dirty="0">
              <a:solidFill>
                <a:prstClr val="white">
                  <a:lumMod val="95000"/>
                </a:prstClr>
              </a:solidFill>
              <a:effectLst>
                <a:outerShdw dir="5400000" algn="t" rotWithShape="0">
                  <a:prstClr val="black">
                    <a:alpha val="0"/>
                  </a:prstClr>
                </a:outerShdw>
              </a:effectLst>
            </a:endParaRPr>
          </a:p>
        </p:txBody>
      </p:sp>
    </p:spTree>
    <p:extLst>
      <p:ext uri="{BB962C8B-B14F-4D97-AF65-F5344CB8AC3E}">
        <p14:creationId xmlns:p14="http://schemas.microsoft.com/office/powerpoint/2010/main" val="1649673142"/>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6999" y="205979"/>
            <a:ext cx="7679803" cy="1080128"/>
          </a:xfrm>
        </p:spPr>
        <p:txBody>
          <a:bodyPr/>
          <a:lstStyle/>
          <a:p>
            <a:pPr>
              <a:lnSpc>
                <a:spcPts val="3800"/>
              </a:lnSpc>
            </a:pPr>
            <a:r>
              <a:rPr lang="en-US" sz="3600" dirty="0" smtClean="0"/>
              <a:t>Most common</a:t>
            </a:r>
            <a:br>
              <a:rPr lang="en-US" sz="3600" dirty="0" smtClean="0"/>
            </a:br>
            <a:r>
              <a:rPr lang="en-US" sz="3600" dirty="0" smtClean="0"/>
              <a:t>Hazardous Materials Standards</a:t>
            </a:r>
            <a:endParaRPr lang="en-US" sz="3600" dirty="0"/>
          </a:p>
        </p:txBody>
      </p:sp>
      <p:sp>
        <p:nvSpPr>
          <p:cNvPr id="3" name="Content Placeholder 2"/>
          <p:cNvSpPr>
            <a:spLocks noGrp="1"/>
          </p:cNvSpPr>
          <p:nvPr>
            <p:ph idx="1"/>
          </p:nvPr>
        </p:nvSpPr>
        <p:spPr>
          <a:xfrm>
            <a:off x="1030147" y="1437645"/>
            <a:ext cx="7656652" cy="3007519"/>
          </a:xfrm>
        </p:spPr>
        <p:txBody>
          <a:bodyPr/>
          <a:lstStyle/>
          <a:p>
            <a:pPr>
              <a:lnSpc>
                <a:spcPts val="2600"/>
              </a:lnSpc>
            </a:pPr>
            <a:r>
              <a:rPr lang="en-US" sz="2400" dirty="0" smtClean="0"/>
              <a:t>1910.101(b): The storage and utilization of all compressed gases in cylinders, portable tanks, </a:t>
            </a:r>
            <a:br>
              <a:rPr lang="en-US" sz="2400" dirty="0" smtClean="0"/>
            </a:br>
            <a:r>
              <a:rPr lang="en-US" sz="2400" dirty="0" smtClean="0"/>
              <a:t>rail tank cars, or motor vehicle cargo tanks were </a:t>
            </a:r>
            <a:br>
              <a:rPr lang="en-US" sz="2400" dirty="0" smtClean="0"/>
            </a:br>
            <a:r>
              <a:rPr lang="en-US" sz="2400" dirty="0" smtClean="0"/>
              <a:t>not in accordance with Compressed Gas Association Pamphlet P-1.</a:t>
            </a:r>
          </a:p>
          <a:p>
            <a:pPr>
              <a:lnSpc>
                <a:spcPts val="2600"/>
              </a:lnSpc>
            </a:pPr>
            <a:r>
              <a:rPr lang="en-US" sz="2400" dirty="0" smtClean="0"/>
              <a:t>1910.106(e)(2)(ii): Flammable or combustible </a:t>
            </a:r>
            <a:br>
              <a:rPr lang="en-US" sz="2400" dirty="0" smtClean="0"/>
            </a:br>
            <a:r>
              <a:rPr lang="en-US" sz="2400" dirty="0" smtClean="0"/>
              <a:t>liquid was not stored in a tank or closed container.</a:t>
            </a:r>
            <a:endParaRPr lang="en-US" sz="2400" dirty="0"/>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30147" y="1430977"/>
            <a:ext cx="7656652" cy="2770741"/>
          </a:xfrm>
        </p:spPr>
        <p:txBody>
          <a:bodyPr/>
          <a:lstStyle/>
          <a:p>
            <a:pPr>
              <a:lnSpc>
                <a:spcPts val="2000"/>
              </a:lnSpc>
            </a:pPr>
            <a:r>
              <a:rPr lang="en-US" sz="1800" dirty="0" smtClean="0"/>
              <a:t>1910.106(d)(3)(ii)(a): Metal cabinets constructed in the following manner shall be deemed to be in compliance. The bottom, top, door, and sides of cabinet shall be at least No. 18 gage sheet iron and double walled with 1 1/2 - inch air space. Joints shall be riveted, welded or made tight by some equally effective means. The door shall be provided with a three-point lock, and the door sill shall be raised at least 2 inches above the bottom of the cabinet. </a:t>
            </a:r>
          </a:p>
          <a:p>
            <a:pPr>
              <a:lnSpc>
                <a:spcPts val="2000"/>
              </a:lnSpc>
            </a:pPr>
            <a:r>
              <a:rPr lang="en-US" sz="1800" dirty="0" smtClean="0"/>
              <a:t>1910.125(e)(1)(</a:t>
            </a:r>
            <a:r>
              <a:rPr lang="en-US" sz="1800" dirty="0" err="1" smtClean="0"/>
              <a:t>i</a:t>
            </a:r>
            <a:r>
              <a:rPr lang="en-US" sz="1800" dirty="0" smtClean="0"/>
              <a:t>): All electrical wiring and equipment in each vapor area and any adjacent area did not conform to the applicable hazardous (classified)-area requirements of subpart S of this part (except as specifically permitted in paragraph (g) of section 1901.126).</a:t>
            </a:r>
          </a:p>
          <a:p>
            <a:pPr>
              <a:lnSpc>
                <a:spcPts val="2000"/>
              </a:lnSpc>
            </a:pPr>
            <a:endParaRPr lang="en-US" sz="1800" dirty="0"/>
          </a:p>
        </p:txBody>
      </p:sp>
      <p:sp>
        <p:nvSpPr>
          <p:cNvPr id="5" name="Title 1"/>
          <p:cNvSpPr>
            <a:spLocks noGrp="1"/>
          </p:cNvSpPr>
          <p:nvPr>
            <p:ph type="title"/>
          </p:nvPr>
        </p:nvSpPr>
        <p:spPr/>
        <p:txBody>
          <a:bodyPr/>
          <a:lstStyle/>
          <a:p>
            <a:pPr>
              <a:lnSpc>
                <a:spcPts val="3800"/>
              </a:lnSpc>
            </a:pPr>
            <a:r>
              <a:rPr lang="en-US" sz="3600" dirty="0" smtClean="0"/>
              <a:t>Most common</a:t>
            </a:r>
            <a:br>
              <a:rPr lang="en-US" sz="3600" dirty="0" smtClean="0"/>
            </a:br>
            <a:r>
              <a:rPr lang="en-US" sz="3600" dirty="0" smtClean="0"/>
              <a:t>Hazardous Materials Standards</a:t>
            </a:r>
            <a:endParaRPr lang="en-US" sz="3600" dirty="0"/>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30147" y="1502229"/>
            <a:ext cx="7656652" cy="2699489"/>
          </a:xfrm>
        </p:spPr>
        <p:txBody>
          <a:bodyPr/>
          <a:lstStyle/>
          <a:p>
            <a:r>
              <a:rPr lang="en-US" dirty="0" smtClean="0"/>
              <a:t>1910.106(b)(2)(vi)(b): Vent pipe(s) from above ground tank(s) of Class I flammable liquids adjacent to building or public ways were less than 12 feet above adjacent ground level.</a:t>
            </a:r>
          </a:p>
          <a:p>
            <a:r>
              <a:rPr lang="en-US" dirty="0" smtClean="0"/>
              <a:t>1910.106(e)(6)(</a:t>
            </a:r>
            <a:r>
              <a:rPr lang="en-US" dirty="0" err="1" smtClean="0"/>
              <a:t>i</a:t>
            </a:r>
            <a:r>
              <a:rPr lang="en-US" dirty="0" smtClean="0"/>
              <a:t>): Adequate precautions were not taken to prevent the ignition of flammable vapors.</a:t>
            </a:r>
          </a:p>
          <a:p>
            <a:endParaRPr lang="en-US" dirty="0"/>
          </a:p>
        </p:txBody>
      </p:sp>
      <p:sp>
        <p:nvSpPr>
          <p:cNvPr id="6" name="Title 1"/>
          <p:cNvSpPr>
            <a:spLocks noGrp="1"/>
          </p:cNvSpPr>
          <p:nvPr>
            <p:ph type="title"/>
          </p:nvPr>
        </p:nvSpPr>
        <p:spPr>
          <a:xfrm>
            <a:off x="1006999" y="205979"/>
            <a:ext cx="7679803" cy="1080128"/>
          </a:xfrm>
        </p:spPr>
        <p:txBody>
          <a:bodyPr/>
          <a:lstStyle/>
          <a:p>
            <a:pPr>
              <a:lnSpc>
                <a:spcPts val="3800"/>
              </a:lnSpc>
            </a:pPr>
            <a:r>
              <a:rPr lang="en-US" sz="3600" dirty="0" smtClean="0"/>
              <a:t>Most common</a:t>
            </a:r>
            <a:br>
              <a:rPr lang="en-US" sz="3600" dirty="0" smtClean="0"/>
            </a:br>
            <a:r>
              <a:rPr lang="en-US" sz="3600" dirty="0" smtClean="0"/>
              <a:t>Hazardous Materials Standards</a:t>
            </a:r>
            <a:endParaRPr lang="en-US" sz="3600" dirty="0"/>
          </a:p>
        </p:txBody>
      </p:sp>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30147" y="1508166"/>
            <a:ext cx="7656652" cy="2693552"/>
          </a:xfrm>
        </p:spPr>
        <p:txBody>
          <a:bodyPr/>
          <a:lstStyle/>
          <a:p>
            <a:pPr>
              <a:lnSpc>
                <a:spcPts val="2200"/>
              </a:lnSpc>
            </a:pPr>
            <a:r>
              <a:rPr lang="en-US" sz="2000" dirty="0" smtClean="0"/>
              <a:t>1910.106(g)(3)(iii): Clearly identified and easily accessible switches or circuit breakers were not provided at a location remote from dispensing devices at an automotive service station to shut off the power to all dispensing devices in the event of an emergency.</a:t>
            </a:r>
          </a:p>
          <a:p>
            <a:pPr>
              <a:lnSpc>
                <a:spcPts val="2200"/>
              </a:lnSpc>
            </a:pPr>
            <a:r>
              <a:rPr lang="en-US" sz="2000" dirty="0" smtClean="0"/>
              <a:t>1910.106(g)(3)(iv)(d): A Class I flammable liquid dispensing unit was not mounted on a concrete island or protected against collision damage by suitable means.</a:t>
            </a:r>
          </a:p>
          <a:p>
            <a:pPr>
              <a:lnSpc>
                <a:spcPts val="2200"/>
              </a:lnSpc>
            </a:pPr>
            <a:endParaRPr lang="en-US" sz="2000" dirty="0"/>
          </a:p>
        </p:txBody>
      </p:sp>
      <p:sp>
        <p:nvSpPr>
          <p:cNvPr id="5" name="Title 1"/>
          <p:cNvSpPr>
            <a:spLocks noGrp="1"/>
          </p:cNvSpPr>
          <p:nvPr>
            <p:ph type="title"/>
          </p:nvPr>
        </p:nvSpPr>
        <p:spPr>
          <a:xfrm>
            <a:off x="1006999" y="205979"/>
            <a:ext cx="7679803" cy="1080128"/>
          </a:xfrm>
        </p:spPr>
        <p:txBody>
          <a:bodyPr/>
          <a:lstStyle/>
          <a:p>
            <a:pPr>
              <a:lnSpc>
                <a:spcPts val="3800"/>
              </a:lnSpc>
            </a:pPr>
            <a:r>
              <a:rPr lang="en-US" sz="3600" dirty="0" smtClean="0"/>
              <a:t>Most common</a:t>
            </a:r>
            <a:br>
              <a:rPr lang="en-US" sz="3600" dirty="0" smtClean="0"/>
            </a:br>
            <a:r>
              <a:rPr lang="en-US" sz="3600" dirty="0" smtClean="0"/>
              <a:t>Hazardous Materials Standards</a:t>
            </a:r>
            <a:endParaRPr lang="en-US" sz="3600" dirty="0"/>
          </a:p>
        </p:txBody>
      </p:sp>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30147" y="1454727"/>
            <a:ext cx="7656652" cy="2746991"/>
          </a:xfrm>
        </p:spPr>
        <p:txBody>
          <a:bodyPr/>
          <a:lstStyle/>
          <a:p>
            <a:pPr>
              <a:lnSpc>
                <a:spcPts val="2200"/>
              </a:lnSpc>
            </a:pPr>
            <a:r>
              <a:rPr lang="en-US" sz="2000" dirty="0" smtClean="0"/>
              <a:t>1910.106(g)(8): Conspicuous and legible sign prohibiting smoking not posted within sight of customer service area.</a:t>
            </a:r>
          </a:p>
          <a:p>
            <a:pPr>
              <a:lnSpc>
                <a:spcPts val="2200"/>
              </a:lnSpc>
            </a:pPr>
            <a:r>
              <a:rPr lang="en-US" sz="2000" dirty="0" smtClean="0"/>
              <a:t>1910.125(f)(2)(ii): Vapor area(s) were not provided with an automatic fire-extinguishing system that conformed to the requirements of subpart L of this part.</a:t>
            </a:r>
          </a:p>
          <a:p>
            <a:pPr>
              <a:lnSpc>
                <a:spcPts val="2200"/>
              </a:lnSpc>
            </a:pPr>
            <a:r>
              <a:rPr lang="en-US" sz="2000" dirty="0" smtClean="0"/>
              <a:t>1910.125(f)(3)(iii): A cover that could be closed by an approved automatic device for the automatic fire-extinguishing system was not kept closed when the dip tank was not in use.</a:t>
            </a:r>
          </a:p>
        </p:txBody>
      </p:sp>
      <p:sp>
        <p:nvSpPr>
          <p:cNvPr id="5" name="Title 1"/>
          <p:cNvSpPr>
            <a:spLocks noGrp="1"/>
          </p:cNvSpPr>
          <p:nvPr>
            <p:ph type="title"/>
          </p:nvPr>
        </p:nvSpPr>
        <p:spPr>
          <a:xfrm>
            <a:off x="1006999" y="205979"/>
            <a:ext cx="7679803" cy="1080128"/>
          </a:xfrm>
        </p:spPr>
        <p:txBody>
          <a:bodyPr/>
          <a:lstStyle/>
          <a:p>
            <a:pPr>
              <a:lnSpc>
                <a:spcPts val="3800"/>
              </a:lnSpc>
            </a:pPr>
            <a:r>
              <a:rPr lang="en-US" sz="3600" dirty="0" smtClean="0"/>
              <a:t>Most common</a:t>
            </a:r>
            <a:br>
              <a:rPr lang="en-US" sz="3600" dirty="0" smtClean="0"/>
            </a:br>
            <a:r>
              <a:rPr lang="en-US" sz="3600" dirty="0" smtClean="0"/>
              <a:t>Hazardous Materials Standards</a:t>
            </a:r>
            <a:endParaRPr lang="en-US" sz="3600" dirty="0"/>
          </a:p>
        </p:txBody>
      </p:sp>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p14="http://schemas.microsoft.com/office/powerpoint/2010/main" val="2432844981"/>
              </p:ext>
            </p:extLst>
          </p:nvPr>
        </p:nvGraphicFramePr>
        <p:xfrm>
          <a:off x="0" y="0"/>
          <a:ext cx="9144000" cy="466700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p14="http://schemas.microsoft.com/office/powerpoint/2010/main" val="2613281671"/>
              </p:ext>
            </p:extLst>
          </p:nvPr>
        </p:nvGraphicFramePr>
        <p:xfrm>
          <a:off x="59473" y="48491"/>
          <a:ext cx="4117672" cy="4578373"/>
        </p:xfrm>
        <a:graphic>
          <a:graphicData uri="http://schemas.openxmlformats.org/drawingml/2006/chart">
            <c:chart xmlns:c="http://schemas.openxmlformats.org/drawingml/2006/chart" xmlns:r="http://schemas.openxmlformats.org/officeDocument/2006/relationships" r:id="rId2"/>
          </a:graphicData>
        </a:graphic>
      </p:graphicFrame>
      <p:sp>
        <p:nvSpPr>
          <p:cNvPr id="8" name="TextBox 7"/>
          <p:cNvSpPr txBox="1"/>
          <p:nvPr/>
        </p:nvSpPr>
        <p:spPr>
          <a:xfrm>
            <a:off x="4301061" y="199557"/>
            <a:ext cx="4783945" cy="4139595"/>
          </a:xfrm>
          <a:prstGeom prst="rect">
            <a:avLst/>
          </a:prstGeom>
          <a:noFill/>
          <a:ln w="47625" cap="flat" cmpd="dbl">
            <a:noFill/>
          </a:ln>
          <a:effectLst>
            <a:softEdge rad="0"/>
          </a:effectLst>
        </p:spPr>
        <p:txBody>
          <a:bodyPr wrap="square" rtlCol="0">
            <a:spAutoFit/>
          </a:bodyPr>
          <a:lstStyle/>
          <a:p>
            <a:pPr>
              <a:spcAft>
                <a:spcPts val="1200"/>
              </a:spcAft>
            </a:pPr>
            <a:r>
              <a:rPr lang="en-US" sz="1800" b="1" dirty="0" smtClean="0">
                <a:solidFill>
                  <a:schemeClr val="tx2"/>
                </a:solidFill>
              </a:rPr>
              <a:t>Top five Subpart S standards</a:t>
            </a:r>
          </a:p>
          <a:p>
            <a:pPr marL="112713" indent="-112713">
              <a:spcAft>
                <a:spcPts val="600"/>
              </a:spcAft>
              <a:buFont typeface="Arial" pitchFamily="34" charset="0"/>
              <a:buChar char="•"/>
            </a:pPr>
            <a:r>
              <a:rPr lang="en-US" sz="1400" b="1" dirty="0" smtClean="0">
                <a:solidFill>
                  <a:schemeClr val="tx2"/>
                </a:solidFill>
              </a:rPr>
              <a:t>1910.305(g</a:t>
            </a:r>
            <a:r>
              <a:rPr lang="en-US" sz="1400" b="1" dirty="0">
                <a:solidFill>
                  <a:schemeClr val="tx2"/>
                </a:solidFill>
              </a:rPr>
              <a:t>)(1)(iv): </a:t>
            </a:r>
            <a:r>
              <a:rPr lang="en-US" sz="1400" dirty="0" smtClean="0"/>
              <a:t>Flexible </a:t>
            </a:r>
            <a:r>
              <a:rPr lang="en-US" sz="1400" dirty="0"/>
              <a:t>cords and cables </a:t>
            </a:r>
            <a:r>
              <a:rPr lang="en-US" sz="1400" dirty="0" smtClean="0"/>
              <a:t>were used as </a:t>
            </a:r>
            <a:r>
              <a:rPr lang="en-US" sz="1400" dirty="0"/>
              <a:t>a substitute for the fixed wiring of a structure</a:t>
            </a:r>
            <a:r>
              <a:rPr lang="en-US" sz="1400" dirty="0" smtClean="0"/>
              <a:t>.</a:t>
            </a:r>
          </a:p>
          <a:p>
            <a:pPr marL="112713" indent="-112713">
              <a:spcAft>
                <a:spcPts val="600"/>
              </a:spcAft>
              <a:buFont typeface="Arial" pitchFamily="34" charset="0"/>
              <a:buChar char="•"/>
            </a:pPr>
            <a:r>
              <a:rPr lang="en-US" sz="1400" b="1" dirty="0">
                <a:solidFill>
                  <a:schemeClr val="tx2"/>
                </a:solidFill>
              </a:rPr>
              <a:t>1910.303(b)(2</a:t>
            </a:r>
            <a:r>
              <a:rPr lang="en-US" sz="1400" b="1" dirty="0" smtClean="0">
                <a:solidFill>
                  <a:schemeClr val="tx2"/>
                </a:solidFill>
              </a:rPr>
              <a:t>): </a:t>
            </a:r>
            <a:r>
              <a:rPr lang="en-US" sz="1400" dirty="0" smtClean="0"/>
              <a:t>Listed or labeled electrical equipment was not used or installed in accordance with instructions included in the listing or labeling.</a:t>
            </a:r>
          </a:p>
          <a:p>
            <a:pPr marL="112713" indent="-112713">
              <a:spcAft>
                <a:spcPts val="600"/>
              </a:spcAft>
              <a:buFont typeface="Arial" pitchFamily="34" charset="0"/>
              <a:buChar char="•"/>
            </a:pPr>
            <a:r>
              <a:rPr lang="en-US" sz="1400" b="1" dirty="0">
                <a:solidFill>
                  <a:schemeClr val="tx2"/>
                </a:solidFill>
              </a:rPr>
              <a:t>1910.304(g)(6)(vi</a:t>
            </a:r>
            <a:r>
              <a:rPr lang="en-US" sz="1400" b="1" dirty="0" smtClean="0">
                <a:solidFill>
                  <a:schemeClr val="tx2"/>
                </a:solidFill>
              </a:rPr>
              <a:t>): </a:t>
            </a:r>
            <a:r>
              <a:rPr lang="en-US" sz="1400" dirty="0" smtClean="0"/>
              <a:t>Exposed noncurrent-carrying metal parts of cord- and plug-connected equipment that may become energized were not grounded when operated at over 150 volts to ground.</a:t>
            </a:r>
          </a:p>
          <a:p>
            <a:pPr marL="112713" indent="-112713">
              <a:spcAft>
                <a:spcPts val="600"/>
              </a:spcAft>
              <a:buFont typeface="Arial" pitchFamily="34" charset="0"/>
              <a:buChar char="•"/>
            </a:pPr>
            <a:r>
              <a:rPr lang="en-US" sz="1400" b="1" dirty="0">
                <a:solidFill>
                  <a:schemeClr val="tx2"/>
                </a:solidFill>
              </a:rPr>
              <a:t>1910.303(b)(1)(iv): </a:t>
            </a:r>
            <a:r>
              <a:rPr lang="en-US" sz="1400" dirty="0"/>
              <a:t>Electrical equipment was not free from recognized hazards due to inadequate electrical insulation</a:t>
            </a:r>
            <a:r>
              <a:rPr lang="en-US" sz="1400" dirty="0" smtClean="0"/>
              <a:t>.</a:t>
            </a:r>
          </a:p>
          <a:p>
            <a:pPr marL="112713" indent="-112713">
              <a:spcAft>
                <a:spcPts val="600"/>
              </a:spcAft>
              <a:buFont typeface="Arial" pitchFamily="34" charset="0"/>
              <a:buChar char="•"/>
            </a:pPr>
            <a:r>
              <a:rPr lang="en-US" sz="1400" b="1" dirty="0">
                <a:solidFill>
                  <a:schemeClr val="tx2"/>
                </a:solidFill>
              </a:rPr>
              <a:t>1910.303(g)(1)(ii</a:t>
            </a:r>
            <a:r>
              <a:rPr lang="en-US" sz="1400" b="1" dirty="0" smtClean="0">
                <a:solidFill>
                  <a:schemeClr val="tx2"/>
                </a:solidFill>
              </a:rPr>
              <a:t>): </a:t>
            </a:r>
            <a:r>
              <a:rPr lang="en-US" sz="1400" dirty="0"/>
              <a:t>Working space required by this standard was used for storage</a:t>
            </a:r>
            <a:r>
              <a:rPr lang="en-US" sz="1400" dirty="0" smtClean="0"/>
              <a:t>.</a:t>
            </a:r>
          </a:p>
          <a:p>
            <a:endParaRPr lang="en-US" sz="1400" dirty="0" smtClean="0"/>
          </a:p>
        </p:txBody>
      </p:sp>
    </p:spTree>
    <p:extLst>
      <p:ext uri="{BB962C8B-B14F-4D97-AF65-F5344CB8AC3E}">
        <p14:creationId xmlns:p14="http://schemas.microsoft.com/office/powerpoint/2010/main" val="1987903897"/>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p14="http://schemas.microsoft.com/office/powerpoint/2010/main" val="293631127"/>
              </p:ext>
            </p:extLst>
          </p:nvPr>
        </p:nvGraphicFramePr>
        <p:xfrm>
          <a:off x="64008" y="54864"/>
          <a:ext cx="4114800" cy="4572000"/>
        </p:xfrm>
        <a:graphic>
          <a:graphicData uri="http://schemas.openxmlformats.org/drawingml/2006/chart">
            <c:chart xmlns:c="http://schemas.openxmlformats.org/drawingml/2006/chart" xmlns:r="http://schemas.openxmlformats.org/officeDocument/2006/relationships" r:id="rId2"/>
          </a:graphicData>
        </a:graphic>
      </p:graphicFrame>
      <p:sp>
        <p:nvSpPr>
          <p:cNvPr id="8" name="TextBox 7"/>
          <p:cNvSpPr txBox="1"/>
          <p:nvPr/>
        </p:nvSpPr>
        <p:spPr>
          <a:xfrm>
            <a:off x="4246418" y="54864"/>
            <a:ext cx="4828309" cy="4724370"/>
          </a:xfrm>
          <a:prstGeom prst="rect">
            <a:avLst/>
          </a:prstGeom>
          <a:noFill/>
          <a:ln w="47625" cap="flat" cmpd="dbl">
            <a:noFill/>
          </a:ln>
          <a:effectLst>
            <a:softEdge rad="0"/>
          </a:effectLst>
        </p:spPr>
        <p:txBody>
          <a:bodyPr wrap="square" rtlCol="0">
            <a:spAutoFit/>
          </a:bodyPr>
          <a:lstStyle/>
          <a:p>
            <a:pPr>
              <a:spcAft>
                <a:spcPts val="1200"/>
              </a:spcAft>
            </a:pPr>
            <a:r>
              <a:rPr lang="en-US" sz="1800" b="1" dirty="0">
                <a:solidFill>
                  <a:schemeClr val="tx2"/>
                </a:solidFill>
              </a:rPr>
              <a:t>Top five Subpart </a:t>
            </a:r>
            <a:r>
              <a:rPr lang="en-US" sz="1800" b="1" dirty="0" smtClean="0">
                <a:solidFill>
                  <a:schemeClr val="tx2"/>
                </a:solidFill>
              </a:rPr>
              <a:t>O standards</a:t>
            </a:r>
            <a:endParaRPr lang="en-US" sz="400" b="1" dirty="0" smtClean="0"/>
          </a:p>
          <a:p>
            <a:pPr marL="112713" indent="-112713">
              <a:spcAft>
                <a:spcPts val="600"/>
              </a:spcAft>
              <a:buFont typeface="Arial" pitchFamily="34" charset="0"/>
              <a:buChar char="•"/>
            </a:pPr>
            <a:r>
              <a:rPr lang="en-US" sz="1400" b="1" dirty="0">
                <a:solidFill>
                  <a:schemeClr val="tx2"/>
                </a:solidFill>
              </a:rPr>
              <a:t>1910.215(b)(9): </a:t>
            </a:r>
            <a:r>
              <a:rPr lang="en-US" sz="1400" dirty="0"/>
              <a:t>The distance between the abrasive wheel periphery(s) and the adjustable tongue or the end of the safety guard peripheral member at the top exceeded </a:t>
            </a:r>
            <a:r>
              <a:rPr lang="en-US" sz="1400" dirty="0" smtClean="0"/>
              <a:t>one-fourth inch.</a:t>
            </a:r>
          </a:p>
          <a:p>
            <a:pPr marL="112713" indent="-112713">
              <a:spcAft>
                <a:spcPts val="600"/>
              </a:spcAft>
              <a:buFont typeface="Arial" pitchFamily="34" charset="0"/>
              <a:buChar char="•"/>
            </a:pPr>
            <a:r>
              <a:rPr lang="en-US" sz="1400" b="1" dirty="0">
                <a:solidFill>
                  <a:schemeClr val="tx2"/>
                </a:solidFill>
              </a:rPr>
              <a:t>1910.215(a)(4): </a:t>
            </a:r>
            <a:r>
              <a:rPr lang="en-US" sz="1400" dirty="0"/>
              <a:t>Grinding machinery was not used with work rest(s) to support offhand grinding </a:t>
            </a:r>
            <a:r>
              <a:rPr lang="en-US" sz="1400" dirty="0" smtClean="0"/>
              <a:t>work.</a:t>
            </a:r>
          </a:p>
          <a:p>
            <a:pPr marL="112713" indent="-112713">
              <a:spcAft>
                <a:spcPts val="600"/>
              </a:spcAft>
              <a:buFont typeface="Arial" pitchFamily="34" charset="0"/>
              <a:buChar char="•"/>
            </a:pPr>
            <a:r>
              <a:rPr lang="en-US" sz="1400" b="1" dirty="0">
                <a:solidFill>
                  <a:schemeClr val="tx2"/>
                </a:solidFill>
              </a:rPr>
              <a:t>1910.212(a)(1): </a:t>
            </a:r>
            <a:r>
              <a:rPr lang="en-US" sz="1400" dirty="0" smtClean="0"/>
              <a:t>One or more methods of machine guarding was not provided to protect the operator and other employees in the machine area from hazards such as those created by point of operation, ingoing nip points, rotating parts, flying chips and sparks.</a:t>
            </a:r>
          </a:p>
          <a:p>
            <a:pPr marL="112713" indent="-112713">
              <a:spcAft>
                <a:spcPts val="600"/>
              </a:spcAft>
              <a:buFont typeface="Arial" pitchFamily="34" charset="0"/>
              <a:buChar char="•"/>
            </a:pPr>
            <a:r>
              <a:rPr lang="en-US" sz="1400" b="1" dirty="0">
                <a:solidFill>
                  <a:schemeClr val="tx2"/>
                </a:solidFill>
              </a:rPr>
              <a:t>1910.212(a)(3)(ii): </a:t>
            </a:r>
            <a:r>
              <a:rPr lang="en-US" sz="1400" dirty="0" smtClean="0"/>
              <a:t>Point(s) of operation of machinery were not guarded to prevent employee(s) from having any part of their body in the danger zone(s) during operating cycle(s): A metal shear was unguarded.</a:t>
            </a:r>
          </a:p>
          <a:p>
            <a:pPr marL="112713" indent="-112713">
              <a:spcAft>
                <a:spcPts val="600"/>
              </a:spcAft>
              <a:buFont typeface="Arial" pitchFamily="34" charset="0"/>
              <a:buChar char="•"/>
            </a:pPr>
            <a:r>
              <a:rPr lang="en-US" sz="1400" b="1" dirty="0">
                <a:solidFill>
                  <a:schemeClr val="tx2"/>
                </a:solidFill>
              </a:rPr>
              <a:t>1910.212(b): </a:t>
            </a:r>
            <a:r>
              <a:rPr lang="en-US" sz="1400" dirty="0"/>
              <a:t>Machine(s) designed for fixed location(s) were not securely anchored to prevent walking or </a:t>
            </a:r>
            <a:r>
              <a:rPr lang="en-US" sz="1400" dirty="0" smtClean="0"/>
              <a:t>moving.</a:t>
            </a:r>
          </a:p>
          <a:p>
            <a:pPr>
              <a:spcAft>
                <a:spcPts val="1200"/>
              </a:spcAft>
            </a:pPr>
            <a:endParaRPr lang="en-US" sz="1000" dirty="0" smtClean="0"/>
          </a:p>
        </p:txBody>
      </p:sp>
      <p:sp>
        <p:nvSpPr>
          <p:cNvPr id="2" name="Rectangle 1"/>
          <p:cNvSpPr/>
          <p:nvPr/>
        </p:nvSpPr>
        <p:spPr>
          <a:xfrm>
            <a:off x="471055" y="174179"/>
            <a:ext cx="3602182" cy="553998"/>
          </a:xfrm>
          <a:prstGeom prst="rect">
            <a:avLst/>
          </a:prstGeom>
        </p:spPr>
        <p:txBody>
          <a:bodyPr wrap="square">
            <a:spAutoFit/>
          </a:bodyPr>
          <a:lstStyle/>
          <a:p>
            <a:pPr algn="ctr">
              <a:lnSpc>
                <a:spcPts val="1800"/>
              </a:lnSpc>
              <a:defRPr sz="2128" b="1" i="0" u="none" strike="noStrike" kern="1200" spc="100" baseline="0">
                <a:solidFill>
                  <a:prstClr val="white">
                    <a:lumMod val="95000"/>
                  </a:prstClr>
                </a:solidFill>
                <a:effectLst>
                  <a:outerShdw blurRad="50800" dist="38100" dir="5400000" algn="t" rotWithShape="0">
                    <a:prstClr val="black">
                      <a:alpha val="40000"/>
                    </a:prstClr>
                  </a:outerShdw>
                </a:effectLst>
                <a:latin typeface="+mn-lt"/>
                <a:ea typeface="+mn-ea"/>
                <a:cs typeface="+mn-cs"/>
              </a:defRPr>
            </a:pPr>
            <a:r>
              <a:rPr lang="en-US" sz="1600" b="1" spc="100" dirty="0" smtClean="0">
                <a:solidFill>
                  <a:schemeClr val="bg1"/>
                </a:solidFill>
                <a:effectLst>
                  <a:outerShdw sx="200000" sy="200000" algn="t" rotWithShape="0">
                    <a:prstClr val="black">
                      <a:alpha val="0"/>
                    </a:prstClr>
                  </a:outerShdw>
                </a:effectLst>
                <a:latin typeface="+mj-lt"/>
              </a:rPr>
              <a:t>Subpart O</a:t>
            </a:r>
          </a:p>
          <a:p>
            <a:pPr algn="ctr">
              <a:lnSpc>
                <a:spcPts val="1800"/>
              </a:lnSpc>
              <a:defRPr sz="2128" b="1" i="0" u="none" strike="noStrike" kern="1200" spc="100" baseline="0">
                <a:solidFill>
                  <a:prstClr val="white">
                    <a:lumMod val="95000"/>
                  </a:prstClr>
                </a:solidFill>
                <a:effectLst>
                  <a:outerShdw blurRad="50800" dist="38100" dir="5400000" algn="t" rotWithShape="0">
                    <a:prstClr val="black">
                      <a:alpha val="40000"/>
                    </a:prstClr>
                  </a:outerShdw>
                </a:effectLst>
                <a:latin typeface="+mn-lt"/>
                <a:ea typeface="+mn-ea"/>
                <a:cs typeface="+mn-cs"/>
              </a:defRPr>
            </a:pPr>
            <a:r>
              <a:rPr lang="en-US" sz="1600" b="1" spc="100" dirty="0" smtClean="0">
                <a:solidFill>
                  <a:schemeClr val="bg1"/>
                </a:solidFill>
                <a:effectLst>
                  <a:outerShdw sx="200000" sy="200000" algn="t" rotWithShape="0">
                    <a:prstClr val="black">
                      <a:alpha val="0"/>
                    </a:prstClr>
                  </a:outerShdw>
                </a:effectLst>
                <a:latin typeface="+mj-lt"/>
              </a:rPr>
              <a:t>Machinery &amp; Machine Guarding</a:t>
            </a:r>
            <a:endParaRPr lang="en-US" sz="1600" b="1" spc="100" dirty="0">
              <a:solidFill>
                <a:schemeClr val="bg1"/>
              </a:solidFill>
              <a:effectLst>
                <a:outerShdw sx="200000" sy="200000" algn="t" rotWithShape="0">
                  <a:prstClr val="black">
                    <a:alpha val="0"/>
                  </a:prstClr>
                </a:outerShdw>
              </a:effectLst>
              <a:latin typeface="+mj-lt"/>
            </a:endParaRPr>
          </a:p>
        </p:txBody>
      </p:sp>
    </p:spTree>
    <p:extLst>
      <p:ext uri="{BB962C8B-B14F-4D97-AF65-F5344CB8AC3E}">
        <p14:creationId xmlns:p14="http://schemas.microsoft.com/office/powerpoint/2010/main" val="1469237642"/>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p14="http://schemas.microsoft.com/office/powerpoint/2010/main" val="1306078361"/>
              </p:ext>
            </p:extLst>
          </p:nvPr>
        </p:nvGraphicFramePr>
        <p:xfrm>
          <a:off x="64008" y="54864"/>
          <a:ext cx="4114800" cy="4572000"/>
        </p:xfrm>
        <a:graphic>
          <a:graphicData uri="http://schemas.openxmlformats.org/drawingml/2006/chart">
            <c:chart xmlns:c="http://schemas.openxmlformats.org/drawingml/2006/chart" xmlns:r="http://schemas.openxmlformats.org/officeDocument/2006/relationships" r:id="rId2"/>
          </a:graphicData>
        </a:graphic>
      </p:graphicFrame>
      <p:sp>
        <p:nvSpPr>
          <p:cNvPr id="8" name="TextBox 7"/>
          <p:cNvSpPr txBox="1"/>
          <p:nvPr/>
        </p:nvSpPr>
        <p:spPr>
          <a:xfrm>
            <a:off x="4239491" y="54864"/>
            <a:ext cx="4807528" cy="4416594"/>
          </a:xfrm>
          <a:prstGeom prst="rect">
            <a:avLst/>
          </a:prstGeom>
          <a:noFill/>
          <a:ln w="47625" cap="flat" cmpd="dbl">
            <a:noFill/>
          </a:ln>
          <a:effectLst>
            <a:softEdge rad="0"/>
          </a:effectLst>
        </p:spPr>
        <p:txBody>
          <a:bodyPr wrap="square" rtlCol="0">
            <a:spAutoFit/>
          </a:bodyPr>
          <a:lstStyle/>
          <a:p>
            <a:pPr>
              <a:spcAft>
                <a:spcPts val="1200"/>
              </a:spcAft>
            </a:pPr>
            <a:r>
              <a:rPr lang="en-US" sz="1800" b="1" dirty="0" smtClean="0">
                <a:solidFill>
                  <a:schemeClr val="tx2"/>
                </a:solidFill>
              </a:rPr>
              <a:t>Top six Subpart D standards</a:t>
            </a:r>
          </a:p>
          <a:p>
            <a:pPr algn="ctr"/>
            <a:endParaRPr lang="en-US" sz="400" b="1" dirty="0" smtClean="0"/>
          </a:p>
          <a:p>
            <a:pPr marL="112713" indent="-112713">
              <a:spcAft>
                <a:spcPts val="600"/>
              </a:spcAft>
              <a:buFont typeface="Arial" pitchFamily="34" charset="0"/>
              <a:buChar char="•"/>
            </a:pPr>
            <a:r>
              <a:rPr lang="en-US" sz="1400" b="1" dirty="0">
                <a:solidFill>
                  <a:schemeClr val="tx2"/>
                </a:solidFill>
              </a:rPr>
              <a:t>1910.22(a)(1): </a:t>
            </a:r>
            <a:r>
              <a:rPr lang="en-US" sz="1400" dirty="0"/>
              <a:t>The place of employment was not kept clean and orderly, or in a sanitary condition</a:t>
            </a:r>
            <a:r>
              <a:rPr lang="en-US" sz="1400" dirty="0" smtClean="0"/>
              <a:t>.</a:t>
            </a:r>
          </a:p>
          <a:p>
            <a:pPr marL="112713" indent="-112713">
              <a:spcAft>
                <a:spcPts val="600"/>
              </a:spcAft>
              <a:buFont typeface="Arial" pitchFamily="34" charset="0"/>
              <a:buChar char="•"/>
            </a:pPr>
            <a:r>
              <a:rPr lang="en-US" sz="1400" b="1" dirty="0">
                <a:solidFill>
                  <a:schemeClr val="tx2"/>
                </a:solidFill>
              </a:rPr>
              <a:t>1910.23(c)(1): </a:t>
            </a:r>
            <a:r>
              <a:rPr lang="en-US" sz="1400" dirty="0"/>
              <a:t>Open-sided floors and/or platforms </a:t>
            </a:r>
            <a:r>
              <a:rPr lang="en-US" sz="1400" dirty="0" smtClean="0"/>
              <a:t>4 </a:t>
            </a:r>
            <a:r>
              <a:rPr lang="en-US" sz="1400" dirty="0"/>
              <a:t>feet or more above adjacent floor or ground level were not </a:t>
            </a:r>
            <a:r>
              <a:rPr lang="en-US" sz="1400" dirty="0" smtClean="0"/>
              <a:t>guarded.</a:t>
            </a:r>
            <a:endParaRPr lang="en-US" sz="1400" dirty="0"/>
          </a:p>
          <a:p>
            <a:pPr marL="112713" indent="-112713">
              <a:spcAft>
                <a:spcPts val="600"/>
              </a:spcAft>
              <a:buFont typeface="Arial" pitchFamily="34" charset="0"/>
              <a:buChar char="•"/>
            </a:pPr>
            <a:r>
              <a:rPr lang="en-US" sz="1400" b="1" dirty="0">
                <a:solidFill>
                  <a:schemeClr val="tx2"/>
                </a:solidFill>
              </a:rPr>
              <a:t>1910.23(a)(9</a:t>
            </a:r>
            <a:r>
              <a:rPr lang="en-US" sz="1400" b="1" dirty="0" smtClean="0">
                <a:solidFill>
                  <a:schemeClr val="tx2"/>
                </a:solidFill>
              </a:rPr>
              <a:t>): </a:t>
            </a:r>
            <a:r>
              <a:rPr lang="en-US" sz="1400" dirty="0" smtClean="0"/>
              <a:t>The </a:t>
            </a:r>
            <a:r>
              <a:rPr lang="en-US" sz="1400" dirty="0"/>
              <a:t>cover over a floor hole (grating) </a:t>
            </a:r>
            <a:r>
              <a:rPr lang="en-US" sz="1400" dirty="0" smtClean="0"/>
              <a:t>was missing</a:t>
            </a:r>
            <a:r>
              <a:rPr lang="en-US" sz="1400" dirty="0"/>
              <a:t>, </a:t>
            </a:r>
            <a:r>
              <a:rPr lang="en-US" sz="1400" dirty="0" smtClean="0"/>
              <a:t>had </a:t>
            </a:r>
            <a:r>
              <a:rPr lang="en-US" sz="1400" dirty="0"/>
              <a:t>openings greater than one inch </a:t>
            </a:r>
            <a:r>
              <a:rPr lang="en-US" sz="1400" dirty="0" smtClean="0"/>
              <a:t>wide, </a:t>
            </a:r>
            <a:r>
              <a:rPr lang="en-US" sz="1400" dirty="0"/>
              <a:t>or was not securely held in place</a:t>
            </a:r>
            <a:r>
              <a:rPr lang="en-US" sz="1400" dirty="0" smtClean="0"/>
              <a:t>.</a:t>
            </a:r>
          </a:p>
          <a:p>
            <a:pPr marL="112713" indent="-112713">
              <a:spcAft>
                <a:spcPts val="600"/>
              </a:spcAft>
              <a:buFont typeface="Arial" pitchFamily="34" charset="0"/>
              <a:buChar char="•"/>
            </a:pPr>
            <a:r>
              <a:rPr lang="en-US" sz="1400" b="1" dirty="0">
                <a:solidFill>
                  <a:schemeClr val="tx2"/>
                </a:solidFill>
              </a:rPr>
              <a:t>1910.22(a)(3): </a:t>
            </a:r>
            <a:r>
              <a:rPr lang="en-US" sz="1400" dirty="0"/>
              <a:t>A floor, working area, or passageway was not kept free from protruding nails, splinters, holes, or loose boards</a:t>
            </a:r>
            <a:r>
              <a:rPr lang="en-US" sz="1400" dirty="0" smtClean="0"/>
              <a:t>.</a:t>
            </a:r>
          </a:p>
          <a:p>
            <a:pPr marL="112713" indent="-112713">
              <a:spcAft>
                <a:spcPts val="600"/>
              </a:spcAft>
              <a:buFont typeface="Arial" pitchFamily="34" charset="0"/>
              <a:buChar char="•"/>
            </a:pPr>
            <a:r>
              <a:rPr lang="en-US" sz="1400" b="1" dirty="0">
                <a:solidFill>
                  <a:schemeClr val="tx2"/>
                </a:solidFill>
              </a:rPr>
              <a:t>1910.23(a)(8): </a:t>
            </a:r>
            <a:r>
              <a:rPr lang="en-US" sz="1400" dirty="0" smtClean="0"/>
              <a:t>A floor hole into </a:t>
            </a:r>
            <a:r>
              <a:rPr lang="en-US" sz="1400" dirty="0"/>
              <a:t>which a person could accidentally walk was not </a:t>
            </a:r>
            <a:r>
              <a:rPr lang="en-US" sz="1400" dirty="0" smtClean="0"/>
              <a:t>guarded.   </a:t>
            </a:r>
            <a:endParaRPr lang="en-US" sz="1400" dirty="0"/>
          </a:p>
          <a:p>
            <a:pPr marL="112713" indent="-112713">
              <a:spcAft>
                <a:spcPts val="600"/>
              </a:spcAft>
              <a:buFont typeface="Arial" pitchFamily="34" charset="0"/>
              <a:buChar char="•"/>
            </a:pPr>
            <a:r>
              <a:rPr lang="en-US" sz="1400" b="1" dirty="0">
                <a:solidFill>
                  <a:schemeClr val="tx2"/>
                </a:solidFill>
              </a:rPr>
              <a:t>1910.27(d)(3): </a:t>
            </a:r>
            <a:r>
              <a:rPr lang="en-US" sz="1400" dirty="0"/>
              <a:t>The side rail of a through or side-step fixed ladder extension did not extend 3 1/2 feet above the parapet or landing.</a:t>
            </a:r>
            <a:endParaRPr lang="en-US" sz="1400" dirty="0" smtClean="0"/>
          </a:p>
        </p:txBody>
      </p:sp>
      <p:sp>
        <p:nvSpPr>
          <p:cNvPr id="2" name="Rectangle 1"/>
          <p:cNvSpPr/>
          <p:nvPr/>
        </p:nvSpPr>
        <p:spPr>
          <a:xfrm>
            <a:off x="71253" y="91047"/>
            <a:ext cx="4107555" cy="553998"/>
          </a:xfrm>
          <a:prstGeom prst="rect">
            <a:avLst/>
          </a:prstGeom>
        </p:spPr>
        <p:txBody>
          <a:bodyPr wrap="square">
            <a:spAutoFit/>
          </a:bodyPr>
          <a:lstStyle/>
          <a:p>
            <a:pPr algn="ctr" fontAlgn="auto">
              <a:lnSpc>
                <a:spcPts val="1800"/>
              </a:lnSpc>
              <a:spcBef>
                <a:spcPts val="0"/>
              </a:spcBef>
              <a:spcAft>
                <a:spcPts val="0"/>
              </a:spcAft>
              <a:defRPr sz="2128" b="1" i="0" u="none" strike="noStrike" kern="1200" spc="100" baseline="0">
                <a:solidFill>
                  <a:prstClr val="white">
                    <a:lumMod val="95000"/>
                  </a:prstClr>
                </a:solidFill>
                <a:effectLst>
                  <a:outerShdw blurRad="50800" dist="38100" dir="5400000" algn="t" rotWithShape="0">
                    <a:prstClr val="black">
                      <a:alpha val="40000"/>
                    </a:prstClr>
                  </a:outerShdw>
                </a:effectLst>
                <a:latin typeface="+mn-lt"/>
                <a:ea typeface="+mn-ea"/>
                <a:cs typeface="+mn-cs"/>
              </a:defRPr>
            </a:pPr>
            <a:r>
              <a:rPr lang="en-US" sz="1600" b="1" spc="100" dirty="0" smtClean="0">
                <a:solidFill>
                  <a:prstClr val="white">
                    <a:lumMod val="95000"/>
                  </a:prstClr>
                </a:solidFill>
                <a:effectLst>
                  <a:outerShdw dist="50800" dir="5400000" algn="t" rotWithShape="0">
                    <a:prstClr val="black">
                      <a:alpha val="0"/>
                    </a:prstClr>
                  </a:outerShdw>
                </a:effectLst>
              </a:rPr>
              <a:t>Subpart D </a:t>
            </a:r>
          </a:p>
          <a:p>
            <a:pPr algn="ctr" fontAlgn="auto">
              <a:lnSpc>
                <a:spcPts val="1800"/>
              </a:lnSpc>
              <a:spcBef>
                <a:spcPts val="0"/>
              </a:spcBef>
              <a:spcAft>
                <a:spcPts val="0"/>
              </a:spcAft>
              <a:defRPr sz="2128" b="1" i="0" u="none" strike="noStrike" kern="1200" spc="100" baseline="0">
                <a:solidFill>
                  <a:prstClr val="white">
                    <a:lumMod val="95000"/>
                  </a:prstClr>
                </a:solidFill>
                <a:effectLst>
                  <a:outerShdw blurRad="50800" dist="38100" dir="5400000" algn="t" rotWithShape="0">
                    <a:prstClr val="black">
                      <a:alpha val="40000"/>
                    </a:prstClr>
                  </a:outerShdw>
                </a:effectLst>
                <a:latin typeface="+mn-lt"/>
                <a:ea typeface="+mn-ea"/>
                <a:cs typeface="+mn-cs"/>
              </a:defRPr>
            </a:pPr>
            <a:r>
              <a:rPr lang="en-US" sz="1600" b="1" spc="100" dirty="0" smtClean="0">
                <a:solidFill>
                  <a:prstClr val="white">
                    <a:lumMod val="95000"/>
                  </a:prstClr>
                </a:solidFill>
                <a:effectLst>
                  <a:outerShdw dist="50800" dir="5400000" algn="t" rotWithShape="0">
                    <a:prstClr val="black">
                      <a:alpha val="0"/>
                    </a:prstClr>
                  </a:outerShdw>
                </a:effectLst>
              </a:rPr>
              <a:t>Walking-Working Surfaces</a:t>
            </a:r>
            <a:endParaRPr lang="en-US" sz="1600" b="1" spc="100" dirty="0">
              <a:solidFill>
                <a:prstClr val="white">
                  <a:lumMod val="95000"/>
                </a:prstClr>
              </a:solidFill>
              <a:effectLst>
                <a:outerShdw dist="50800" dir="5400000" algn="t" rotWithShape="0">
                  <a:prstClr val="black">
                    <a:alpha val="0"/>
                  </a:prstClr>
                </a:outerShdw>
              </a:effectLst>
            </a:endParaRPr>
          </a:p>
        </p:txBody>
      </p:sp>
    </p:spTree>
    <p:extLst>
      <p:ext uri="{BB962C8B-B14F-4D97-AF65-F5344CB8AC3E}">
        <p14:creationId xmlns:p14="http://schemas.microsoft.com/office/powerpoint/2010/main" val="1049231583"/>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p14="http://schemas.microsoft.com/office/powerpoint/2010/main" val="3627733323"/>
              </p:ext>
            </p:extLst>
          </p:nvPr>
        </p:nvGraphicFramePr>
        <p:xfrm>
          <a:off x="62062" y="51367"/>
          <a:ext cx="4114800" cy="4572000"/>
        </p:xfrm>
        <a:graphic>
          <a:graphicData uri="http://schemas.openxmlformats.org/drawingml/2006/chart">
            <c:chart xmlns:c="http://schemas.openxmlformats.org/drawingml/2006/chart" xmlns:r="http://schemas.openxmlformats.org/officeDocument/2006/relationships" r:id="rId2"/>
          </a:graphicData>
        </a:graphic>
      </p:graphicFrame>
      <p:sp>
        <p:nvSpPr>
          <p:cNvPr id="8" name="TextBox 7"/>
          <p:cNvSpPr txBox="1"/>
          <p:nvPr/>
        </p:nvSpPr>
        <p:spPr>
          <a:xfrm>
            <a:off x="4211217" y="55420"/>
            <a:ext cx="4870438" cy="3847207"/>
          </a:xfrm>
          <a:prstGeom prst="rect">
            <a:avLst/>
          </a:prstGeom>
          <a:noFill/>
          <a:ln w="47625" cap="flat" cmpd="dbl">
            <a:noFill/>
          </a:ln>
          <a:effectLst>
            <a:softEdge rad="0"/>
          </a:effectLst>
        </p:spPr>
        <p:txBody>
          <a:bodyPr wrap="square" rtlCol="0">
            <a:spAutoFit/>
          </a:bodyPr>
          <a:lstStyle/>
          <a:p>
            <a:pPr>
              <a:spcAft>
                <a:spcPts val="1200"/>
              </a:spcAft>
            </a:pPr>
            <a:r>
              <a:rPr lang="en-US" sz="1800" b="1" dirty="0" smtClean="0">
                <a:solidFill>
                  <a:schemeClr val="tx2"/>
                </a:solidFill>
              </a:rPr>
              <a:t>Top five Subpart E standards</a:t>
            </a:r>
          </a:p>
          <a:p>
            <a:pPr marL="112713" indent="-112713">
              <a:spcAft>
                <a:spcPts val="600"/>
              </a:spcAft>
              <a:buFont typeface="Arial" pitchFamily="34" charset="0"/>
              <a:buChar char="•"/>
            </a:pPr>
            <a:r>
              <a:rPr lang="en-US" sz="1400" b="1" dirty="0">
                <a:solidFill>
                  <a:schemeClr val="tx2"/>
                </a:solidFill>
              </a:rPr>
              <a:t>1910.37(a)(4): </a:t>
            </a:r>
            <a:r>
              <a:rPr lang="en-US" sz="1400" dirty="0"/>
              <a:t>Safeguards designed to protect employees during an emergency (e.g., sprinkler systems, alarm systems, fire doors, exit lighting) were not in proper working order at all times</a:t>
            </a:r>
            <a:r>
              <a:rPr lang="en-US" sz="1400" dirty="0" smtClean="0"/>
              <a:t>.</a:t>
            </a:r>
          </a:p>
          <a:p>
            <a:pPr marL="112713" indent="-112713">
              <a:spcAft>
                <a:spcPts val="600"/>
              </a:spcAft>
              <a:buFont typeface="Arial" pitchFamily="34" charset="0"/>
              <a:buChar char="•"/>
            </a:pPr>
            <a:r>
              <a:rPr lang="en-US" sz="1400" b="1" dirty="0">
                <a:solidFill>
                  <a:schemeClr val="tx2"/>
                </a:solidFill>
              </a:rPr>
              <a:t>1910.37(a)(3): </a:t>
            </a:r>
            <a:r>
              <a:rPr lang="en-US" sz="1400" dirty="0"/>
              <a:t>Exit routes were not free and unobstructed</a:t>
            </a:r>
            <a:r>
              <a:rPr lang="en-US" sz="1400" dirty="0" smtClean="0"/>
              <a:t>.</a:t>
            </a:r>
          </a:p>
          <a:p>
            <a:pPr marL="112713" indent="-112713">
              <a:spcAft>
                <a:spcPts val="600"/>
              </a:spcAft>
              <a:buFont typeface="Arial" pitchFamily="34" charset="0"/>
              <a:buChar char="•"/>
            </a:pPr>
            <a:r>
              <a:rPr lang="en-US" sz="1400" b="1" dirty="0">
                <a:solidFill>
                  <a:schemeClr val="tx2"/>
                </a:solidFill>
              </a:rPr>
              <a:t>1910.37(b)(5): </a:t>
            </a:r>
            <a:r>
              <a:rPr lang="en-US" sz="1400" dirty="0"/>
              <a:t>Each doorway or passage along an exit access that could be mistaken for an exit was not marked </a:t>
            </a:r>
            <a:r>
              <a:rPr lang="en-US" sz="1400" dirty="0" smtClean="0"/>
              <a:t>Not </a:t>
            </a:r>
            <a:r>
              <a:rPr lang="en-US" sz="1400" dirty="0"/>
              <a:t>an </a:t>
            </a:r>
            <a:r>
              <a:rPr lang="en-US" sz="1400" dirty="0" smtClean="0"/>
              <a:t>Exit </a:t>
            </a:r>
            <a:r>
              <a:rPr lang="en-US" sz="1400" dirty="0"/>
              <a:t>or similar designation, or identified by a sign indicating its actual use</a:t>
            </a:r>
            <a:r>
              <a:rPr lang="en-US" sz="1400" dirty="0" smtClean="0"/>
              <a:t>.</a:t>
            </a:r>
          </a:p>
          <a:p>
            <a:pPr marL="112713" indent="-112713">
              <a:spcAft>
                <a:spcPts val="600"/>
              </a:spcAft>
              <a:buFont typeface="Arial" pitchFamily="34" charset="0"/>
              <a:buChar char="•"/>
            </a:pPr>
            <a:r>
              <a:rPr lang="en-US" sz="1400" b="1" dirty="0">
                <a:solidFill>
                  <a:schemeClr val="tx2"/>
                </a:solidFill>
              </a:rPr>
              <a:t>1910.37(b)(2): </a:t>
            </a:r>
            <a:r>
              <a:rPr lang="en-US" sz="1400" dirty="0"/>
              <a:t>Each exit was not clearly visible and marked by a sign reading </a:t>
            </a:r>
            <a:r>
              <a:rPr lang="en-US" sz="1400" dirty="0" smtClean="0"/>
              <a:t>Exit.</a:t>
            </a:r>
          </a:p>
          <a:p>
            <a:pPr marL="112713" indent="-112713">
              <a:spcAft>
                <a:spcPts val="600"/>
              </a:spcAft>
              <a:buFont typeface="Arial" pitchFamily="34" charset="0"/>
              <a:buChar char="•"/>
            </a:pPr>
            <a:r>
              <a:rPr lang="en-US" sz="1400" b="1" dirty="0">
                <a:solidFill>
                  <a:schemeClr val="tx2"/>
                </a:solidFill>
              </a:rPr>
              <a:t>1910.36(d)(1): </a:t>
            </a:r>
            <a:r>
              <a:rPr lang="en-US" sz="1400" dirty="0"/>
              <a:t>Employees </a:t>
            </a:r>
            <a:r>
              <a:rPr lang="en-US" sz="1400" dirty="0" smtClean="0"/>
              <a:t>could not open </a:t>
            </a:r>
            <a:r>
              <a:rPr lang="en-US" sz="1400" dirty="0"/>
              <a:t>an exit route door from the inside at all times without keys, tools, or special knowledge</a:t>
            </a:r>
            <a:r>
              <a:rPr lang="en-US" sz="1400" dirty="0" smtClean="0"/>
              <a:t>.</a:t>
            </a:r>
            <a:endParaRPr lang="en-US" sz="800" dirty="0" smtClean="0"/>
          </a:p>
        </p:txBody>
      </p:sp>
      <p:sp>
        <p:nvSpPr>
          <p:cNvPr id="2" name="Rectangle 1"/>
          <p:cNvSpPr/>
          <p:nvPr/>
        </p:nvSpPr>
        <p:spPr>
          <a:xfrm>
            <a:off x="71252" y="85109"/>
            <a:ext cx="4096421" cy="784830"/>
          </a:xfrm>
          <a:prstGeom prst="rect">
            <a:avLst/>
          </a:prstGeom>
        </p:spPr>
        <p:txBody>
          <a:bodyPr wrap="square">
            <a:spAutoFit/>
          </a:bodyPr>
          <a:lstStyle/>
          <a:p>
            <a:pPr algn="ctr" fontAlgn="auto">
              <a:lnSpc>
                <a:spcPts val="1800"/>
              </a:lnSpc>
              <a:spcBef>
                <a:spcPts val="0"/>
              </a:spcBef>
              <a:spcAft>
                <a:spcPts val="0"/>
              </a:spcAft>
              <a:defRPr sz="2128" b="1" i="0" u="none" strike="noStrike" kern="1200" spc="100" baseline="0">
                <a:solidFill>
                  <a:prstClr val="white">
                    <a:lumMod val="95000"/>
                  </a:prstClr>
                </a:solidFill>
                <a:effectLst>
                  <a:outerShdw blurRad="50800" dist="38100" dir="5400000" algn="t" rotWithShape="0">
                    <a:prstClr val="black">
                      <a:alpha val="40000"/>
                    </a:prstClr>
                  </a:outerShdw>
                </a:effectLst>
                <a:latin typeface="+mn-lt"/>
                <a:ea typeface="+mn-ea"/>
                <a:cs typeface="+mn-cs"/>
              </a:defRPr>
            </a:pPr>
            <a:r>
              <a:rPr lang="en-US" sz="1600" dirty="0" smtClean="0">
                <a:effectLst>
                  <a:outerShdw dir="5400000" algn="t" rotWithShape="0">
                    <a:prstClr val="black">
                      <a:alpha val="0"/>
                    </a:prstClr>
                  </a:outerShdw>
                </a:effectLst>
                <a:latin typeface="+mj-lt"/>
              </a:rPr>
              <a:t>Subpart E </a:t>
            </a:r>
          </a:p>
          <a:p>
            <a:pPr algn="ctr" fontAlgn="auto">
              <a:lnSpc>
                <a:spcPts val="1800"/>
              </a:lnSpc>
              <a:spcBef>
                <a:spcPts val="0"/>
              </a:spcBef>
              <a:spcAft>
                <a:spcPts val="0"/>
              </a:spcAft>
              <a:defRPr sz="2128" b="1" i="0" u="none" strike="noStrike" kern="1200" spc="100" baseline="0">
                <a:solidFill>
                  <a:prstClr val="white">
                    <a:lumMod val="95000"/>
                  </a:prstClr>
                </a:solidFill>
                <a:effectLst>
                  <a:outerShdw blurRad="50800" dist="38100" dir="5400000" algn="t" rotWithShape="0">
                    <a:prstClr val="black">
                      <a:alpha val="40000"/>
                    </a:prstClr>
                  </a:outerShdw>
                </a:effectLst>
                <a:latin typeface="+mn-lt"/>
                <a:ea typeface="+mn-ea"/>
                <a:cs typeface="+mn-cs"/>
              </a:defRPr>
            </a:pPr>
            <a:r>
              <a:rPr lang="en-US" sz="1600" dirty="0" smtClean="0">
                <a:effectLst>
                  <a:outerShdw dir="5400000" algn="t" rotWithShape="0">
                    <a:prstClr val="black">
                      <a:alpha val="0"/>
                    </a:prstClr>
                  </a:outerShdw>
                </a:effectLst>
                <a:latin typeface="+mj-lt"/>
              </a:rPr>
              <a:t>Exit </a:t>
            </a:r>
            <a:r>
              <a:rPr lang="en-US" sz="1600" dirty="0">
                <a:effectLst>
                  <a:outerShdw dir="5400000" algn="t" rotWithShape="0">
                    <a:prstClr val="black">
                      <a:alpha val="0"/>
                    </a:prstClr>
                  </a:outerShdw>
                </a:effectLst>
                <a:latin typeface="+mj-lt"/>
              </a:rPr>
              <a:t>Routes </a:t>
            </a:r>
            <a:r>
              <a:rPr lang="en-US" sz="1600" dirty="0" smtClean="0">
                <a:effectLst>
                  <a:outerShdw dir="5400000" algn="t" rotWithShape="0">
                    <a:prstClr val="black">
                      <a:alpha val="0"/>
                    </a:prstClr>
                  </a:outerShdw>
                </a:effectLst>
                <a:latin typeface="+mj-lt"/>
              </a:rPr>
              <a:t>&amp; </a:t>
            </a:r>
          </a:p>
          <a:p>
            <a:pPr algn="ctr" fontAlgn="auto">
              <a:lnSpc>
                <a:spcPts val="1800"/>
              </a:lnSpc>
              <a:spcBef>
                <a:spcPts val="0"/>
              </a:spcBef>
              <a:spcAft>
                <a:spcPts val="0"/>
              </a:spcAft>
              <a:defRPr sz="2128" b="1" i="0" u="none" strike="noStrike" kern="1200" spc="100" baseline="0">
                <a:solidFill>
                  <a:prstClr val="white">
                    <a:lumMod val="95000"/>
                  </a:prstClr>
                </a:solidFill>
                <a:effectLst>
                  <a:outerShdw blurRad="50800" dist="38100" dir="5400000" algn="t" rotWithShape="0">
                    <a:prstClr val="black">
                      <a:alpha val="40000"/>
                    </a:prstClr>
                  </a:outerShdw>
                </a:effectLst>
                <a:latin typeface="+mn-lt"/>
                <a:ea typeface="+mn-ea"/>
                <a:cs typeface="+mn-cs"/>
              </a:defRPr>
            </a:pPr>
            <a:r>
              <a:rPr lang="en-US" sz="1600" dirty="0" smtClean="0">
                <a:effectLst>
                  <a:outerShdw dir="5400000" algn="t" rotWithShape="0">
                    <a:prstClr val="black">
                      <a:alpha val="0"/>
                    </a:prstClr>
                  </a:outerShdw>
                </a:effectLst>
                <a:latin typeface="+mj-lt"/>
              </a:rPr>
              <a:t>Emergency Planning</a:t>
            </a:r>
            <a:endParaRPr lang="en-US" sz="1600" b="1" spc="100" dirty="0">
              <a:solidFill>
                <a:prstClr val="white">
                  <a:lumMod val="95000"/>
                </a:prstClr>
              </a:solidFill>
              <a:effectLst>
                <a:outerShdw dir="5400000" algn="t" rotWithShape="0">
                  <a:prstClr val="black">
                    <a:alpha val="0"/>
                  </a:prstClr>
                </a:outerShdw>
              </a:effectLst>
              <a:latin typeface="+mj-lt"/>
            </a:endParaRPr>
          </a:p>
        </p:txBody>
      </p:sp>
    </p:spTree>
    <p:extLst>
      <p:ext uri="{BB962C8B-B14F-4D97-AF65-F5344CB8AC3E}">
        <p14:creationId xmlns:p14="http://schemas.microsoft.com/office/powerpoint/2010/main" val="2815455572"/>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p14="http://schemas.microsoft.com/office/powerpoint/2010/main" val="243190345"/>
              </p:ext>
            </p:extLst>
          </p:nvPr>
        </p:nvGraphicFramePr>
        <p:xfrm>
          <a:off x="64008" y="54864"/>
          <a:ext cx="4114800" cy="4572000"/>
        </p:xfrm>
        <a:graphic>
          <a:graphicData uri="http://schemas.openxmlformats.org/drawingml/2006/chart">
            <c:chart xmlns:c="http://schemas.openxmlformats.org/drawingml/2006/chart" xmlns:r="http://schemas.openxmlformats.org/officeDocument/2006/relationships" r:id="rId2"/>
          </a:graphicData>
        </a:graphic>
      </p:graphicFrame>
      <p:sp>
        <p:nvSpPr>
          <p:cNvPr id="8" name="TextBox 7"/>
          <p:cNvSpPr txBox="1"/>
          <p:nvPr/>
        </p:nvSpPr>
        <p:spPr>
          <a:xfrm>
            <a:off x="4267200" y="553628"/>
            <a:ext cx="4807528" cy="3416320"/>
          </a:xfrm>
          <a:prstGeom prst="rect">
            <a:avLst/>
          </a:prstGeom>
          <a:noFill/>
          <a:ln w="47625" cap="flat" cmpd="dbl">
            <a:noFill/>
          </a:ln>
          <a:effectLst>
            <a:softEdge rad="0"/>
          </a:effectLst>
        </p:spPr>
        <p:txBody>
          <a:bodyPr wrap="square" rtlCol="0">
            <a:spAutoFit/>
          </a:bodyPr>
          <a:lstStyle/>
          <a:p>
            <a:pPr>
              <a:spcAft>
                <a:spcPts val="1200"/>
              </a:spcAft>
            </a:pPr>
            <a:r>
              <a:rPr lang="en-US" sz="1800" b="1" dirty="0" smtClean="0">
                <a:solidFill>
                  <a:schemeClr val="tx2"/>
                </a:solidFill>
              </a:rPr>
              <a:t>Top five Subpart L standards</a:t>
            </a:r>
            <a:endParaRPr lang="en-US" sz="1400" b="1" dirty="0" smtClean="0"/>
          </a:p>
          <a:p>
            <a:pPr marL="112713" indent="-112713">
              <a:spcAft>
                <a:spcPts val="600"/>
              </a:spcAft>
              <a:buFont typeface="Arial" pitchFamily="34" charset="0"/>
              <a:buChar char="•"/>
            </a:pPr>
            <a:r>
              <a:rPr lang="en-US" sz="1400" b="1" dirty="0" smtClean="0">
                <a:solidFill>
                  <a:schemeClr val="tx2"/>
                </a:solidFill>
              </a:rPr>
              <a:t>1910.157(e</a:t>
            </a:r>
            <a:r>
              <a:rPr lang="en-US" sz="1400" b="1" dirty="0">
                <a:solidFill>
                  <a:schemeClr val="tx2"/>
                </a:solidFill>
              </a:rPr>
              <a:t>)(2): </a:t>
            </a:r>
            <a:r>
              <a:rPr lang="en-US" sz="1400" dirty="0"/>
              <a:t>Portable fire extinguishers were not visually inspected at least </a:t>
            </a:r>
            <a:r>
              <a:rPr lang="en-US" sz="1400" dirty="0" smtClean="0"/>
              <a:t>monthly. </a:t>
            </a:r>
          </a:p>
          <a:p>
            <a:pPr marL="112713" indent="-112713">
              <a:spcAft>
                <a:spcPts val="600"/>
              </a:spcAft>
              <a:buFont typeface="Arial" pitchFamily="34" charset="0"/>
              <a:buChar char="•"/>
            </a:pPr>
            <a:r>
              <a:rPr lang="en-US" sz="1400" b="1" dirty="0" smtClean="0">
                <a:solidFill>
                  <a:schemeClr val="tx2"/>
                </a:solidFill>
              </a:rPr>
              <a:t>1910.157(c</a:t>
            </a:r>
            <a:r>
              <a:rPr lang="en-US" sz="1400" b="1" dirty="0">
                <a:solidFill>
                  <a:schemeClr val="tx2"/>
                </a:solidFill>
              </a:rPr>
              <a:t>)(1): </a:t>
            </a:r>
            <a:r>
              <a:rPr lang="en-US" sz="1400" dirty="0"/>
              <a:t>Portable fire extinguishers were not mounted, located and identified so that they were readily accessible without subjecting the employees to </a:t>
            </a:r>
            <a:r>
              <a:rPr lang="en-US" sz="1400" dirty="0" smtClean="0"/>
              <a:t>injuries. </a:t>
            </a:r>
          </a:p>
          <a:p>
            <a:pPr marL="112713" indent="-112713">
              <a:spcAft>
                <a:spcPts val="600"/>
              </a:spcAft>
              <a:buFont typeface="Arial" pitchFamily="34" charset="0"/>
              <a:buChar char="•"/>
            </a:pPr>
            <a:r>
              <a:rPr lang="en-US" sz="1400" b="1" dirty="0" smtClean="0">
                <a:solidFill>
                  <a:schemeClr val="tx2"/>
                </a:solidFill>
              </a:rPr>
              <a:t>1910.157(e</a:t>
            </a:r>
            <a:r>
              <a:rPr lang="en-US" sz="1400" b="1" dirty="0">
                <a:solidFill>
                  <a:schemeClr val="tx2"/>
                </a:solidFill>
              </a:rPr>
              <a:t>)(3): </a:t>
            </a:r>
            <a:r>
              <a:rPr lang="en-US" sz="1400" dirty="0"/>
              <a:t>Portable fire extinguishers were not subjected to an annual maintenance </a:t>
            </a:r>
            <a:r>
              <a:rPr lang="en-US" sz="1400" dirty="0" smtClean="0"/>
              <a:t>check.</a:t>
            </a:r>
          </a:p>
          <a:p>
            <a:pPr marL="112713" indent="-112713">
              <a:spcAft>
                <a:spcPts val="600"/>
              </a:spcAft>
              <a:buFont typeface="Arial" pitchFamily="34" charset="0"/>
              <a:buChar char="•"/>
            </a:pPr>
            <a:r>
              <a:rPr lang="en-US" sz="1400" b="1" dirty="0" smtClean="0">
                <a:solidFill>
                  <a:schemeClr val="tx2"/>
                </a:solidFill>
              </a:rPr>
              <a:t>1910.159(c</a:t>
            </a:r>
            <a:r>
              <a:rPr lang="en-US" sz="1400" b="1" dirty="0">
                <a:solidFill>
                  <a:schemeClr val="tx2"/>
                </a:solidFill>
              </a:rPr>
              <a:t>)(10): </a:t>
            </a:r>
            <a:r>
              <a:rPr lang="en-US" sz="1400" dirty="0"/>
              <a:t>The minimum vertical clearance between sprinklers and material below was not 18 inches (45.7 cm). </a:t>
            </a:r>
            <a:endParaRPr lang="en-US" sz="1400" dirty="0" smtClean="0"/>
          </a:p>
          <a:p>
            <a:pPr marL="112713" indent="-112713">
              <a:spcAft>
                <a:spcPts val="600"/>
              </a:spcAft>
              <a:buFont typeface="Arial" pitchFamily="34" charset="0"/>
              <a:buChar char="•"/>
            </a:pPr>
            <a:r>
              <a:rPr lang="en-US" sz="1400" b="1" dirty="0" smtClean="0">
                <a:solidFill>
                  <a:schemeClr val="tx2"/>
                </a:solidFill>
              </a:rPr>
              <a:t>1910.157(d</a:t>
            </a:r>
            <a:r>
              <a:rPr lang="en-US" sz="1400" b="1" dirty="0">
                <a:solidFill>
                  <a:schemeClr val="tx2"/>
                </a:solidFill>
              </a:rPr>
              <a:t>)(1): </a:t>
            </a:r>
            <a:r>
              <a:rPr lang="en-US" sz="1400" dirty="0"/>
              <a:t>Portable fire extinguishers were not provided for employee </a:t>
            </a:r>
            <a:r>
              <a:rPr lang="en-US" sz="1400" dirty="0" smtClean="0"/>
              <a:t>use.</a:t>
            </a:r>
          </a:p>
        </p:txBody>
      </p:sp>
      <p:sp>
        <p:nvSpPr>
          <p:cNvPr id="2" name="Rectangle 1"/>
          <p:cNvSpPr/>
          <p:nvPr/>
        </p:nvSpPr>
        <p:spPr>
          <a:xfrm>
            <a:off x="71252" y="126675"/>
            <a:ext cx="4107556" cy="553998"/>
          </a:xfrm>
          <a:prstGeom prst="rect">
            <a:avLst/>
          </a:prstGeom>
        </p:spPr>
        <p:txBody>
          <a:bodyPr wrap="square">
            <a:spAutoFit/>
          </a:bodyPr>
          <a:lstStyle/>
          <a:p>
            <a:pPr algn="ctr" fontAlgn="auto">
              <a:lnSpc>
                <a:spcPts val="1800"/>
              </a:lnSpc>
              <a:spcBef>
                <a:spcPts val="0"/>
              </a:spcBef>
              <a:spcAft>
                <a:spcPts val="0"/>
              </a:spcAft>
              <a:defRPr sz="2128" b="1" i="0" u="none" strike="noStrike" kern="1200" spc="100" baseline="0">
                <a:solidFill>
                  <a:prstClr val="white">
                    <a:lumMod val="95000"/>
                  </a:prstClr>
                </a:solidFill>
                <a:effectLst>
                  <a:outerShdw blurRad="50800" dist="38100" dir="5400000" algn="t" rotWithShape="0">
                    <a:prstClr val="black">
                      <a:alpha val="40000"/>
                    </a:prstClr>
                  </a:outerShdw>
                </a:effectLst>
                <a:latin typeface="+mn-lt"/>
                <a:ea typeface="+mn-ea"/>
                <a:cs typeface="+mn-cs"/>
              </a:defRPr>
            </a:pPr>
            <a:r>
              <a:rPr lang="en-US" sz="1600" b="1" spc="100" dirty="0" smtClean="0">
                <a:solidFill>
                  <a:prstClr val="white">
                    <a:lumMod val="95000"/>
                  </a:prstClr>
                </a:solidFill>
                <a:effectLst>
                  <a:outerShdw dir="5400000" algn="t" rotWithShape="0">
                    <a:prstClr val="black">
                      <a:alpha val="0"/>
                    </a:prstClr>
                  </a:outerShdw>
                </a:effectLst>
                <a:latin typeface="+mj-lt"/>
              </a:rPr>
              <a:t>Subpart L</a:t>
            </a:r>
          </a:p>
          <a:p>
            <a:pPr algn="ctr" fontAlgn="auto">
              <a:lnSpc>
                <a:spcPts val="1800"/>
              </a:lnSpc>
              <a:spcBef>
                <a:spcPts val="0"/>
              </a:spcBef>
              <a:spcAft>
                <a:spcPts val="0"/>
              </a:spcAft>
              <a:defRPr sz="2128" b="1" i="0" u="none" strike="noStrike" kern="1200" spc="100" baseline="0">
                <a:solidFill>
                  <a:prstClr val="white">
                    <a:lumMod val="95000"/>
                  </a:prstClr>
                </a:solidFill>
                <a:effectLst>
                  <a:outerShdw blurRad="50800" dist="38100" dir="5400000" algn="t" rotWithShape="0">
                    <a:prstClr val="black">
                      <a:alpha val="40000"/>
                    </a:prstClr>
                  </a:outerShdw>
                </a:effectLst>
                <a:latin typeface="+mn-lt"/>
                <a:ea typeface="+mn-ea"/>
                <a:cs typeface="+mn-cs"/>
              </a:defRPr>
            </a:pPr>
            <a:r>
              <a:rPr lang="en-US" sz="1600" dirty="0" smtClean="0">
                <a:effectLst>
                  <a:outerShdw dir="5400000" algn="t" rotWithShape="0">
                    <a:prstClr val="black">
                      <a:alpha val="0"/>
                    </a:prstClr>
                  </a:outerShdw>
                </a:effectLst>
                <a:latin typeface="+mj-lt"/>
              </a:rPr>
              <a:t>Fire Protection</a:t>
            </a:r>
            <a:endParaRPr lang="en-US" sz="1600" b="1" spc="100" dirty="0">
              <a:solidFill>
                <a:prstClr val="white">
                  <a:lumMod val="95000"/>
                </a:prstClr>
              </a:solidFill>
              <a:effectLst>
                <a:outerShdw dir="5400000" algn="t" rotWithShape="0">
                  <a:prstClr val="black">
                    <a:alpha val="0"/>
                  </a:prstClr>
                </a:outerShdw>
              </a:effectLst>
              <a:latin typeface="+mj-lt"/>
            </a:endParaRPr>
          </a:p>
        </p:txBody>
      </p:sp>
    </p:spTree>
    <p:extLst>
      <p:ext uri="{BB962C8B-B14F-4D97-AF65-F5344CB8AC3E}">
        <p14:creationId xmlns:p14="http://schemas.microsoft.com/office/powerpoint/2010/main" val="1755074825"/>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p14="http://schemas.microsoft.com/office/powerpoint/2010/main" val="3095984803"/>
              </p:ext>
            </p:extLst>
          </p:nvPr>
        </p:nvGraphicFramePr>
        <p:xfrm>
          <a:off x="64008" y="12316"/>
          <a:ext cx="4114800" cy="4572000"/>
        </p:xfrm>
        <a:graphic>
          <a:graphicData uri="http://schemas.openxmlformats.org/drawingml/2006/chart">
            <c:chart xmlns:c="http://schemas.openxmlformats.org/drawingml/2006/chart" xmlns:r="http://schemas.openxmlformats.org/officeDocument/2006/relationships" r:id="rId2"/>
          </a:graphicData>
        </a:graphic>
      </p:graphicFrame>
      <p:sp>
        <p:nvSpPr>
          <p:cNvPr id="8" name="TextBox 7"/>
          <p:cNvSpPr txBox="1"/>
          <p:nvPr/>
        </p:nvSpPr>
        <p:spPr>
          <a:xfrm>
            <a:off x="4242817" y="99396"/>
            <a:ext cx="4901184" cy="4431983"/>
          </a:xfrm>
          <a:prstGeom prst="rect">
            <a:avLst/>
          </a:prstGeom>
          <a:noFill/>
          <a:ln w="31750" cap="flat" cmpd="sng">
            <a:noFill/>
          </a:ln>
          <a:effectLst>
            <a:softEdge rad="0"/>
          </a:effectLst>
        </p:spPr>
        <p:txBody>
          <a:bodyPr wrap="square" rtlCol="0">
            <a:spAutoFit/>
          </a:bodyPr>
          <a:lstStyle/>
          <a:p>
            <a:pPr>
              <a:spcAft>
                <a:spcPts val="600"/>
              </a:spcAft>
            </a:pPr>
            <a:r>
              <a:rPr lang="en-US" sz="1800" b="1" dirty="0" smtClean="0">
                <a:solidFill>
                  <a:schemeClr val="tx2"/>
                </a:solidFill>
                <a:latin typeface="+mj-lt"/>
              </a:rPr>
              <a:t>Top seven Subpart N standards</a:t>
            </a:r>
          </a:p>
          <a:p>
            <a:pPr algn="ctr"/>
            <a:endParaRPr lang="en-US" sz="400" b="1" dirty="0" smtClean="0"/>
          </a:p>
          <a:p>
            <a:pPr marL="112713" indent="-112713">
              <a:spcAft>
                <a:spcPts val="600"/>
              </a:spcAft>
              <a:buFont typeface="Arial" pitchFamily="34" charset="0"/>
              <a:buChar char="•"/>
            </a:pPr>
            <a:r>
              <a:rPr lang="en-US" sz="1250" b="1" dirty="0">
                <a:solidFill>
                  <a:schemeClr val="tx2"/>
                </a:solidFill>
              </a:rPr>
              <a:t>1910.184(e)(1): </a:t>
            </a:r>
            <a:r>
              <a:rPr lang="en-US" sz="1250" dirty="0"/>
              <a:t>Alloy steel sling(s) did not have permanently affixed durable identification stating size, grade, rated capacity, and </a:t>
            </a:r>
            <a:r>
              <a:rPr lang="en-US" sz="1250" dirty="0" smtClean="0"/>
              <a:t>reach.</a:t>
            </a:r>
          </a:p>
          <a:p>
            <a:pPr marL="112713" indent="-112713">
              <a:spcAft>
                <a:spcPts val="600"/>
              </a:spcAft>
              <a:buFont typeface="Arial" pitchFamily="34" charset="0"/>
              <a:buChar char="•"/>
            </a:pPr>
            <a:r>
              <a:rPr lang="en-US" sz="1250" b="1" dirty="0">
                <a:solidFill>
                  <a:schemeClr val="tx2"/>
                </a:solidFill>
              </a:rPr>
              <a:t>1910.176(c): </a:t>
            </a:r>
            <a:r>
              <a:rPr lang="en-US" sz="1250" dirty="0"/>
              <a:t>Storage areas were not kept free from accumulation of materials that constituted hazards from tripping, fire, explosion or pest </a:t>
            </a:r>
            <a:r>
              <a:rPr lang="en-US" sz="1250" dirty="0" smtClean="0"/>
              <a:t>harborage.</a:t>
            </a:r>
          </a:p>
          <a:p>
            <a:pPr marL="112713" indent="-112713">
              <a:spcAft>
                <a:spcPts val="600"/>
              </a:spcAft>
              <a:buFont typeface="Arial" pitchFamily="34" charset="0"/>
              <a:buChar char="•"/>
            </a:pPr>
            <a:r>
              <a:rPr lang="en-US" sz="1250" b="1" dirty="0">
                <a:solidFill>
                  <a:schemeClr val="tx2"/>
                </a:solidFill>
              </a:rPr>
              <a:t>1910.184(e)(3)(</a:t>
            </a:r>
            <a:r>
              <a:rPr lang="en-US" sz="1250" b="1" dirty="0" err="1">
                <a:solidFill>
                  <a:schemeClr val="tx2"/>
                </a:solidFill>
              </a:rPr>
              <a:t>i</a:t>
            </a:r>
            <a:r>
              <a:rPr lang="en-US" sz="1250" b="1" dirty="0">
                <a:solidFill>
                  <a:schemeClr val="tx2"/>
                </a:solidFill>
              </a:rPr>
              <a:t>): </a:t>
            </a:r>
            <a:r>
              <a:rPr lang="en-US" sz="1250" dirty="0"/>
              <a:t>A thorough periodic inspections of alloy steel chain slings were not made on a regular basis and/or were done at intervals greater than once every 12 </a:t>
            </a:r>
            <a:r>
              <a:rPr lang="en-US" sz="1250" dirty="0" smtClean="0"/>
              <a:t>months.</a:t>
            </a:r>
          </a:p>
          <a:p>
            <a:pPr marL="112713" indent="-112713">
              <a:spcAft>
                <a:spcPts val="600"/>
              </a:spcAft>
              <a:buFont typeface="Arial" pitchFamily="34" charset="0"/>
              <a:buChar char="•"/>
            </a:pPr>
            <a:r>
              <a:rPr lang="en-US" sz="1250" b="1" dirty="0">
                <a:solidFill>
                  <a:schemeClr val="tx2"/>
                </a:solidFill>
              </a:rPr>
              <a:t>1910.176(b): </a:t>
            </a:r>
            <a:r>
              <a:rPr lang="en-US" sz="1250" dirty="0"/>
              <a:t>Material </a:t>
            </a:r>
            <a:r>
              <a:rPr lang="en-US" sz="1250" dirty="0" smtClean="0"/>
              <a:t>was </a:t>
            </a:r>
            <a:r>
              <a:rPr lang="en-US" sz="1250" dirty="0"/>
              <a:t>not stacked, blocked, interlocked or limited in height so that it was stable and secure against sliding and </a:t>
            </a:r>
            <a:r>
              <a:rPr lang="en-US" sz="1250" dirty="0" smtClean="0"/>
              <a:t>collapse.</a:t>
            </a:r>
          </a:p>
          <a:p>
            <a:pPr marL="112713" indent="-112713">
              <a:spcAft>
                <a:spcPts val="600"/>
              </a:spcAft>
              <a:buFont typeface="Arial" pitchFamily="34" charset="0"/>
              <a:buChar char="•"/>
            </a:pPr>
            <a:r>
              <a:rPr lang="en-US" sz="1250" b="1" dirty="0">
                <a:solidFill>
                  <a:schemeClr val="tx2"/>
                </a:solidFill>
              </a:rPr>
              <a:t>1910.184(c)(14): </a:t>
            </a:r>
            <a:r>
              <a:rPr lang="en-US" sz="1250" dirty="0"/>
              <a:t>A material handling sling was used that did not have permanently affixed and legible identification markings</a:t>
            </a:r>
            <a:r>
              <a:rPr lang="en-US" sz="1250" dirty="0" smtClean="0"/>
              <a:t>.</a:t>
            </a:r>
            <a:endParaRPr lang="en-US" sz="1250" dirty="0"/>
          </a:p>
          <a:p>
            <a:pPr marL="112713" indent="-112713">
              <a:spcAft>
                <a:spcPts val="600"/>
              </a:spcAft>
              <a:buFont typeface="Arial" pitchFamily="34" charset="0"/>
              <a:buChar char="•"/>
            </a:pPr>
            <a:r>
              <a:rPr lang="en-US" sz="1250" b="1" dirty="0">
                <a:solidFill>
                  <a:schemeClr val="tx2"/>
                </a:solidFill>
              </a:rPr>
              <a:t>1910.184(d): </a:t>
            </a:r>
            <a:r>
              <a:rPr lang="en-US" sz="1250" dirty="0"/>
              <a:t>Damaged or defective sling(s) were not immediately removed from </a:t>
            </a:r>
            <a:r>
              <a:rPr lang="en-US" sz="1250" dirty="0" smtClean="0"/>
              <a:t>service.</a:t>
            </a:r>
            <a:endParaRPr lang="en-US" sz="1250" dirty="0"/>
          </a:p>
          <a:p>
            <a:pPr marL="112713" indent="-112713">
              <a:spcAft>
                <a:spcPts val="600"/>
              </a:spcAft>
              <a:buFont typeface="Arial" pitchFamily="34" charset="0"/>
              <a:buChar char="•"/>
            </a:pPr>
            <a:r>
              <a:rPr lang="en-US" sz="1250" b="1" dirty="0">
                <a:solidFill>
                  <a:schemeClr val="tx2"/>
                </a:solidFill>
              </a:rPr>
              <a:t>1910.178(q)(7): </a:t>
            </a:r>
            <a:r>
              <a:rPr lang="en-US" sz="1250" dirty="0"/>
              <a:t>Industrial trucks were not examined before being placed in </a:t>
            </a:r>
            <a:r>
              <a:rPr lang="en-US" sz="1250" dirty="0" smtClean="0"/>
              <a:t>service.</a:t>
            </a:r>
          </a:p>
        </p:txBody>
      </p:sp>
      <p:sp>
        <p:nvSpPr>
          <p:cNvPr id="2" name="Rectangle 1"/>
          <p:cNvSpPr/>
          <p:nvPr/>
        </p:nvSpPr>
        <p:spPr>
          <a:xfrm>
            <a:off x="64008" y="125579"/>
            <a:ext cx="4114800" cy="784830"/>
          </a:xfrm>
          <a:prstGeom prst="rect">
            <a:avLst/>
          </a:prstGeom>
        </p:spPr>
        <p:txBody>
          <a:bodyPr wrap="square">
            <a:spAutoFit/>
          </a:bodyPr>
          <a:lstStyle/>
          <a:p>
            <a:pPr algn="ctr">
              <a:lnSpc>
                <a:spcPts val="1800"/>
              </a:lnSpc>
              <a:defRPr sz="2128" b="1" i="0" u="none" strike="noStrike" kern="1200" spc="100" baseline="0">
                <a:solidFill>
                  <a:prstClr val="white">
                    <a:lumMod val="95000"/>
                  </a:prstClr>
                </a:solidFill>
                <a:effectLst>
                  <a:outerShdw blurRad="50800" dist="38100" dir="5400000" algn="t" rotWithShape="0">
                    <a:prstClr val="black">
                      <a:alpha val="40000"/>
                    </a:prstClr>
                  </a:outerShdw>
                </a:effectLst>
                <a:latin typeface="+mn-lt"/>
                <a:ea typeface="+mn-ea"/>
                <a:cs typeface="+mn-cs"/>
              </a:defRPr>
            </a:pPr>
            <a:r>
              <a:rPr lang="en-US" sz="1600" b="1" spc="100" dirty="0" smtClean="0">
                <a:solidFill>
                  <a:schemeClr val="bg1"/>
                </a:solidFill>
                <a:effectLst>
                  <a:outerShdw dir="5400000" algn="t" rotWithShape="0">
                    <a:prstClr val="black">
                      <a:alpha val="0"/>
                    </a:prstClr>
                  </a:outerShdw>
                </a:effectLst>
                <a:latin typeface="+mj-lt"/>
              </a:rPr>
              <a:t>Subpart N</a:t>
            </a:r>
          </a:p>
          <a:p>
            <a:pPr algn="ctr">
              <a:lnSpc>
                <a:spcPts val="1800"/>
              </a:lnSpc>
              <a:defRPr sz="2128" b="1" i="0" u="none" strike="noStrike" kern="1200" spc="100" baseline="0">
                <a:solidFill>
                  <a:prstClr val="white">
                    <a:lumMod val="95000"/>
                  </a:prstClr>
                </a:solidFill>
                <a:effectLst>
                  <a:outerShdw blurRad="50800" dist="38100" dir="5400000" algn="t" rotWithShape="0">
                    <a:prstClr val="black">
                      <a:alpha val="40000"/>
                    </a:prstClr>
                  </a:outerShdw>
                </a:effectLst>
                <a:latin typeface="+mn-lt"/>
                <a:ea typeface="+mn-ea"/>
                <a:cs typeface="+mn-cs"/>
              </a:defRPr>
            </a:pPr>
            <a:r>
              <a:rPr lang="en-US" sz="1600" b="1" spc="100" dirty="0" smtClean="0">
                <a:solidFill>
                  <a:schemeClr val="bg1"/>
                </a:solidFill>
                <a:effectLst>
                  <a:outerShdw dir="5400000" algn="t" rotWithShape="0">
                    <a:prstClr val="black">
                      <a:alpha val="0"/>
                    </a:prstClr>
                  </a:outerShdw>
                </a:effectLst>
                <a:latin typeface="+mj-lt"/>
              </a:rPr>
              <a:t>Materials </a:t>
            </a:r>
            <a:r>
              <a:rPr lang="en-US" sz="1600" b="1" spc="100" dirty="0">
                <a:solidFill>
                  <a:schemeClr val="bg1"/>
                </a:solidFill>
                <a:effectLst>
                  <a:outerShdw dir="5400000" algn="t" rotWithShape="0">
                    <a:prstClr val="black">
                      <a:alpha val="0"/>
                    </a:prstClr>
                  </a:outerShdw>
                </a:effectLst>
                <a:latin typeface="+mj-lt"/>
              </a:rPr>
              <a:t>Handling </a:t>
            </a:r>
            <a:r>
              <a:rPr lang="en-US" sz="1600" b="1" spc="100" dirty="0" smtClean="0">
                <a:solidFill>
                  <a:schemeClr val="bg1"/>
                </a:solidFill>
                <a:effectLst>
                  <a:outerShdw dir="5400000" algn="t" rotWithShape="0">
                    <a:prstClr val="black">
                      <a:alpha val="0"/>
                    </a:prstClr>
                  </a:outerShdw>
                </a:effectLst>
                <a:latin typeface="+mj-lt"/>
              </a:rPr>
              <a:t>&amp; </a:t>
            </a:r>
          </a:p>
          <a:p>
            <a:pPr algn="ctr">
              <a:lnSpc>
                <a:spcPts val="1800"/>
              </a:lnSpc>
              <a:defRPr sz="2128" b="1" i="0" u="none" strike="noStrike" kern="1200" spc="100" baseline="0">
                <a:solidFill>
                  <a:prstClr val="white">
                    <a:lumMod val="95000"/>
                  </a:prstClr>
                </a:solidFill>
                <a:effectLst>
                  <a:outerShdw blurRad="50800" dist="38100" dir="5400000" algn="t" rotWithShape="0">
                    <a:prstClr val="black">
                      <a:alpha val="40000"/>
                    </a:prstClr>
                  </a:outerShdw>
                </a:effectLst>
                <a:latin typeface="+mn-lt"/>
                <a:ea typeface="+mn-ea"/>
                <a:cs typeface="+mn-cs"/>
              </a:defRPr>
            </a:pPr>
            <a:r>
              <a:rPr lang="en-US" sz="1600" b="1" spc="100" dirty="0" smtClean="0">
                <a:solidFill>
                  <a:schemeClr val="bg1"/>
                </a:solidFill>
                <a:effectLst>
                  <a:outerShdw dir="5400000" algn="t" rotWithShape="0">
                    <a:prstClr val="black">
                      <a:alpha val="0"/>
                    </a:prstClr>
                  </a:outerShdw>
                </a:effectLst>
                <a:latin typeface="+mj-lt"/>
              </a:rPr>
              <a:t>Storage</a:t>
            </a:r>
            <a:endParaRPr lang="en-US" sz="1600" b="1" spc="100" dirty="0">
              <a:solidFill>
                <a:schemeClr val="bg1"/>
              </a:solidFill>
              <a:effectLst>
                <a:outerShdw dir="5400000" algn="t" rotWithShape="0">
                  <a:prstClr val="black">
                    <a:alpha val="0"/>
                  </a:prstClr>
                </a:outerShdw>
              </a:effectLst>
              <a:latin typeface="+mj-lt"/>
            </a:endParaRPr>
          </a:p>
        </p:txBody>
      </p:sp>
    </p:spTree>
    <p:extLst>
      <p:ext uri="{BB962C8B-B14F-4D97-AF65-F5344CB8AC3E}">
        <p14:creationId xmlns:p14="http://schemas.microsoft.com/office/powerpoint/2010/main" val="998765691"/>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p14="http://schemas.microsoft.com/office/powerpoint/2010/main" val="778088496"/>
              </p:ext>
            </p:extLst>
          </p:nvPr>
        </p:nvGraphicFramePr>
        <p:xfrm>
          <a:off x="64008" y="54864"/>
          <a:ext cx="4114800" cy="4572000"/>
        </p:xfrm>
        <a:graphic>
          <a:graphicData uri="http://schemas.openxmlformats.org/drawingml/2006/chart">
            <c:chart xmlns:c="http://schemas.openxmlformats.org/drawingml/2006/chart" xmlns:r="http://schemas.openxmlformats.org/officeDocument/2006/relationships" r:id="rId2"/>
          </a:graphicData>
        </a:graphic>
      </p:graphicFrame>
      <p:sp>
        <p:nvSpPr>
          <p:cNvPr id="8" name="TextBox 7"/>
          <p:cNvSpPr txBox="1"/>
          <p:nvPr/>
        </p:nvSpPr>
        <p:spPr>
          <a:xfrm>
            <a:off x="4233552" y="55420"/>
            <a:ext cx="4848103" cy="4378122"/>
          </a:xfrm>
          <a:prstGeom prst="rect">
            <a:avLst/>
          </a:prstGeom>
          <a:noFill/>
          <a:ln w="47625" cap="flat" cmpd="dbl">
            <a:noFill/>
          </a:ln>
          <a:effectLst>
            <a:softEdge rad="0"/>
          </a:effectLst>
        </p:spPr>
        <p:txBody>
          <a:bodyPr wrap="square" rtlCol="0">
            <a:spAutoFit/>
          </a:bodyPr>
          <a:lstStyle/>
          <a:p>
            <a:pPr algn="ctr"/>
            <a:endParaRPr lang="en-US" sz="100" b="1" dirty="0" smtClean="0"/>
          </a:p>
          <a:p>
            <a:r>
              <a:rPr lang="en-US" sz="1800" b="1" dirty="0" smtClean="0">
                <a:solidFill>
                  <a:schemeClr val="tx2"/>
                </a:solidFill>
              </a:rPr>
              <a:t>Top five Subpart J standards</a:t>
            </a:r>
          </a:p>
          <a:p>
            <a:pPr algn="ctr"/>
            <a:endParaRPr lang="en-US" sz="1000" b="1" dirty="0" smtClean="0"/>
          </a:p>
          <a:p>
            <a:pPr marL="112713" indent="-112713">
              <a:spcAft>
                <a:spcPts val="600"/>
              </a:spcAft>
              <a:buFont typeface="Arial" pitchFamily="34" charset="0"/>
              <a:buChar char="•"/>
            </a:pPr>
            <a:r>
              <a:rPr lang="en-US" sz="1350" b="1" dirty="0" smtClean="0">
                <a:solidFill>
                  <a:schemeClr val="tx2"/>
                </a:solidFill>
              </a:rPr>
              <a:t>1910.141(b</a:t>
            </a:r>
            <a:r>
              <a:rPr lang="en-US" sz="1350" b="1" dirty="0">
                <a:solidFill>
                  <a:schemeClr val="tx2"/>
                </a:solidFill>
              </a:rPr>
              <a:t>)(2)(ii): </a:t>
            </a:r>
            <a:r>
              <a:rPr lang="en-US" sz="1350" dirty="0"/>
              <a:t>An anti siphoning device was not installed </a:t>
            </a:r>
            <a:r>
              <a:rPr lang="en-US" sz="1350" dirty="0" smtClean="0"/>
              <a:t>to </a:t>
            </a:r>
            <a:r>
              <a:rPr lang="en-US" sz="1350" dirty="0"/>
              <a:t>prevent backflow or backsiphonage into the potable water system. </a:t>
            </a:r>
            <a:endParaRPr lang="en-US" sz="1350" dirty="0" smtClean="0"/>
          </a:p>
          <a:p>
            <a:pPr marL="112713" indent="-112713">
              <a:spcAft>
                <a:spcPts val="600"/>
              </a:spcAft>
              <a:buFont typeface="Arial" pitchFamily="34" charset="0"/>
              <a:buChar char="•"/>
            </a:pPr>
            <a:r>
              <a:rPr lang="en-US" sz="1350" b="1" dirty="0" smtClean="0">
                <a:solidFill>
                  <a:schemeClr val="tx2"/>
                </a:solidFill>
              </a:rPr>
              <a:t>1910.146(c</a:t>
            </a:r>
            <a:r>
              <a:rPr lang="en-US" sz="1350" b="1" dirty="0">
                <a:solidFill>
                  <a:schemeClr val="tx2"/>
                </a:solidFill>
              </a:rPr>
              <a:t>)(1): </a:t>
            </a:r>
            <a:r>
              <a:rPr lang="en-US" sz="1350" dirty="0"/>
              <a:t>The employer did not evaluate the workplace to determine if any spaces were permit-required confined </a:t>
            </a:r>
            <a:r>
              <a:rPr lang="en-US" sz="1350" dirty="0" smtClean="0"/>
              <a:t>spaces.</a:t>
            </a:r>
          </a:p>
          <a:p>
            <a:pPr marL="112713" indent="-112713">
              <a:spcAft>
                <a:spcPts val="600"/>
              </a:spcAft>
              <a:buFont typeface="Arial" pitchFamily="34" charset="0"/>
              <a:buChar char="•"/>
            </a:pPr>
            <a:r>
              <a:rPr lang="en-US" sz="1350" b="1" dirty="0" smtClean="0">
                <a:solidFill>
                  <a:schemeClr val="tx2"/>
                </a:solidFill>
              </a:rPr>
              <a:t>1910.147(c</a:t>
            </a:r>
            <a:r>
              <a:rPr lang="en-US" sz="1350" b="1" dirty="0">
                <a:solidFill>
                  <a:schemeClr val="tx2"/>
                </a:solidFill>
              </a:rPr>
              <a:t>)(1): </a:t>
            </a:r>
            <a:r>
              <a:rPr lang="en-US" sz="1350" dirty="0"/>
              <a:t>The employer did not establish </a:t>
            </a:r>
            <a:r>
              <a:rPr lang="en-US" sz="1350" dirty="0" smtClean="0"/>
              <a:t>an </a:t>
            </a:r>
            <a:r>
              <a:rPr lang="en-US" sz="1350" dirty="0"/>
              <a:t>energy control </a:t>
            </a:r>
            <a:r>
              <a:rPr lang="en-US" sz="1350" dirty="0" smtClean="0"/>
              <a:t>program that included procedures </a:t>
            </a:r>
            <a:r>
              <a:rPr lang="en-US" sz="1350" dirty="0"/>
              <a:t>and employee training to </a:t>
            </a:r>
            <a:r>
              <a:rPr lang="en-US" sz="1350" dirty="0" smtClean="0"/>
              <a:t>prevent unexpected </a:t>
            </a:r>
            <a:r>
              <a:rPr lang="en-US" sz="1350" dirty="0"/>
              <a:t>energizing, start up or release of stored energy </a:t>
            </a:r>
            <a:r>
              <a:rPr lang="en-US" sz="1350" dirty="0" smtClean="0"/>
              <a:t>during machine and </a:t>
            </a:r>
            <a:r>
              <a:rPr lang="en-US" sz="1350" dirty="0"/>
              <a:t>equipment </a:t>
            </a:r>
            <a:r>
              <a:rPr lang="en-US" sz="1350" dirty="0" smtClean="0"/>
              <a:t>servicing or maintenance.</a:t>
            </a:r>
          </a:p>
          <a:p>
            <a:pPr marL="112713" indent="-112713">
              <a:spcAft>
                <a:spcPts val="600"/>
              </a:spcAft>
              <a:buFont typeface="Arial" pitchFamily="34" charset="0"/>
              <a:buChar char="•"/>
            </a:pPr>
            <a:r>
              <a:rPr lang="en-US" sz="1350" b="1" dirty="0" smtClean="0">
                <a:solidFill>
                  <a:schemeClr val="tx2"/>
                </a:solidFill>
              </a:rPr>
              <a:t>1910.146(c</a:t>
            </a:r>
            <a:r>
              <a:rPr lang="en-US" sz="1350" b="1" dirty="0">
                <a:solidFill>
                  <a:schemeClr val="tx2"/>
                </a:solidFill>
              </a:rPr>
              <a:t>)(4): </a:t>
            </a:r>
            <a:r>
              <a:rPr lang="en-US" sz="1350" dirty="0"/>
              <a:t>T</a:t>
            </a:r>
            <a:r>
              <a:rPr lang="en-US" sz="1350" dirty="0" smtClean="0"/>
              <a:t>he </a:t>
            </a:r>
            <a:r>
              <a:rPr lang="en-US" sz="1350" dirty="0"/>
              <a:t>employer did not develop and implement a written </a:t>
            </a:r>
            <a:r>
              <a:rPr lang="en-US" sz="1350" dirty="0" smtClean="0"/>
              <a:t>permit-required confined </a:t>
            </a:r>
            <a:r>
              <a:rPr lang="en-US" sz="1350" dirty="0"/>
              <a:t>space entry </a:t>
            </a:r>
            <a:r>
              <a:rPr lang="en-US" sz="1350" dirty="0" smtClean="0"/>
              <a:t>program.</a:t>
            </a:r>
          </a:p>
          <a:p>
            <a:pPr marL="112713" indent="-112713">
              <a:spcAft>
                <a:spcPts val="600"/>
              </a:spcAft>
              <a:buFont typeface="Arial" pitchFamily="34" charset="0"/>
              <a:buChar char="•"/>
            </a:pPr>
            <a:r>
              <a:rPr lang="en-US" sz="1350" b="1" dirty="0" smtClean="0">
                <a:solidFill>
                  <a:schemeClr val="tx2"/>
                </a:solidFill>
              </a:rPr>
              <a:t>1910.146(c</a:t>
            </a:r>
            <a:r>
              <a:rPr lang="en-US" sz="1350" b="1" dirty="0">
                <a:solidFill>
                  <a:schemeClr val="tx2"/>
                </a:solidFill>
              </a:rPr>
              <a:t>)(2): </a:t>
            </a:r>
            <a:r>
              <a:rPr lang="en-US" sz="1350" dirty="0"/>
              <a:t>The employer did not inform exposed </a:t>
            </a:r>
            <a:r>
              <a:rPr lang="en-US" sz="1350" dirty="0" smtClean="0"/>
              <a:t>employees of </a:t>
            </a:r>
            <a:r>
              <a:rPr lang="en-US" sz="1350" dirty="0"/>
              <a:t>the existence and location of and the danger posed by </a:t>
            </a:r>
            <a:r>
              <a:rPr lang="en-US" sz="1350" dirty="0" smtClean="0"/>
              <a:t>permit-required confined </a:t>
            </a:r>
            <a:r>
              <a:rPr lang="en-US" sz="1350" dirty="0" smtClean="0"/>
              <a:t>spaces.</a:t>
            </a:r>
            <a:endParaRPr lang="en-US" sz="1350" dirty="0"/>
          </a:p>
        </p:txBody>
      </p:sp>
      <p:sp>
        <p:nvSpPr>
          <p:cNvPr id="2" name="Rectangle 1"/>
          <p:cNvSpPr/>
          <p:nvPr/>
        </p:nvSpPr>
        <p:spPr>
          <a:xfrm>
            <a:off x="64008" y="132613"/>
            <a:ext cx="4114799" cy="553998"/>
          </a:xfrm>
          <a:prstGeom prst="rect">
            <a:avLst/>
          </a:prstGeom>
        </p:spPr>
        <p:txBody>
          <a:bodyPr wrap="square">
            <a:spAutoFit/>
          </a:bodyPr>
          <a:lstStyle/>
          <a:p>
            <a:pPr algn="ctr" fontAlgn="auto">
              <a:lnSpc>
                <a:spcPts val="1800"/>
              </a:lnSpc>
              <a:spcBef>
                <a:spcPts val="0"/>
              </a:spcBef>
              <a:spcAft>
                <a:spcPts val="0"/>
              </a:spcAft>
              <a:defRPr sz="2128" b="1" i="0" u="none" strike="noStrike" kern="1200" spc="100" baseline="0">
                <a:solidFill>
                  <a:prstClr val="white">
                    <a:lumMod val="95000"/>
                  </a:prstClr>
                </a:solidFill>
                <a:effectLst>
                  <a:outerShdw blurRad="50800" dist="38100" dir="5400000" algn="t" rotWithShape="0">
                    <a:prstClr val="black">
                      <a:alpha val="40000"/>
                    </a:prstClr>
                  </a:outerShdw>
                </a:effectLst>
                <a:latin typeface="+mn-lt"/>
                <a:ea typeface="+mn-ea"/>
                <a:cs typeface="+mn-cs"/>
              </a:defRPr>
            </a:pPr>
            <a:r>
              <a:rPr lang="en-US" sz="1600" b="1" spc="100" dirty="0" smtClean="0">
                <a:solidFill>
                  <a:prstClr val="white">
                    <a:lumMod val="95000"/>
                  </a:prstClr>
                </a:solidFill>
                <a:effectLst>
                  <a:outerShdw dir="5400000" algn="t" rotWithShape="0">
                    <a:prstClr val="black">
                      <a:alpha val="0"/>
                    </a:prstClr>
                  </a:outerShdw>
                </a:effectLst>
                <a:latin typeface="+mj-lt"/>
              </a:rPr>
              <a:t>Subpart J</a:t>
            </a:r>
          </a:p>
          <a:p>
            <a:pPr algn="ctr" fontAlgn="auto">
              <a:lnSpc>
                <a:spcPts val="1800"/>
              </a:lnSpc>
              <a:spcBef>
                <a:spcPts val="0"/>
              </a:spcBef>
              <a:spcAft>
                <a:spcPts val="0"/>
              </a:spcAft>
              <a:defRPr sz="2128" b="1" i="0" u="none" strike="noStrike" kern="1200" spc="100" baseline="0">
                <a:solidFill>
                  <a:prstClr val="white">
                    <a:lumMod val="95000"/>
                  </a:prstClr>
                </a:solidFill>
                <a:effectLst>
                  <a:outerShdw blurRad="50800" dist="38100" dir="5400000" algn="t" rotWithShape="0">
                    <a:prstClr val="black">
                      <a:alpha val="40000"/>
                    </a:prstClr>
                  </a:outerShdw>
                </a:effectLst>
                <a:latin typeface="+mn-lt"/>
                <a:ea typeface="+mn-ea"/>
                <a:cs typeface="+mn-cs"/>
              </a:defRPr>
            </a:pPr>
            <a:r>
              <a:rPr lang="en-US" sz="1600" dirty="0" smtClean="0">
                <a:effectLst>
                  <a:outerShdw dir="5400000" algn="t" rotWithShape="0">
                    <a:prstClr val="black">
                      <a:alpha val="0"/>
                    </a:prstClr>
                  </a:outerShdw>
                </a:effectLst>
                <a:latin typeface="+mj-lt"/>
              </a:rPr>
              <a:t>General </a:t>
            </a:r>
            <a:r>
              <a:rPr lang="en-US" sz="1600" dirty="0">
                <a:effectLst>
                  <a:outerShdw dir="5400000" algn="t" rotWithShape="0">
                    <a:prstClr val="black">
                      <a:alpha val="0"/>
                    </a:prstClr>
                  </a:outerShdw>
                </a:effectLst>
                <a:latin typeface="+mj-lt"/>
              </a:rPr>
              <a:t>Environmental </a:t>
            </a:r>
            <a:r>
              <a:rPr lang="en-US" sz="1600" dirty="0" smtClean="0">
                <a:effectLst>
                  <a:outerShdw dir="5400000" algn="t" rotWithShape="0">
                    <a:prstClr val="black">
                      <a:alpha val="0"/>
                    </a:prstClr>
                  </a:outerShdw>
                </a:effectLst>
                <a:latin typeface="+mj-lt"/>
              </a:rPr>
              <a:t>Controls</a:t>
            </a:r>
            <a:endParaRPr lang="en-US" sz="1600" b="1" spc="100" dirty="0">
              <a:solidFill>
                <a:prstClr val="white">
                  <a:lumMod val="95000"/>
                </a:prstClr>
              </a:solidFill>
              <a:effectLst>
                <a:outerShdw dir="5400000" algn="t" rotWithShape="0">
                  <a:prstClr val="black">
                    <a:alpha val="0"/>
                  </a:prstClr>
                </a:outerShdw>
              </a:effectLst>
              <a:latin typeface="+mj-lt"/>
            </a:endParaRPr>
          </a:p>
        </p:txBody>
      </p:sp>
    </p:spTree>
    <p:extLst>
      <p:ext uri="{BB962C8B-B14F-4D97-AF65-F5344CB8AC3E}">
        <p14:creationId xmlns:p14="http://schemas.microsoft.com/office/powerpoint/2010/main" val="1763384716"/>
      </p:ext>
    </p:extLst>
  </p:cSld>
  <p:clrMapOvr>
    <a:masterClrMapping/>
  </p:clrMapOvr>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8"/>
  <p:tag name="MMPROD_UIDATA" val="&lt;database version=&quot;6.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 - &amp;quot;Understanding MIRA II, &amp;#x0D;&amp;#x0A;BWC’s Enhanced Claims Reserving System &amp;quot;&quot;/&gt;&lt;property id=&quot;20307&quot; value=&quot;257&quot;/&gt;&lt;/object&gt;&lt;object type=&quot;3&quot; unique_id=&quot;10005&quot;&gt;&lt;property id=&quot;20148&quot; value=&quot;5&quot;/&gt;&lt;property id=&quot;20300&quot; value=&quot;Slide 3 - &amp;quot;Overview of Discussion&amp;quot;&quot;/&gt;&lt;property id=&quot;20307&quot; value=&quot;258&quot;/&gt;&lt;/object&gt;&lt;object type=&quot;3&quot; unique_id=&quot;10006&quot;&gt;&lt;property id=&quot;20148&quot; value=&quot;5&quot;/&gt;&lt;property id=&quot;20300&quot; value=&quot;Slide 4 - &amp;quot;Claim Reserve&amp;quot;&quot;/&gt;&lt;property id=&quot;20307&quot; value=&quot;296&quot;/&gt;&lt;/object&gt;&lt;object type=&quot;3&quot; unique_id=&quot;10007&quot;&gt;&lt;property id=&quot;20148&quot; value=&quot;5&quot;/&gt;&lt;property id=&quot;20300&quot; value=&quot;Slide 5 - &amp;quot;BWC’s Reserving Systems&amp;quot;&quot;/&gt;&lt;property id=&quot;20307&quot; value=&quot;262&quot;/&gt;&lt;/object&gt;&lt;object type=&quot;3&quot; unique_id=&quot;10008&quot;&gt;&lt;property id=&quot;20148&quot; value=&quot;5&quot;/&gt;&lt;property id=&quot;20300&quot; value=&quot;Slide 6 - &amp;quot;Why did we change to an automated reserving system?  &amp;quot;&quot;/&gt;&lt;property id=&quot;20307&quot; value=&quot;308&quot;/&gt;&lt;/object&gt;&lt;object type=&quot;3&quot; unique_id=&quot;10009&quot;&gt;&lt;property id=&quot;20148&quot; value=&quot;5&quot;/&gt;&lt;property id=&quot;20300&quot; value=&quot;Slide 7&quot;/&gt;&lt;property id=&quot;20307&quot; value=&quot;261&quot;/&gt;&lt;/object&gt;&lt;object type=&quot;3&quot; unique_id=&quot;10010&quot;&gt;&lt;property id=&quot;20148&quot; value=&quot;5&quot;/&gt;&lt;property id=&quot;20300&quot; value=&quot;Slide 8 - &amp;quot;Why MIRA II?&amp;quot;&quot;/&gt;&lt;property id=&quot;20307&quot; value=&quot;309&quot;/&gt;&lt;/object&gt;&lt;object type=&quot;3&quot; unique_id=&quot;10011&quot;&gt;&lt;property id=&quot;20148&quot; value=&quot;5&quot;/&gt;&lt;property id=&quot;20300&quot; value=&quot;Slide 9&quot;/&gt;&lt;property id=&quot;20307&quot; value=&quot;312&quot;/&gt;&lt;/object&gt;&lt;object type=&quot;3&quot; unique_id=&quot;10012&quot;&gt;&lt;property id=&quot;20148&quot; value=&quot;5&quot;/&gt;&lt;property id=&quot;20300&quot; value=&quot;Slide 10&quot;/&gt;&lt;property id=&quot;20307&quot; value=&quot;267&quot;/&gt;&lt;/object&gt;&lt;object type=&quot;3&quot; unique_id=&quot;10013&quot;&gt;&lt;property id=&quot;20148&quot; value=&quot;5&quot;/&gt;&lt;property id=&quot;20300&quot; value=&quot;Slide 11&quot;/&gt;&lt;property id=&quot;20307&quot; value=&quot;265&quot;/&gt;&lt;/object&gt;&lt;object type=&quot;3&quot; unique_id=&quot;10014&quot;&gt;&lt;property id=&quot;20148&quot; value=&quot;5&quot;/&gt;&lt;property id=&quot;20300&quot; value=&quot;Slide 13 - &amp;quot;Next Steps  &amp;quot;&quot;/&gt;&lt;property id=&quot;20307&quot; value=&quot;314&quot;/&gt;&lt;/object&gt;&lt;object type=&quot;3&quot; unique_id=&quot;10015&quot;&gt;&lt;property id=&quot;20148&quot; value=&quot;5&quot;/&gt;&lt;property id=&quot;20300&quot; value=&quot;Slide 14&quot;/&gt;&lt;property id=&quot;20307&quot; value=&quot;268&quot;/&gt;&lt;/object&gt;&lt;object type=&quot;3&quot; unique_id=&quot;10016&quot;&gt;&lt;property id=&quot;20148&quot; value=&quot;5&quot;/&gt;&lt;property id=&quot;20300&quot; value=&quot;Slide 15 - &amp;quot;Prediction Control &amp;#x0D;&amp;#x0A;(start-stop) Logic&amp;quot;&quot;/&gt;&lt;property id=&quot;20307&quot; value=&quot;269&quot;/&gt;&lt;/object&gt;&lt;object type=&quot;3&quot; unique_id=&quot;10017&quot;&gt;&lt;property id=&quot;20148&quot; value=&quot;5&quot;/&gt;&lt;property id=&quot;20300&quot; value=&quot;Slide 16 - &amp;quot;Modeling Process&amp;quot;&quot;/&gt;&lt;property id=&quot;20307&quot; value=&quot;313&quot;/&gt;&lt;/object&gt;&lt;object type=&quot;3&quot; unique_id=&quot;10018&quot;&gt;&lt;property id=&quot;20148&quot; value=&quot;5&quot;/&gt;&lt;property id=&quot;20300&quot; value=&quot;Slide 18&quot;/&gt;&lt;property id=&quot;20307&quot; value=&quot;317&quot;/&gt;&lt;/object&gt;&lt;object type=&quot;3&quot; unique_id=&quot;10019&quot;&gt;&lt;property id=&quot;20148&quot; value=&quot;5&quot;/&gt;&lt;property id=&quot;20300&quot; value=&quot;Slide 17&quot;/&gt;&lt;property id=&quot;20307&quot; value=&quot;316&quot;/&gt;&lt;/object&gt;&lt;object type=&quot;3&quot; unique_id=&quot;10020&quot;&gt;&lt;property id=&quot;20148&quot; value=&quot;5&quot;/&gt;&lt;property id=&quot;20300&quot; value=&quot;Slide 19 - &amp;quot;Claim-level Accuracy    &amp;quot;&quot;/&gt;&lt;property id=&quot;20307&quot; value=&quot;259&quot;/&gt;&lt;/object&gt;&lt;object type=&quot;3&quot; unique_id=&quot;10021&quot;&gt;&lt;property id=&quot;20148&quot; value=&quot;5&quot;/&gt;&lt;property id=&quot;20300&quot; value=&quot;Slide 20 - &amp;quot;Aggregate Accuracy&amp;quot;&quot;/&gt;&lt;property id=&quot;20307&quot; value=&quot;263&quot;/&gt;&lt;/object&gt;&lt;object type=&quot;3&quot; unique_id=&quot;10022&quot;&gt;&lt;property id=&quot;20148&quot; value=&quot;5&quot;/&gt;&lt;property id=&quot;20300&quot; value=&quot;Slide 21 - &amp;quot;MIRA II Web Service Offerings&amp;quot;&quot;/&gt;&lt;property id=&quot;20307&quot; value=&quot;295&quot;/&gt;&lt;/object&gt;&lt;object type=&quot;3&quot; unique_id=&quot;10023&quot;&gt;&lt;property id=&quot;20148&quot; value=&quot;5&quot;/&gt;&lt;property id=&quot;20300&quot; value=&quot;Slide 22 - &amp;quot;Individual Claim Costs  &amp;quot;&quot;/&gt;&lt;property id=&quot;20307&quot; value=&quot;271&quot;/&gt;&lt;/object&gt;&lt;object type=&quot;3&quot; unique_id=&quot;10024&quot;&gt;&lt;property id=&quot;20148&quot; value=&quot;5&quot;/&gt;&lt;property id=&quot;20300&quot; value=&quot;Slide 23 - &amp;quot;Claim Costs &amp;quot;&quot;/&gt;&lt;property id=&quot;20307&quot; value=&quot;272&quot;/&gt;&lt;/object&gt;&lt;object type=&quot;3&quot; unique_id=&quot;10025&quot;&gt;&lt;property id=&quot;20148&quot; value=&quot;5&quot;/&gt;&lt;property id=&quot;20300&quot; value=&quot;Slide 24 - &amp;quot;Claim Data Information&amp;quot;&quot;/&gt;&lt;property id=&quot;20307&quot; value=&quot;277&quot;/&gt;&lt;/object&gt;&lt;object type=&quot;3&quot; unique_id=&quot;10026&quot;&gt;&lt;property id=&quot;20148&quot; value=&quot;5&quot;/&gt;&lt;property id=&quot;20300&quot; value=&quot;Slide 25 - &amp;quot;Claim Data Information &amp;quot;&quot;/&gt;&lt;property id=&quot;20307&quot; value=&quot;278&quot;/&gt;&lt;/object&gt;&lt;object type=&quot;3&quot; unique_id=&quot;10027&quot;&gt;&lt;property id=&quot;20148&quot; value=&quot;5&quot;/&gt;&lt;property id=&quot;20300&quot; value=&quot;Slide 26 - &amp;quot;Claim Reserve History&amp;quot;&quot;/&gt;&lt;property id=&quot;20307&quot; value=&quot;276&quot;/&gt;&lt;/object&gt;&lt;object type=&quot;3&quot; unique_id=&quot;10028&quot;&gt;&lt;property id=&quot;20148&quot; value=&quot;5&quot;/&gt;&lt;property id=&quot;20300&quot; value=&quot;Slide 27 - &amp;quot; Claim Inquiry Report&amp;quot;&quot;/&gt;&lt;property id=&quot;20307&quot; value=&quot;279&quot;/&gt;&lt;/object&gt;&lt;object type=&quot;3&quot; unique_id=&quot;10029&quot;&gt;&lt;property id=&quot;20148&quot; value=&quot;5&quot;/&gt;&lt;property id=&quot;20300&quot; value=&quot;Slide 28 - &amp;quot;Claim Payment Transaction Report&amp;quot;&quot;/&gt;&lt;property id=&quot;20307&quot; value=&quot;281&quot;/&gt;&lt;/object&gt;&lt;object type=&quot;3&quot; unique_id=&quot;10030&quot;&gt;&lt;property id=&quot;20148&quot; value=&quot;5&quot;/&gt;&lt;property id=&quot;20300&quot; value=&quot;Slide 29 - &amp;quot;Claim Payment Transaction Report&amp;quot;&quot;/&gt;&lt;property id=&quot;20307&quot; value=&quot;282&quot;/&gt;&lt;/object&gt;&lt;object type=&quot;3&quot; unique_id=&quot;10031&quot;&gt;&lt;property id=&quot;20148&quot; value=&quot;5&quot;/&gt;&lt;property id=&quot;20300&quot; value=&quot;Slide 30 - &amp;quot;Claim Payment Transaction Report&amp;quot;&quot;/&gt;&lt;property id=&quot;20307&quot; value=&quot;283&quot;/&gt;&lt;/object&gt;&lt;object type=&quot;3&quot; unique_id=&quot;10032&quot;&gt;&lt;property id=&quot;20148&quot; value=&quot;5&quot;/&gt;&lt;property id=&quot;20300&quot; value=&quot;Slide 31 - &amp;quot;Claim Payment Transaction Report s – policy –pg2&amp;quot;&quot;/&gt;&lt;property id=&quot;20307&quot; value=&quot;284&quot;/&gt;&lt;/object&gt;&lt;object type=&quot;3&quot; unique_id=&quot;10033&quot;&gt;&lt;property id=&quot;20148&quot; value=&quot;5&quot;/&gt;&lt;property id=&quot;20300&quot; value=&quot;Slide 32 - &amp;quot;Claim Reserve Change Report&amp;quot;&quot;/&gt;&lt;property id=&quot;20307&quot; value=&quot;286&quot;/&gt;&lt;/object&gt;&lt;object type=&quot;3&quot; unique_id=&quot;10034&quot;&gt;&lt;property id=&quot;20148&quot; value=&quot;5&quot;/&gt;&lt;property id=&quot;20300&quot; value=&quot;Slide 33 - &amp;quot;Claim Reserve Change Report&amp;quot;&quot;/&gt;&lt;property id=&quot;20307&quot; value=&quot;287&quot;/&gt;&lt;/object&gt;&lt;object type=&quot;3&quot; unique_id=&quot;10035&quot;&gt;&lt;property id=&quot;20148&quot; value=&quot;5&quot;/&gt;&lt;property id=&quot;20300&quot; value=&quot;Slide 34 - &amp;quot;Claim Reserve History Report &amp;quot;&quot;/&gt;&lt;property id=&quot;20307&quot; value=&quot;289&quot;/&gt;&lt;/object&gt;&lt;object type=&quot;3&quot; unique_id=&quot;10036&quot;&gt;&lt;property id=&quot;20148&quot; value=&quot;5&quot;/&gt;&lt;property id=&quot;20300&quot; value=&quot;Slide 35 - &amp;quot;Claim Demographic&amp;quot;&quot;/&gt;&lt;property id=&quot;20307&quot; value=&quot;291&quot;/&gt;&lt;/object&gt;&lt;object type=&quot;3&quot; unique_id=&quot;10037&quot;&gt;&lt;property id=&quot;20148&quot; value=&quot;5&quot;/&gt;&lt;property id=&quot;20300&quot; value=&quot;Slide 36 - &amp;quot;MIRA II Annual Statistics&amp;quot;&quot;/&gt;&lt;property id=&quot;20307&quot; value=&quot;293&quot;/&gt;&lt;/object&gt;&lt;object type=&quot;3&quot; unique_id=&quot;10038&quot;&gt;&lt;property id=&quot;20148&quot; value=&quot;5&quot;/&gt;&lt;property id=&quot;20300&quot; value=&quot;Slide 38 - &amp;quot;Summary&amp;quot;&quot;/&gt;&lt;property id=&quot;20307&quot; value=&quot;315&quot;/&gt;&lt;/object&gt;&lt;object type=&quot;3&quot; unique_id=&quot;10039&quot;&gt;&lt;property id=&quot;20148&quot; value=&quot;5&quot;/&gt;&lt;property id=&quot;20300&quot; value=&quot;Slide 39&quot;/&gt;&lt;property id=&quot;20307&quot; value=&quot;311&quot;/&gt;&lt;/object&gt;&lt;object type=&quot;3&quot; unique_id=&quot;10078&quot;&gt;&lt;property id=&quot;20148&quot; value=&quot;5&quot;/&gt;&lt;property id=&quot;20300&quot; value=&quot;Slide 2&quot;/&gt;&lt;property id=&quot;20307&quot; value=&quot;318&quot;/&gt;&lt;/object&gt;&lt;object type=&quot;3&quot; unique_id=&quot;10118&quot;&gt;&lt;property id=&quot;20148&quot; value=&quot;5&quot;/&gt;&lt;property id=&quot;20300&quot; value=&quot;Slide 12&quot;/&gt;&lt;property id=&quot;20307&quot; value=&quot;319&quot;/&gt;&lt;/object&gt;&lt;object type=&quot;3&quot; unique_id=&quot;10119&quot;&gt;&lt;property id=&quot;20148&quot; value=&quot;5&quot;/&gt;&lt;property id=&quot;20300&quot; value=&quot;Slide 37 - &amp;quot;MIRA II Annual Statistics&amp;quot;&quot;/&gt;&lt;property id=&quot;20307&quot; value=&quot;320&quot;/&gt;&lt;/object&gt;&lt;/object&gt;&lt;/object&gt;&lt;/database&gt;"/>
</p:tagLst>
</file>

<file path=ppt/theme/theme1.xml><?xml version="1.0" encoding="utf-8"?>
<a:theme xmlns:a="http://schemas.openxmlformats.org/drawingml/2006/main" name="BWC Theme 2">
  <a:themeElements>
    <a:clrScheme name="BWC brand">
      <a:dk1>
        <a:sysClr val="windowText" lastClr="000000"/>
      </a:dk1>
      <a:lt1>
        <a:sysClr val="window" lastClr="FFFFFF"/>
      </a:lt1>
      <a:dk2>
        <a:srgbClr val="F46A1F"/>
      </a:dk2>
      <a:lt2>
        <a:srgbClr val="FFFFFF"/>
      </a:lt2>
      <a:accent1>
        <a:srgbClr val="7AABDE"/>
      </a:accent1>
      <a:accent2>
        <a:srgbClr val="969491"/>
      </a:accent2>
      <a:accent3>
        <a:srgbClr val="BAD408"/>
      </a:accent3>
      <a:accent4>
        <a:srgbClr val="CF142B"/>
      </a:accent4>
      <a:accent5>
        <a:srgbClr val="700017"/>
      </a:accent5>
      <a:accent6>
        <a:srgbClr val="968C8C"/>
      </a:accent6>
      <a:hlink>
        <a:srgbClr val="F46A1F"/>
      </a:hlink>
      <a:folHlink>
        <a:srgbClr val="F46A1F"/>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LongProperties xmlns="http://schemas.microsoft.com/office/2006/metadata/longProperties"/>
</file>

<file path=customXml/item2.xml><?xml version="1.0" encoding="utf-8"?>
<p:properties xmlns:p="http://schemas.microsoft.com/office/2006/metadata/properties" xmlns:xsi="http://www.w3.org/2001/XMLSchema-instance">
  <documentManagement>
    <PublishingExpirationDate xmlns="http://schemas.microsoft.com/sharepoint/v3" xsi:nil="true"/>
    <PublishingStartDate xmlns="http://schemas.microsoft.com/sharepoint/v3"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EC4B596F042824478F0979BE2FA0C0EE" ma:contentTypeVersion="6" ma:contentTypeDescription="Create a new document." ma:contentTypeScope="" ma:versionID="d19952641ac397e2263704a505e55b06">
  <xsd:schema xmlns:xsd="http://www.w3.org/2001/XMLSchema" xmlns:p="http://schemas.microsoft.com/office/2006/metadata/properties" xmlns:ns1="http://schemas.microsoft.com/sharepoint/v3" targetNamespace="http://schemas.microsoft.com/office/2006/metadata/properties" ma:root="true" ma:fieldsID="2bfc7b1cbbea09cec50989dbc27c00e8" ns1:_="">
    <xsd:import namespace="http://schemas.microsoft.com/sharepoint/v3"/>
    <xsd:element name="properties">
      <xsd:complexType>
        <xsd:sequence>
          <xsd:element name="documentManagement">
            <xsd:complexType>
              <xsd:all>
                <xsd:element ref="ns1:ImageWidth" minOccurs="0"/>
                <xsd:element ref="ns1:ImageHeight" minOccurs="0"/>
                <xsd:element ref="ns1:PublishingStartDate" minOccurs="0"/>
                <xsd:element ref="ns1:PublishingExpirationDate" minOccurs="0"/>
              </xsd:all>
            </xsd:complexType>
          </xsd:element>
        </xsd:sequence>
      </xsd:complexType>
    </xsd:element>
  </xsd:schema>
  <xsd:schema xmlns:xsd="http://www.w3.org/2001/XMLSchema" xmlns:dms="http://schemas.microsoft.com/office/2006/documentManagement/types" targetNamespace="http://schemas.microsoft.com/sharepoint/v3" elementFormDefault="qualified">
    <xsd:import namespace="http://schemas.microsoft.com/office/2006/documentManagement/types"/>
    <xsd:element name="ImageWidth" ma:index="9" nillable="true" ma:displayName="Picture Width" ma:internalName="ImageWidth" ma:readOnly="true">
      <xsd:simpleType>
        <xsd:restriction base="dms:Unknown"/>
      </xsd:simpleType>
    </xsd:element>
    <xsd:element name="ImageHeight" ma:index="10" nillable="true" ma:displayName="Picture Height" ma:internalName="ImageHeight" ma:readOnly="true">
      <xsd:simpleType>
        <xsd:restriction base="dms:Unknown"/>
      </xsd:simpleType>
    </xsd:element>
    <xsd:element name="PublishingStartDate" ma:index="12" nillable="true" ma:displayName="Scheduling Start Date" ma:internalName="PublishingStartDate">
      <xsd:simpleType>
        <xsd:restriction base="dms:Unknown"/>
      </xsd:simpleType>
    </xsd:element>
    <xsd:element name="PublishingExpirationDate" ma:index="13" nillable="true" ma:displayName="Scheduling End Dat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18569D2-596C-419F-903B-5E66D8020994}">
  <ds:schemaRefs>
    <ds:schemaRef ds:uri="http://schemas.microsoft.com/office/2006/metadata/longProperties"/>
  </ds:schemaRefs>
</ds:datastoreItem>
</file>

<file path=customXml/itemProps2.xml><?xml version="1.0" encoding="utf-8"?>
<ds:datastoreItem xmlns:ds="http://schemas.openxmlformats.org/officeDocument/2006/customXml" ds:itemID="{C3727D77-FFDC-40F1-B9FC-45FEE459930C}">
  <ds:schemaRefs>
    <ds:schemaRef ds:uri="http://purl.org/dc/terms/"/>
    <ds:schemaRef ds:uri="http://schemas.openxmlformats.org/package/2006/metadata/core-properties"/>
    <ds:schemaRef ds:uri="http://www.w3.org/XML/1998/namespace"/>
    <ds:schemaRef ds:uri="http://purl.org/dc/elements/1.1/"/>
    <ds:schemaRef ds:uri="http://purl.org/dc/dcmitype/"/>
    <ds:schemaRef ds:uri="http://schemas.microsoft.com/office/2006/documentManagement/types"/>
    <ds:schemaRef ds:uri="http://schemas.microsoft.com/sharepoint/v3"/>
    <ds:schemaRef ds:uri="http://schemas.microsoft.com/office/2006/metadata/properties"/>
  </ds:schemaRefs>
</ds:datastoreItem>
</file>

<file path=customXml/itemProps3.xml><?xml version="1.0" encoding="utf-8"?>
<ds:datastoreItem xmlns:ds="http://schemas.openxmlformats.org/officeDocument/2006/customXml" ds:itemID="{3FD29595-2BC3-4E13-8834-AC8E9581538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4.xml><?xml version="1.0" encoding="utf-8"?>
<ds:datastoreItem xmlns:ds="http://schemas.openxmlformats.org/officeDocument/2006/customXml" ds:itemID="{C9C5A9AA-56EA-4899-B56D-EB7EF0A1CED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3952</TotalTime>
  <Words>1713</Words>
  <Application>Microsoft Office PowerPoint</Application>
  <PresentationFormat>On-screen Show (16:9)</PresentationFormat>
  <Paragraphs>117</Paragraphs>
  <Slides>18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ＭＳ Ｐゴシック</vt:lpstr>
      <vt:lpstr>Arial</vt:lpstr>
      <vt:lpstr>Courier New</vt:lpstr>
      <vt:lpstr>Rockwell</vt:lpstr>
      <vt:lpstr>BWC Theme 2</vt:lpstr>
      <vt:lpstr>PERRP Most Common  Violations by Subpart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Most common Hazardous Materials Standards</vt:lpstr>
      <vt:lpstr>Most common Hazardous Materials Standards</vt:lpstr>
      <vt:lpstr>Most common Hazardous Materials Standards</vt:lpstr>
      <vt:lpstr>Most common Hazardous Materials Standards</vt:lpstr>
      <vt:lpstr>Most common Hazardous Materials Standards</vt:lpstr>
      <vt:lpstr>PowerPoint Presentation</vt:lpstr>
    </vt:vector>
  </TitlesOfParts>
  <Company>Ohio Bureau of Workers' Compensation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a76423</dc:creator>
  <cp:lastModifiedBy>Mcginley, Glenn</cp:lastModifiedBy>
  <cp:revision>145</cp:revision>
  <cp:lastPrinted>2016-08-02T15:53:41Z</cp:lastPrinted>
  <dcterms:created xsi:type="dcterms:W3CDTF">2008-05-30T15:09:35Z</dcterms:created>
  <dcterms:modified xsi:type="dcterms:W3CDTF">2016-08-11T21:26:51Z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0x01010049E46BB8784B0E449A587D723129BC0B</vt:lpwstr>
  </property>
  <property fmtid="{D5CDD505-2E9C-101B-9397-08002B2CF9AE}" pid="3" name="ContentType">
    <vt:lpwstr>Document</vt:lpwstr>
  </property>
</Properties>
</file>