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1F72-AD2C-421E-90B7-FFEFB713F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A4298-9A0E-48EE-BF54-02AF5A633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25FF-1094-4CB7-A762-8D1C11F129C6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7E9C-459B-4403-9E30-5CDE874D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3E020-69A2-4EA0-9A7D-3DCE8EF0A715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9358-F411-448F-8A17-C4B1C6CBC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5F768-FC5C-4899-A693-1D8BF244B3E0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C339-F50A-4932-AE44-1D7B3BFD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8220-E6B0-463F-8793-351CB2F4A428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9630B-0F77-4126-A03C-D0DBCDCBB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A5CB40-B2F7-48A6-9E64-7681A0A54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rtl="0" fontAlgn="base">
        <a:lnSpc>
          <a:spcPts val="4400"/>
        </a:lnSpc>
        <a:spcBef>
          <a:spcPct val="0"/>
        </a:spcBef>
        <a:spcAft>
          <a:spcPct val="0"/>
        </a:spcAft>
        <a:defRPr sz="4000" b="1" kern="1200">
          <a:solidFill>
            <a:schemeClr val="accent6">
              <a:lumMod val="75000"/>
            </a:schemeClr>
          </a:solidFill>
          <a:latin typeface="Rockwell"/>
          <a:ea typeface="+mj-ea"/>
          <a:cs typeface="Rockwell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lnSpc>
          <a:spcPts val="2800"/>
        </a:lnSpc>
        <a:spcBef>
          <a:spcPts val="1200"/>
        </a:spcBef>
        <a:spcAft>
          <a:spcPct val="0"/>
        </a:spcAft>
        <a:buClr>
          <a:schemeClr val="accent6">
            <a:lumMod val="75000"/>
          </a:schemeClr>
        </a:buClr>
        <a:buFont typeface="Courier New"/>
        <a:buChar char="o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rtl="0" fontAlgn="base">
        <a:lnSpc>
          <a:spcPts val="2300"/>
        </a:lnSpc>
        <a:spcBef>
          <a:spcPts val="1200"/>
        </a:spcBef>
        <a:spcAft>
          <a:spcPct val="0"/>
        </a:spcAft>
        <a:buClr>
          <a:schemeClr val="accent6">
            <a:lumMod val="75000"/>
          </a:schemeClr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rtl="0" fontAlgn="base">
        <a:spcBef>
          <a:spcPts val="1200"/>
        </a:spcBef>
        <a:spcAft>
          <a:spcPct val="0"/>
        </a:spcAft>
        <a:buClr>
          <a:schemeClr val="accent6">
            <a:lumMod val="75000"/>
          </a:schemeClr>
        </a:buClr>
        <a:buFont typeface="Courier New"/>
        <a:buChar char="o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rtl="0" fontAlgn="base">
        <a:spcBef>
          <a:spcPts val="1200"/>
        </a:spcBef>
        <a:spcAft>
          <a:spcPct val="0"/>
        </a:spcAft>
        <a:buClr>
          <a:schemeClr val="accent6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rtl="0" fontAlgn="base">
        <a:spcBef>
          <a:spcPts val="1200"/>
        </a:spcBef>
        <a:spcAft>
          <a:spcPct val="0"/>
        </a:spcAft>
        <a:buClr>
          <a:schemeClr val="accent6">
            <a:lumMod val="75000"/>
          </a:schemeClr>
        </a:buClr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800" dirty="0" smtClean="0"/>
              <a:t>Effectiveness of </a:t>
            </a:r>
            <a:r>
              <a:rPr lang="en-US" sz="4800" dirty="0" err="1" smtClean="0"/>
              <a:t>BWC’s</a:t>
            </a:r>
            <a:r>
              <a:rPr lang="en-US" sz="4800" dirty="0" smtClean="0"/>
              <a:t> </a:t>
            </a:r>
            <a:r>
              <a:rPr lang="en-US" sz="4800" dirty="0" err="1" smtClean="0"/>
              <a:t>SafetyGrant</a:t>
            </a:r>
            <a:r>
              <a:rPr lang="en-US" sz="4800" dirty="0" smtClean="0"/>
              <a:t>$ Program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2003 – April 2009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2000" dirty="0" smtClean="0"/>
              <a:t>A workers’ compensation claim was required to complete an application</a:t>
            </a:r>
            <a:r>
              <a:rPr lang="en-US" sz="2000" dirty="0" smtClean="0"/>
              <a:t>.</a:t>
            </a:r>
          </a:p>
          <a:p>
            <a:pPr>
              <a:lnSpc>
                <a:spcPts val="2400"/>
              </a:lnSpc>
            </a:pPr>
            <a:r>
              <a:rPr lang="en-US" sz="2000" dirty="0" smtClean="0"/>
              <a:t>All types of safety interventions (no longer exclusively for ergonomics)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n-US" sz="2000" dirty="0" smtClean="0"/>
              <a:t>Baseline data: two years</a:t>
            </a:r>
          </a:p>
          <a:p>
            <a:pPr>
              <a:lnSpc>
                <a:spcPts val="2400"/>
              </a:lnSpc>
            </a:pPr>
            <a:r>
              <a:rPr lang="en-US" sz="2000" dirty="0" smtClean="0"/>
              <a:t>Follow-up data: 584 days average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Some of the companies have not completed the program</a:t>
            </a:r>
          </a:p>
          <a:p>
            <a:pPr>
              <a:lnSpc>
                <a:spcPts val="2400"/>
              </a:lnSpc>
            </a:pPr>
            <a:r>
              <a:rPr lang="en-US" sz="2000" dirty="0" smtClean="0"/>
              <a:t>Employers are required to report workers’ compensation claims related to the intervention.</a:t>
            </a:r>
          </a:p>
          <a:p>
            <a:pPr>
              <a:lnSpc>
                <a:spcPts val="2400"/>
              </a:lnSpc>
            </a:pPr>
            <a:r>
              <a:rPr lang="en-US" sz="2000" dirty="0" smtClean="0"/>
              <a:t>Those employers that have not yet reported any follow-up data are not included in the results.</a:t>
            </a:r>
          </a:p>
          <a:p>
            <a:pPr>
              <a:lnSpc>
                <a:spcPts val="2400"/>
              </a:lnSpc>
            </a:pPr>
            <a:r>
              <a:rPr lang="en-US" sz="2000" dirty="0" smtClean="0"/>
              <a:t>Data is from 419 applications reported through April 20, 2009.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Effect of </a:t>
            </a:r>
            <a:r>
              <a:rPr lang="en-US" sz="2800" dirty="0" err="1" smtClean="0"/>
              <a:t>SafetyGrant</a:t>
            </a:r>
            <a:r>
              <a:rPr lang="en-US" sz="2800" dirty="0" smtClean="0"/>
              <a:t>$ interventions on incidence rate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/>
        </p:nvGraphicFramePr>
        <p:xfrm>
          <a:off x="533400" y="2260600"/>
          <a:ext cx="5732463" cy="4064000"/>
        </p:xfrm>
        <a:graphic>
          <a:graphicData uri="http://schemas.openxmlformats.org/presentationml/2006/ole">
            <p:oleObj spid="_x0000_s17410" name="Chart" r:id="rId3" imgW="13742106" imgH="9741401" progId="Excel.Sheet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77000" y="4356318"/>
            <a:ext cx="2438400" cy="181588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1200" dirty="0"/>
              <a:t>N = 419 applications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Adjusted per 200,000 hours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56-percent improvement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Time period: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July </a:t>
            </a:r>
            <a:r>
              <a:rPr lang="en-US" sz="1200" dirty="0"/>
              <a:t>2003 – April 2009</a:t>
            </a:r>
          </a:p>
          <a:p>
            <a:pPr algn="l">
              <a:spcAft>
                <a:spcPts val="1200"/>
              </a:spcAft>
            </a:pP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sz="3600" dirty="0" smtClean="0"/>
              <a:t>Cost benefit information (injury prevention) July 2003 – April 2009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$16,460,656 was spent on the interventions </a:t>
            </a:r>
            <a:br>
              <a:rPr lang="en-US" dirty="0" smtClean="0"/>
            </a:br>
            <a:r>
              <a:rPr lang="en-US" dirty="0" smtClean="0"/>
              <a:t>(including the employer contribution).</a:t>
            </a:r>
          </a:p>
          <a:p>
            <a:pPr eaLnBrk="1" hangingPunct="1"/>
            <a:r>
              <a:rPr lang="en-US" dirty="0" smtClean="0"/>
              <a:t>The average amount spent was $39,285.</a:t>
            </a:r>
          </a:p>
          <a:p>
            <a:pPr eaLnBrk="1" hangingPunct="1"/>
            <a:r>
              <a:rPr lang="en-US" dirty="0" smtClean="0"/>
              <a:t>The most spent was $228,923. The least spent was $509.</a:t>
            </a:r>
          </a:p>
          <a:p>
            <a:pPr eaLnBrk="1" hangingPunct="1"/>
            <a:r>
              <a:rPr lang="en-US" dirty="0" smtClean="0"/>
              <a:t>996 claims per year occurred in the baseline period </a:t>
            </a:r>
            <a:br>
              <a:rPr lang="en-US" dirty="0" smtClean="0"/>
            </a:br>
            <a:r>
              <a:rPr lang="en-US" dirty="0" smtClean="0"/>
              <a:t>(two-year reporting).</a:t>
            </a:r>
          </a:p>
          <a:p>
            <a:pPr eaLnBrk="1" hangingPunct="1"/>
            <a:r>
              <a:rPr lang="en-US" dirty="0" smtClean="0"/>
              <a:t>451 claims per year occurred in the follow-up period (with the average reporting being 584 days).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sz="3600" dirty="0" smtClean="0"/>
              <a:t>Cost benefit information (injury prevention) July 2003 – April 2009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/>
              <a:t>The medical costs for the two-year period before the intervention was </a:t>
            </a:r>
            <a:r>
              <a:rPr lang="en-US" sz="2000" b="1" dirty="0" smtClean="0"/>
              <a:t>$8,239,891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/>
              <a:t>The indemnity costs for the two-year period before the intervention was </a:t>
            </a:r>
            <a:r>
              <a:rPr lang="en-US" sz="2000" b="1" dirty="0" smtClean="0"/>
              <a:t>$6,283,845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/>
              <a:t>The total claims costs for the two-year period before the intervention was </a:t>
            </a:r>
            <a:r>
              <a:rPr lang="en-US" sz="2000" b="1" dirty="0" smtClean="0"/>
              <a:t>$14,523,736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/>
              <a:t>The medical costs for the 584-day follow-up period after the intervention was </a:t>
            </a:r>
            <a:r>
              <a:rPr lang="en-US" sz="2000" b="1" dirty="0" smtClean="0"/>
              <a:t>$1,551,875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/>
              <a:t>The indemnity costs for the 584-day follow-up period after the intervention was </a:t>
            </a:r>
            <a:r>
              <a:rPr lang="en-US" sz="2000" b="1" dirty="0" smtClean="0"/>
              <a:t>$878,938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r>
              <a:rPr lang="en-US" sz="2000" dirty="0" smtClean="0"/>
              <a:t>The total claims costs for the 584-day follow-up period after the intervention was </a:t>
            </a:r>
            <a:r>
              <a:rPr lang="en-US" sz="2000" b="1" dirty="0" smtClean="0"/>
              <a:t>$2,430,813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ts val="2400"/>
              </a:lnSpc>
              <a:spcBef>
                <a:spcPts val="600"/>
              </a:spcBef>
            </a:pPr>
            <a:endParaRPr lang="en-US" sz="2000" b="1" dirty="0" smtClean="0"/>
          </a:p>
          <a:p>
            <a:pPr>
              <a:lnSpc>
                <a:spcPts val="2400"/>
              </a:lnSpc>
              <a:spcBef>
                <a:spcPts val="600"/>
              </a:spcBef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benefit calculation </a:t>
            </a:r>
            <a:br>
              <a:rPr lang="en-US" dirty="0" smtClean="0"/>
            </a:br>
            <a:r>
              <a:rPr lang="en-US" dirty="0" smtClean="0"/>
              <a:t>(injury prevention)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ROI (years) = $ spent / (claims cost in baseline per year – claims cost in follow-up per year)</a:t>
            </a:r>
          </a:p>
          <a:p>
            <a:pPr eaLnBrk="1" hangingPunct="1"/>
            <a:r>
              <a:rPr lang="en-US" dirty="0" smtClean="0"/>
              <a:t>ROI (years) = $16,460,656 / [$14,523,736(365 days </a:t>
            </a:r>
            <a:br>
              <a:rPr lang="en-US" dirty="0" smtClean="0"/>
            </a:br>
            <a:r>
              <a:rPr lang="en-US" dirty="0" smtClean="0"/>
              <a:t>per year/730 reporting days) - $2,430,813(365 days </a:t>
            </a:r>
            <a:br>
              <a:rPr lang="en-US" dirty="0" smtClean="0"/>
            </a:br>
            <a:r>
              <a:rPr lang="en-US" dirty="0" smtClean="0"/>
              <a:t>per year/584 reporting days)]</a:t>
            </a:r>
          </a:p>
          <a:p>
            <a:pPr eaLnBrk="1" hangingPunct="1"/>
            <a:r>
              <a:rPr lang="en-US" dirty="0" smtClean="0"/>
              <a:t>ROI (years) = $16,460,656 / $ 5,742,609 per year</a:t>
            </a:r>
          </a:p>
          <a:p>
            <a:pPr eaLnBrk="1" hangingPunct="1">
              <a:spcAft>
                <a:spcPts val="1800"/>
              </a:spcAft>
            </a:pPr>
            <a:r>
              <a:rPr lang="en-US" dirty="0" smtClean="0">
                <a:solidFill>
                  <a:srgbClr val="FF6600"/>
                </a:solidFill>
              </a:rPr>
              <a:t>ROI = 2.9 years*</a:t>
            </a:r>
            <a:endParaRPr lang="en-US" sz="3200" dirty="0" smtClean="0">
              <a:solidFill>
                <a:schemeClr val="folHlink"/>
              </a:solidFill>
            </a:endParaRPr>
          </a:p>
          <a:p>
            <a:pPr marL="225425" indent="-225425" eaLnBrk="1" hangingPunct="1">
              <a:lnSpc>
                <a:spcPts val="22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* </a:t>
            </a:r>
            <a:r>
              <a:rPr lang="en-US" sz="2000" dirty="0" smtClean="0">
                <a:solidFill>
                  <a:srgbClr val="FF6600"/>
                </a:solidFill>
              </a:rPr>
              <a:t>Does not include any future claims costs, so ROI should improve some over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1999 – June 2003 results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claim required to complete an application until November 2001</a:t>
            </a:r>
          </a:p>
          <a:p>
            <a:r>
              <a:rPr lang="en-US" dirty="0" smtClean="0"/>
              <a:t>Employers reported OSHA recordable information, turnover, and risk factor scores</a:t>
            </a:r>
          </a:p>
          <a:p>
            <a:r>
              <a:rPr lang="en-US" dirty="0" smtClean="0"/>
              <a:t>Ergonomic interventions only</a:t>
            </a:r>
          </a:p>
          <a:p>
            <a:r>
              <a:rPr lang="en-US" dirty="0" smtClean="0"/>
              <a:t>Baseline data: one year for early recipients; </a:t>
            </a:r>
            <a:br>
              <a:rPr lang="en-US" dirty="0" smtClean="0"/>
            </a:br>
            <a:r>
              <a:rPr lang="en-US" dirty="0" smtClean="0"/>
              <a:t>two years for later recipients</a:t>
            </a:r>
          </a:p>
          <a:p>
            <a:r>
              <a:rPr lang="en-US" dirty="0" smtClean="0"/>
              <a:t>Follow-up data: two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Effect of </a:t>
            </a:r>
            <a:r>
              <a:rPr lang="en-US" sz="2800" dirty="0" err="1" smtClean="0"/>
              <a:t>SafetyGrant</a:t>
            </a:r>
            <a:r>
              <a:rPr lang="en-US" sz="2800" dirty="0" smtClean="0"/>
              <a:t>$ interventions on risk factor scores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/>
        </p:nvGraphicFramePr>
        <p:xfrm>
          <a:off x="533400" y="2209800"/>
          <a:ext cx="5715000" cy="4343400"/>
        </p:xfrm>
        <a:graphic>
          <a:graphicData uri="http://schemas.openxmlformats.org/presentationml/2006/ole">
            <p:oleObj spid="_x0000_s21506" name="Chart" r:id="rId3" imgW="13742106" imgH="10071618" progId="Excel.Sheet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00800" y="4876800"/>
            <a:ext cx="2133600" cy="110799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spcAft>
                <a:spcPts val="600"/>
              </a:spcAft>
            </a:pPr>
            <a:r>
              <a:rPr lang="en-US" sz="1400" dirty="0"/>
              <a:t>N = 892 applications </a:t>
            </a:r>
          </a:p>
          <a:p>
            <a:pPr algn="l">
              <a:spcAft>
                <a:spcPts val="600"/>
              </a:spcAft>
            </a:pPr>
            <a:r>
              <a:rPr lang="en-US" sz="1400" dirty="0"/>
              <a:t>41-percent improvement</a:t>
            </a:r>
          </a:p>
          <a:p>
            <a:pPr algn="l">
              <a:spcAft>
                <a:spcPts val="600"/>
              </a:spcAft>
            </a:pPr>
            <a:r>
              <a:rPr lang="en-US" sz="1400" dirty="0"/>
              <a:t>Time period: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July </a:t>
            </a:r>
            <a:r>
              <a:rPr lang="en-US" sz="1400" dirty="0"/>
              <a:t>1999 – June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Effect of </a:t>
            </a:r>
            <a:r>
              <a:rPr lang="en-US" sz="2800" dirty="0" err="1" smtClean="0"/>
              <a:t>SafetyGrant</a:t>
            </a:r>
            <a:r>
              <a:rPr lang="en-US" sz="2800" dirty="0" smtClean="0"/>
              <a:t>$ interventions on CTD incidence rate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/>
        </p:nvGraphicFramePr>
        <p:xfrm>
          <a:off x="533400" y="2133600"/>
          <a:ext cx="6172200" cy="4375749"/>
        </p:xfrm>
        <a:graphic>
          <a:graphicData uri="http://schemas.openxmlformats.org/presentationml/2006/ole">
            <p:oleObj spid="_x0000_s10242" name="Chart" r:id="rId3" imgW="13742106" imgH="9741401" progId="Excel.Sheet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781800" y="4419600"/>
            <a:ext cx="2209800" cy="1846659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spcAft>
                <a:spcPts val="1200"/>
              </a:spcAft>
            </a:pPr>
            <a:r>
              <a:rPr lang="en-US" sz="1200" dirty="0"/>
              <a:t>N = 892 applications,</a:t>
            </a:r>
            <a:r>
              <a:rPr lang="en-US" sz="1200" dirty="0" smtClean="0"/>
              <a:t> Standardized </a:t>
            </a:r>
            <a:r>
              <a:rPr lang="en-US" sz="1200" dirty="0"/>
              <a:t>per 100 full-time employees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14-percent improvement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Time period: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July </a:t>
            </a:r>
            <a:r>
              <a:rPr lang="en-US" sz="1200" dirty="0"/>
              <a:t>1999 – June 2003</a:t>
            </a:r>
          </a:p>
          <a:p>
            <a:pPr algn="l">
              <a:spcAft>
                <a:spcPts val="1200"/>
              </a:spcAft>
            </a:pP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5344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Effect of </a:t>
            </a:r>
            <a:r>
              <a:rPr lang="en-US" sz="2800" dirty="0" err="1" smtClean="0"/>
              <a:t>SafetyGrant</a:t>
            </a:r>
            <a:r>
              <a:rPr lang="en-US" sz="2800" dirty="0" smtClean="0"/>
              <a:t>$ interventions on </a:t>
            </a:r>
            <a:br>
              <a:rPr lang="en-US" sz="2800" dirty="0" smtClean="0"/>
            </a:br>
            <a:r>
              <a:rPr lang="en-US" sz="2800" dirty="0" smtClean="0"/>
              <a:t>lost days due to </a:t>
            </a:r>
            <a:r>
              <a:rPr lang="en-US" sz="2800" dirty="0" err="1" smtClean="0"/>
              <a:t>CTDs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/>
        </p:nvGraphicFramePr>
        <p:xfrm>
          <a:off x="533400" y="2047229"/>
          <a:ext cx="6248400" cy="4429771"/>
        </p:xfrm>
        <a:graphic>
          <a:graphicData uri="http://schemas.openxmlformats.org/presentationml/2006/ole">
            <p:oleObj spid="_x0000_s11266" name="Chart" r:id="rId3" imgW="13742106" imgH="9741401" progId="Excel.Sheet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010400" y="4318000"/>
            <a:ext cx="1905000" cy="1846659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spcAft>
                <a:spcPts val="1200"/>
              </a:spcAft>
            </a:pPr>
            <a:r>
              <a:rPr lang="en-US" sz="1200" dirty="0"/>
              <a:t>N = 892 applications,</a:t>
            </a:r>
            <a:r>
              <a:rPr lang="en-US" sz="1200" dirty="0" smtClean="0"/>
              <a:t> Standardized </a:t>
            </a:r>
            <a:r>
              <a:rPr lang="en-US" sz="1200" dirty="0"/>
              <a:t>per 100 full-time employees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56-percent improvement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Time period: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July </a:t>
            </a:r>
            <a:r>
              <a:rPr lang="en-US" sz="1200" dirty="0"/>
              <a:t>1999 – June 2003</a:t>
            </a:r>
          </a:p>
          <a:p>
            <a:pPr algn="l">
              <a:spcAft>
                <a:spcPts val="1200"/>
              </a:spcAft>
            </a:pP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Effect of </a:t>
            </a:r>
            <a:r>
              <a:rPr lang="en-US" sz="2800" dirty="0" err="1" smtClean="0"/>
              <a:t>SafetyGrant</a:t>
            </a:r>
            <a:r>
              <a:rPr lang="en-US" sz="2800" dirty="0" smtClean="0"/>
              <a:t>$ interventions on restricted days due to </a:t>
            </a:r>
            <a:r>
              <a:rPr lang="en-US" sz="2800" dirty="0" err="1" smtClean="0"/>
              <a:t>CTDs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/>
        </p:nvGraphicFramePr>
        <p:xfrm>
          <a:off x="609600" y="1960525"/>
          <a:ext cx="6096000" cy="4321728"/>
        </p:xfrm>
        <a:graphic>
          <a:graphicData uri="http://schemas.openxmlformats.org/presentationml/2006/ole">
            <p:oleObj spid="_x0000_s12290" name="Chart" r:id="rId3" imgW="13742106" imgH="9741401" progId="Excel.Sheet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58000" y="4275653"/>
            <a:ext cx="1981200" cy="227754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spcAft>
                <a:spcPts val="1200"/>
              </a:spcAft>
            </a:pPr>
            <a:r>
              <a:rPr lang="en-US" sz="1200" dirty="0"/>
              <a:t>N = 892 applications,</a:t>
            </a:r>
            <a:r>
              <a:rPr lang="en-US" sz="1200" dirty="0" smtClean="0"/>
              <a:t> Standardized </a:t>
            </a:r>
            <a:r>
              <a:rPr lang="en-US" sz="1200" dirty="0"/>
              <a:t>per 100 full-time employees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42-percent improvement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Time period: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July </a:t>
            </a:r>
            <a:r>
              <a:rPr lang="en-US" sz="1200" dirty="0"/>
              <a:t>1999 – June 2003</a:t>
            </a:r>
          </a:p>
          <a:p>
            <a:pPr algn="l">
              <a:spcAft>
                <a:spcPts val="1200"/>
              </a:spcAft>
            </a:pPr>
            <a:endParaRPr lang="en-US" sz="1200" dirty="0"/>
          </a:p>
          <a:p>
            <a:pPr>
              <a:spcBef>
                <a:spcPct val="50000"/>
              </a:spcBef>
              <a:spcAft>
                <a:spcPts val="1200"/>
              </a:spcAft>
            </a:pP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Effect of </a:t>
            </a:r>
            <a:r>
              <a:rPr lang="en-US" sz="2800" dirty="0" err="1" smtClean="0"/>
              <a:t>SafetyGrant</a:t>
            </a:r>
            <a:r>
              <a:rPr lang="en-US" sz="2800" dirty="0" smtClean="0"/>
              <a:t>$ interventions on turnover</a:t>
            </a:r>
            <a:endParaRPr lang="en-US" sz="2800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/>
        </p:nvGraphicFramePr>
        <p:xfrm>
          <a:off x="533400" y="2260600"/>
          <a:ext cx="5732463" cy="4064000"/>
        </p:xfrm>
        <a:graphic>
          <a:graphicData uri="http://schemas.openxmlformats.org/presentationml/2006/ole">
            <p:oleObj spid="_x0000_s13314" name="Chart" r:id="rId3" imgW="13742106" imgH="9741401" progId="Excel.Sheet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77000" y="3886200"/>
            <a:ext cx="2362200" cy="2215991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spcAft>
                <a:spcPts val="1200"/>
              </a:spcAft>
            </a:pPr>
            <a:r>
              <a:rPr lang="en-US" sz="1200" dirty="0"/>
              <a:t>N = 892 applications,</a:t>
            </a:r>
            <a:r>
              <a:rPr lang="en-US" sz="1200" dirty="0" smtClean="0"/>
              <a:t> Standardized </a:t>
            </a:r>
            <a:r>
              <a:rPr lang="en-US" sz="1200" dirty="0"/>
              <a:t>per 100 full-time employees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62 percent of companies improved in turnover or stayed at 0 percent</a:t>
            </a:r>
          </a:p>
          <a:p>
            <a:pPr algn="l">
              <a:spcAft>
                <a:spcPts val="1200"/>
              </a:spcAft>
            </a:pPr>
            <a:r>
              <a:rPr lang="en-US" sz="1200" dirty="0"/>
              <a:t>Time period: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July </a:t>
            </a:r>
            <a:r>
              <a:rPr lang="en-US" sz="1200" dirty="0"/>
              <a:t>1999 – June 2003</a:t>
            </a:r>
          </a:p>
          <a:p>
            <a:pPr algn="l">
              <a:spcAft>
                <a:spcPts val="1200"/>
              </a:spcAft>
            </a:pP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sz="3600" dirty="0" smtClean="0"/>
              <a:t>Cost benefit information (injury prevention) July 1999 – June 2003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200"/>
              </a:lnSpc>
            </a:pPr>
            <a:r>
              <a:rPr lang="en-US" sz="2000" dirty="0" smtClean="0"/>
              <a:t>$37,012,176 was spent on the interventions </a:t>
            </a:r>
            <a:br>
              <a:rPr lang="en-US" sz="2000" dirty="0" smtClean="0"/>
            </a:br>
            <a:r>
              <a:rPr lang="en-US" sz="2000" dirty="0" smtClean="0"/>
              <a:t>(including the employer contribution).</a:t>
            </a:r>
          </a:p>
          <a:p>
            <a:pPr eaLnBrk="1" hangingPunct="1">
              <a:lnSpc>
                <a:spcPts val="2200"/>
              </a:lnSpc>
            </a:pPr>
            <a:r>
              <a:rPr lang="en-US" sz="2000" dirty="0" smtClean="0"/>
              <a:t>The average amount spent was $41,493.</a:t>
            </a:r>
          </a:p>
          <a:p>
            <a:pPr eaLnBrk="1" hangingPunct="1">
              <a:lnSpc>
                <a:spcPts val="2200"/>
              </a:lnSpc>
            </a:pPr>
            <a:r>
              <a:rPr lang="en-US" sz="2000" dirty="0" smtClean="0"/>
              <a:t>The most spent was $565,000. The least spent was $530.</a:t>
            </a:r>
          </a:p>
          <a:p>
            <a:pPr eaLnBrk="1" hangingPunct="1">
              <a:lnSpc>
                <a:spcPts val="2200"/>
              </a:lnSpc>
            </a:pPr>
            <a:r>
              <a:rPr lang="en-US" sz="2000" dirty="0" smtClean="0"/>
              <a:t>3,374 OSHA recordable injuries per year occurred in the baseline period (average 422 days baseline period).</a:t>
            </a:r>
          </a:p>
          <a:p>
            <a:pPr eaLnBrk="1" hangingPunct="1">
              <a:lnSpc>
                <a:spcPts val="2200"/>
              </a:lnSpc>
            </a:pPr>
            <a:r>
              <a:rPr lang="en-US" sz="2000" dirty="0" smtClean="0"/>
              <a:t>2,170 OSHA recordable injuries per year occurred in the follow-up period (two years)</a:t>
            </a:r>
          </a:p>
          <a:p>
            <a:pPr eaLnBrk="1" hangingPunct="1">
              <a:lnSpc>
                <a:spcPts val="2200"/>
              </a:lnSpc>
            </a:pPr>
            <a:r>
              <a:rPr lang="en-US" sz="2000" dirty="0" smtClean="0"/>
              <a:t>Average workers’ comp claim cost for year 1999 = $10,610 </a:t>
            </a:r>
            <a:br>
              <a:rPr lang="en-US" sz="2000" dirty="0" smtClean="0"/>
            </a:br>
            <a:r>
              <a:rPr lang="en-US" sz="2000" dirty="0" smtClean="0"/>
              <a:t>(National Safety Council)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200"/>
              </a:lnSpc>
            </a:pPr>
            <a:r>
              <a:rPr lang="en-US" dirty="0" smtClean="0"/>
              <a:t>Cost benefit calculation </a:t>
            </a:r>
            <a:br>
              <a:rPr lang="en-US" dirty="0" smtClean="0"/>
            </a:br>
            <a:r>
              <a:rPr lang="en-US" dirty="0" smtClean="0"/>
              <a:t>(injury prevention)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ROI (years) = $ spent / [average claim cost X (# claims in baseline per year - # claims in follow-up per year</a:t>
            </a:r>
          </a:p>
          <a:p>
            <a:pPr eaLnBrk="1" hangingPunct="1"/>
            <a:r>
              <a:rPr lang="en-US" dirty="0" smtClean="0"/>
              <a:t>ROI (years) = $ 37,012,176 / [$10,610 X [(3,901(365/409) – 4,340(365/730)]</a:t>
            </a:r>
          </a:p>
          <a:p>
            <a:pPr eaLnBrk="1" hangingPunct="1"/>
            <a:r>
              <a:rPr lang="en-US" dirty="0" smtClean="0"/>
              <a:t>ROI (years) = $37,012,176 / $13,913,238 per year</a:t>
            </a:r>
          </a:p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ROI =  2.7 years</a:t>
            </a:r>
          </a:p>
          <a:p>
            <a:pPr eaLnBrk="1" hangingPunct="1">
              <a:buFont typeface="Arial" charset="0"/>
              <a:buNone/>
            </a:pPr>
            <a:endParaRPr lang="en-US" sz="3200" dirty="0" smtClean="0">
              <a:solidFill>
                <a:schemeClr val="folHlin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60DE5EE841D44AE7A123160E70465" ma:contentTypeVersion="1" ma:contentTypeDescription="Create a new document." ma:contentTypeScope="" ma:versionID="1ed009826606ae5cbbc05cb30162441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6C2CBE-6B1E-4411-9A20-DDE665EA2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01E328E-7E5A-430D-A853-C36A018A95D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6B5F88D-4B8A-4FBA-92ED-6E1D657E84E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EF7A362-4824-4618-B9A1-1427FB19CBA0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519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Chart</vt:lpstr>
      <vt:lpstr>Effectiveness of BWC’s SafetyGrant$ Program</vt:lpstr>
      <vt:lpstr>July 1999 – June 2003 results</vt:lpstr>
      <vt:lpstr>Effect of SafetyGrant$ interventions on risk factor scores</vt:lpstr>
      <vt:lpstr>Effect of SafetyGrant$ interventions on CTD incidence rate</vt:lpstr>
      <vt:lpstr>Effect of SafetyGrant$ interventions on  lost days due to CTDs</vt:lpstr>
      <vt:lpstr>Effect of SafetyGrant$ interventions on restricted days due to CTDs </vt:lpstr>
      <vt:lpstr>Effect of SafetyGrant$ interventions on turnover</vt:lpstr>
      <vt:lpstr>Cost benefit information (injury prevention) July 1999 – June 2003</vt:lpstr>
      <vt:lpstr>Cost benefit calculation  (injury prevention)</vt:lpstr>
      <vt:lpstr>July 2003 – April 2009 results </vt:lpstr>
      <vt:lpstr>Effect of SafetyGrant$ interventions on incidence rate</vt:lpstr>
      <vt:lpstr>Cost benefit information (injury prevention) July 2003 – April 2009</vt:lpstr>
      <vt:lpstr>Cost benefit information (injury prevention) July 2003 – April 2009 </vt:lpstr>
      <vt:lpstr>Cost benefit calculation  (injury prevention)</vt:lpstr>
    </vt:vector>
  </TitlesOfParts>
  <Company>Ohio Bureau of Workers' Compensation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A77948</dc:creator>
  <cp:lastModifiedBy>Professional Workstation</cp:lastModifiedBy>
  <cp:revision>23</cp:revision>
  <dcterms:created xsi:type="dcterms:W3CDTF">2010-04-19T15:29:03Z</dcterms:created>
  <dcterms:modified xsi:type="dcterms:W3CDTF">2010-04-19T17:52:04Z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