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6" r:id="rId1"/>
  </p:sldMasterIdLst>
  <p:notesMasterIdLst>
    <p:notesMasterId r:id="rId48"/>
  </p:notesMasterIdLst>
  <p:sldIdLst>
    <p:sldId id="256" r:id="rId2"/>
    <p:sldId id="281" r:id="rId3"/>
    <p:sldId id="292" r:id="rId4"/>
    <p:sldId id="271" r:id="rId5"/>
    <p:sldId id="293" r:id="rId6"/>
    <p:sldId id="294" r:id="rId7"/>
    <p:sldId id="282" r:id="rId8"/>
    <p:sldId id="259" r:id="rId9"/>
    <p:sldId id="258" r:id="rId10"/>
    <p:sldId id="295" r:id="rId11"/>
    <p:sldId id="257" r:id="rId12"/>
    <p:sldId id="266" r:id="rId13"/>
    <p:sldId id="283" r:id="rId14"/>
    <p:sldId id="260" r:id="rId15"/>
    <p:sldId id="284" r:id="rId16"/>
    <p:sldId id="296" r:id="rId17"/>
    <p:sldId id="291" r:id="rId18"/>
    <p:sldId id="285" r:id="rId19"/>
    <p:sldId id="263" r:id="rId20"/>
    <p:sldId id="265" r:id="rId21"/>
    <p:sldId id="286" r:id="rId22"/>
    <p:sldId id="267" r:id="rId23"/>
    <p:sldId id="268" r:id="rId24"/>
    <p:sldId id="297" r:id="rId25"/>
    <p:sldId id="287" r:id="rId26"/>
    <p:sldId id="288" r:id="rId27"/>
    <p:sldId id="272" r:id="rId28"/>
    <p:sldId id="298" r:id="rId29"/>
    <p:sldId id="300" r:id="rId30"/>
    <p:sldId id="273" r:id="rId31"/>
    <p:sldId id="301" r:id="rId32"/>
    <p:sldId id="280" r:id="rId33"/>
    <p:sldId id="276" r:id="rId34"/>
    <p:sldId id="302" r:id="rId35"/>
    <p:sldId id="277" r:id="rId36"/>
    <p:sldId id="303" r:id="rId37"/>
    <p:sldId id="289" r:id="rId38"/>
    <p:sldId id="304" r:id="rId39"/>
    <p:sldId id="269" r:id="rId40"/>
    <p:sldId id="305" r:id="rId41"/>
    <p:sldId id="270" r:id="rId42"/>
    <p:sldId id="275" r:id="rId43"/>
    <p:sldId id="290" r:id="rId44"/>
    <p:sldId id="279" r:id="rId45"/>
    <p:sldId id="308" r:id="rId46"/>
    <p:sldId id="307" r:id="rId4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35" autoAdjust="0"/>
    <p:restoredTop sz="96821" autoAdjust="0"/>
  </p:normalViewPr>
  <p:slideViewPr>
    <p:cSldViewPr snapToGrid="0">
      <p:cViewPr>
        <p:scale>
          <a:sx n="70" d="100"/>
          <a:sy n="70" d="100"/>
        </p:scale>
        <p:origin x="870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B374B-4C49-48A4-A29D-DB4E2EC204DB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7CD2D-C007-45A4-A110-330FD8E07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62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BEFORE PRESCRIBING OPIOIDS FOR SUBACUTE OR CHRONIC PAIN</a:t>
            </a:r>
          </a:p>
          <a:p>
            <a:r>
              <a:rPr lang="en-US" dirty="0"/>
              <a:t>Consider and document opioid alternatives</a:t>
            </a:r>
          </a:p>
          <a:p>
            <a:r>
              <a:rPr lang="en-US" dirty="0"/>
              <a:t>Assessment activities </a:t>
            </a:r>
          </a:p>
          <a:p>
            <a:pPr lvl="1"/>
            <a:r>
              <a:rPr lang="en-US" dirty="0"/>
              <a:t>Screening for substance misuse</a:t>
            </a:r>
          </a:p>
          <a:p>
            <a:pPr lvl="1"/>
            <a:r>
              <a:rPr lang="en-US" dirty="0"/>
              <a:t>Urine drug screening if evidence of substance misuse</a:t>
            </a:r>
          </a:p>
          <a:p>
            <a:pPr lvl="1"/>
            <a:r>
              <a:rPr lang="en-US" dirty="0"/>
              <a:t>H&amp;P</a:t>
            </a:r>
          </a:p>
          <a:p>
            <a:pPr lvl="1"/>
            <a:r>
              <a:rPr lang="en-US" dirty="0"/>
              <a:t>OARRS check</a:t>
            </a:r>
          </a:p>
          <a:p>
            <a:pPr lvl="1"/>
            <a:r>
              <a:rPr lang="en-US" dirty="0"/>
              <a:t>Functional pain assessment</a:t>
            </a:r>
          </a:p>
          <a:p>
            <a:pPr lvl="1"/>
            <a:r>
              <a:rPr lang="en-US" dirty="0"/>
              <a:t>Treatment Plan</a:t>
            </a:r>
          </a:p>
          <a:p>
            <a:r>
              <a:rPr lang="en-US" dirty="0"/>
              <a:t>&gt;50 MED</a:t>
            </a:r>
          </a:p>
          <a:p>
            <a:pPr lvl="1"/>
            <a:r>
              <a:rPr lang="en-US" dirty="0"/>
              <a:t>Update the assessment if needed</a:t>
            </a:r>
          </a:p>
          <a:p>
            <a:pPr lvl="1"/>
            <a:r>
              <a:rPr lang="en-US" dirty="0"/>
              <a:t>Update the treatment plan if needed</a:t>
            </a:r>
          </a:p>
          <a:p>
            <a:pPr lvl="1"/>
            <a:r>
              <a:rPr lang="en-US" dirty="0"/>
              <a:t>Informed consent</a:t>
            </a:r>
          </a:p>
          <a:p>
            <a:pPr lvl="1"/>
            <a:r>
              <a:rPr lang="en-US" dirty="0"/>
              <a:t>Consider naloxone</a:t>
            </a:r>
          </a:p>
          <a:p>
            <a:pPr marL="457200" lvl="1" indent="0">
              <a:buNone/>
            </a:pPr>
            <a:r>
              <a:rPr lang="en-US" dirty="0"/>
              <a:t>*The following does not apply if &gt;50 MED prior to 12/23/18:*</a:t>
            </a:r>
          </a:p>
          <a:p>
            <a:pPr lvl="1"/>
            <a:r>
              <a:rPr lang="en-US" dirty="0"/>
              <a:t>Consult with pain management/specialist in the affected area/MTM/addiction specialist if aberrant behaviors are noted</a:t>
            </a:r>
          </a:p>
          <a:p>
            <a:r>
              <a:rPr lang="en-US" dirty="0"/>
              <a:t>&gt;80 MED</a:t>
            </a:r>
          </a:p>
          <a:p>
            <a:pPr lvl="1"/>
            <a:r>
              <a:rPr lang="en-US" dirty="0"/>
              <a:t>Written pain treatment agreement </a:t>
            </a:r>
          </a:p>
          <a:p>
            <a:pPr lvl="1"/>
            <a:r>
              <a:rPr lang="en-US" dirty="0"/>
              <a:t>Offer Rx for naloxone</a:t>
            </a:r>
          </a:p>
          <a:p>
            <a:pPr marL="457200" lvl="1" indent="0">
              <a:buNone/>
            </a:pPr>
            <a:r>
              <a:rPr lang="en-US" dirty="0"/>
              <a:t>* The following does not apply if &gt;50 MED prior to 12/23/18:*</a:t>
            </a:r>
          </a:p>
          <a:p>
            <a:pPr lvl="1"/>
            <a:r>
              <a:rPr lang="en-US" dirty="0"/>
              <a:t>Consult with pain management/specialist in the affected area/MTM/addiction specialist if aberrant behaviors are noted</a:t>
            </a:r>
          </a:p>
          <a:p>
            <a:r>
              <a:rPr lang="en-US" dirty="0"/>
              <a:t>If &gt;50 MED the physician must complete and document every 3 months</a:t>
            </a:r>
          </a:p>
          <a:p>
            <a:pPr lvl="1"/>
            <a:r>
              <a:rPr lang="en-US" dirty="0"/>
              <a:t>Review treatment plan</a:t>
            </a:r>
          </a:p>
          <a:p>
            <a:pPr lvl="1"/>
            <a:r>
              <a:rPr lang="en-US" dirty="0"/>
              <a:t>Assessment of underlying condition</a:t>
            </a:r>
          </a:p>
          <a:p>
            <a:pPr lvl="1"/>
            <a:r>
              <a:rPr lang="en-US" dirty="0"/>
              <a:t>Assess adherence</a:t>
            </a:r>
          </a:p>
          <a:p>
            <a:pPr lvl="1"/>
            <a:r>
              <a:rPr lang="en-US" dirty="0"/>
              <a:t>Rationale for continuing opioids</a:t>
            </a:r>
          </a:p>
          <a:p>
            <a:pPr lvl="1"/>
            <a:r>
              <a:rPr lang="en-US" dirty="0"/>
              <a:t>The results of an OARRS check</a:t>
            </a:r>
          </a:p>
          <a:p>
            <a:pPr lvl="1"/>
            <a:r>
              <a:rPr lang="en-US" dirty="0"/>
              <a:t>Screening for misuse/substance disorder (UDS)</a:t>
            </a:r>
          </a:p>
          <a:p>
            <a:pPr lvl="1"/>
            <a:r>
              <a:rPr lang="en-US" dirty="0"/>
              <a:t>Evaluate other forms of treatment</a:t>
            </a:r>
          </a:p>
          <a:p>
            <a:pPr lvl="1"/>
            <a:r>
              <a:rPr lang="en-US" dirty="0"/>
              <a:t>Tapering of opioids if continued benefit not established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7CD2D-C007-45A4-A110-330FD8E0755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52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7CD2D-C007-45A4-A110-330FD8E0755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61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7CD2D-C007-45A4-A110-330FD8E0755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87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3048003"/>
            <a:ext cx="10769600" cy="1146175"/>
          </a:xfrm>
        </p:spPr>
        <p:txBody>
          <a:bodyPr anchor="b"/>
          <a:lstStyle>
            <a:lvl1pPr>
              <a:defRPr>
                <a:solidFill>
                  <a:srgbClr val="F46A1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0" y="4267200"/>
            <a:ext cx="10769600" cy="1295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8DFC4-CFCA-406D-9612-D400B1DD9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5/28/2019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BB0B1-0B07-4B93-994F-FC0E26E37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EDC2D-D913-44E5-A831-511279745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38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46A1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20F2D-4338-4355-9006-64AD0F26A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5/28/2019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C0F75-0665-4E5A-AE66-F2C70D79D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F7B2-65E1-4190-8725-CB2EFC3EA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46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2C4486E-BFCB-4EF5-92CC-9E1A2D95D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5/28/2019</a:t>
            </a:r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A0222DCE-9B93-4505-B73A-448E49936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1C96795-8B45-4995-B285-4907E0203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A736A917-B916-4346-B832-194248013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58" y="832833"/>
            <a:ext cx="12191999" cy="2903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ts val="3000"/>
              </a:lnSpc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ts val="22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ts val="2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chemeClr val="tx2"/>
                </a:solidFill>
                <a:latin typeface="Rockwell" panose="02060603020205020403" pitchFamily="18" charset="0"/>
              </a:rPr>
              <a:t>Looking for reminders, updates, tips and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chemeClr val="tx2"/>
                </a:solidFill>
                <a:latin typeface="Rockwell" panose="02060603020205020403" pitchFamily="18" charset="0"/>
              </a:rPr>
              <a:t>breaking news on workers’ compensation?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200" b="1" i="0" dirty="0"/>
              <a:t>Follow us on social media!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3600" b="1" dirty="0">
              <a:solidFill>
                <a:schemeClr val="tx2"/>
              </a:solidFill>
              <a:latin typeface="Rockwell" panose="02060603020205020403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3600" dirty="0"/>
          </a:p>
        </p:txBody>
      </p:sp>
      <p:pic>
        <p:nvPicPr>
          <p:cNvPr id="17" name="Picture 14" descr="Wordpress.png">
            <a:extLst>
              <a:ext uri="{FF2B5EF4-FFF2-40B4-BE49-F238E27FC236}">
                <a16:creationId xmlns:a16="http://schemas.microsoft.com/office/drawing/2014/main" id="{689475EB-B418-466D-82CF-258290717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634" y="4769385"/>
            <a:ext cx="1255752" cy="1259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6">
            <a:extLst>
              <a:ext uri="{FF2B5EF4-FFF2-40B4-BE49-F238E27FC236}">
                <a16:creationId xmlns:a16="http://schemas.microsoft.com/office/drawing/2014/main" id="{9B97DC5B-C526-4A38-AE30-273600D4C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5977" y="2947060"/>
            <a:ext cx="5716892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ts val="3000"/>
              </a:lnSpc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ts val="22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ts val="2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700" baseline="0" dirty="0"/>
              <a:t>facebook.com/</a:t>
            </a:r>
            <a:r>
              <a:rPr lang="en-US" altLang="en-US" sz="1700" baseline="0" dirty="0" err="1"/>
              <a:t>OhioBureauofWorkersCompensation</a:t>
            </a:r>
            <a:endParaRPr lang="en-US" altLang="en-US" sz="1700" baseline="0" dirty="0"/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700" baseline="0" dirty="0"/>
              <a:t>facebook.com/</a:t>
            </a:r>
            <a:r>
              <a:rPr lang="en-US" altLang="en-US" sz="1700" baseline="0" dirty="0" err="1"/>
              <a:t>ohiobwcfraud</a:t>
            </a:r>
            <a:endParaRPr lang="en-US" altLang="en-US" sz="1700" baseline="0" dirty="0"/>
          </a:p>
        </p:txBody>
      </p:sp>
      <p:sp>
        <p:nvSpPr>
          <p:cNvPr id="19" name="TextBox 7">
            <a:extLst>
              <a:ext uri="{FF2B5EF4-FFF2-40B4-BE49-F238E27FC236}">
                <a16:creationId xmlns:a16="http://schemas.microsoft.com/office/drawing/2014/main" id="{EBB070C5-3B55-4FDC-9C0F-E693978B2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1390" y="5080711"/>
            <a:ext cx="329444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ts val="3000"/>
              </a:lnSpc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ts val="22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ts val="2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700" dirty="0"/>
              <a:t>ohiobwcblog.wordpress.com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700" dirty="0"/>
              <a:t>ohiobwcfraud.wordpress.com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400" dirty="0"/>
          </a:p>
        </p:txBody>
      </p:sp>
      <p:sp>
        <p:nvSpPr>
          <p:cNvPr id="20" name="TextBox 8">
            <a:extLst>
              <a:ext uri="{FF2B5EF4-FFF2-40B4-BE49-F238E27FC236}">
                <a16:creationId xmlns:a16="http://schemas.microsoft.com/office/drawing/2014/main" id="{E2A2C813-0C78-4A81-BCD6-42DE693D2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6279" y="3598057"/>
            <a:ext cx="287418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ts val="3000"/>
              </a:lnSpc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ts val="22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ts val="2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700" dirty="0"/>
              <a:t>twitter.com/</a:t>
            </a:r>
            <a:r>
              <a:rPr lang="en-US" altLang="en-US" sz="1700" dirty="0" err="1"/>
              <a:t>ohiobwc</a:t>
            </a:r>
            <a:endParaRPr lang="en-US" altLang="en-US" sz="1700" dirty="0"/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700" dirty="0"/>
              <a:t>twitter.com/</a:t>
            </a:r>
            <a:r>
              <a:rPr lang="en-US" altLang="en-US" sz="1700" dirty="0" err="1"/>
              <a:t>ohiobwcfraud</a:t>
            </a:r>
            <a:endParaRPr lang="en-US" altLang="en-US" sz="1700" dirty="0"/>
          </a:p>
        </p:txBody>
      </p:sp>
      <p:pic>
        <p:nvPicPr>
          <p:cNvPr id="21" name="Picture 9" descr="A drawing of a face&#10;&#10;Description generated with high confidence">
            <a:extLst>
              <a:ext uri="{FF2B5EF4-FFF2-40B4-BE49-F238E27FC236}">
                <a16:creationId xmlns:a16="http://schemas.microsoft.com/office/drawing/2014/main" id="{1AE34349-8C22-457D-9214-8D9BF8C5D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76" y="4110369"/>
            <a:ext cx="1076470" cy="107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10">
            <a:extLst>
              <a:ext uri="{FF2B5EF4-FFF2-40B4-BE49-F238E27FC236}">
                <a16:creationId xmlns:a16="http://schemas.microsoft.com/office/drawing/2014/main" id="{EC71C5EB-AA80-486B-AEB1-629DD9924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0336" y="4465967"/>
            <a:ext cx="5435423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ts val="3000"/>
              </a:lnSpc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ts val="22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ts val="2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700" dirty="0"/>
              <a:t>linkedin.com/company/</a:t>
            </a:r>
            <a:r>
              <a:rPr lang="en-US" altLang="en-US" sz="1700" dirty="0" err="1"/>
              <a:t>ohio-bwcOhio</a:t>
            </a:r>
            <a:r>
              <a:rPr lang="en-US" altLang="en-US" sz="1700" dirty="0"/>
              <a:t> BWC (Official)</a:t>
            </a:r>
          </a:p>
        </p:txBody>
      </p:sp>
      <p:sp>
        <p:nvSpPr>
          <p:cNvPr id="23" name="TextBox 10">
            <a:extLst>
              <a:ext uri="{FF2B5EF4-FFF2-40B4-BE49-F238E27FC236}">
                <a16:creationId xmlns:a16="http://schemas.microsoft.com/office/drawing/2014/main" id="{BF4EBC6A-807C-4823-A6C9-A50C61152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4170" y="5698527"/>
            <a:ext cx="3997616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ts val="3000"/>
              </a:lnSpc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ts val="26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ts val="22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ts val="2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700" dirty="0"/>
              <a:t>Youtube.com/</a:t>
            </a:r>
            <a:r>
              <a:rPr lang="en-US" altLang="en-US" sz="1700" dirty="0" err="1"/>
              <a:t>bwcohio</a:t>
            </a:r>
            <a:endParaRPr lang="en-US" altLang="en-US" sz="1700" dirty="0"/>
          </a:p>
        </p:txBody>
      </p:sp>
      <p:pic>
        <p:nvPicPr>
          <p:cNvPr id="24" name="Picture 2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39B21D97-D5F9-43F4-8BFB-0B2B0F1344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73" y="5436973"/>
            <a:ext cx="1230502" cy="868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4">
            <a:extLst>
              <a:ext uri="{FF2B5EF4-FFF2-40B4-BE49-F238E27FC236}">
                <a16:creationId xmlns:a16="http://schemas.microsoft.com/office/drawing/2014/main" id="{FBB5444B-C591-4231-A394-3A7EF6073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44" y="2653615"/>
            <a:ext cx="1207631" cy="1209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">
            <a:extLst>
              <a:ext uri="{FF2B5EF4-FFF2-40B4-BE49-F238E27FC236}">
                <a16:creationId xmlns:a16="http://schemas.microsoft.com/office/drawing/2014/main" id="{4672EA22-6F50-40DB-9E83-D0A43D330A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6" t="21194" r="15899" b="21572"/>
          <a:stretch/>
        </p:blipFill>
        <p:spPr bwMode="auto">
          <a:xfrm>
            <a:off x="7346159" y="3248585"/>
            <a:ext cx="1577365" cy="133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4889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5/28/2019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18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DFC8B6C-27A4-484C-954B-01C03A3BD79E}"/>
              </a:ext>
            </a:extLst>
          </p:cNvPr>
          <p:cNvSpPr/>
          <p:nvPr/>
        </p:nvSpPr>
        <p:spPr>
          <a:xfrm>
            <a:off x="0" y="0"/>
            <a:ext cx="12192000" cy="762000"/>
          </a:xfrm>
          <a:prstGeom prst="rect">
            <a:avLst/>
          </a:prstGeom>
          <a:solidFill>
            <a:srgbClr val="F46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139EC94-EC6C-4B1B-9346-7C7CC642C3FD}"/>
              </a:ext>
            </a:extLst>
          </p:cNvPr>
          <p:cNvSpPr/>
          <p:nvPr/>
        </p:nvSpPr>
        <p:spPr>
          <a:xfrm>
            <a:off x="0" y="6629400"/>
            <a:ext cx="12192000" cy="228600"/>
          </a:xfrm>
          <a:prstGeom prst="rect">
            <a:avLst/>
          </a:prstGeom>
          <a:solidFill>
            <a:srgbClr val="F46A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28" name="Title Placeholder 1">
            <a:extLst>
              <a:ext uri="{FF2B5EF4-FFF2-40B4-BE49-F238E27FC236}">
                <a16:creationId xmlns:a16="http://schemas.microsoft.com/office/drawing/2014/main" id="{11AAE146-3BA9-4234-B6FB-662A5817FA0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8382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D24034C3-12C8-4C30-AB77-4F803EF530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2209801"/>
            <a:ext cx="10972800" cy="3915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DD61D-A0C6-4564-9314-EFD4927DE8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24600"/>
            <a:ext cx="2844800" cy="36618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333">
                <a:solidFill>
                  <a:srgbClr val="898989"/>
                </a:solidFill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r>
              <a:rPr lang="en-US"/>
              <a:t>5/28/2019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1F2CB-5DA0-4838-851F-4D7FA59FC5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24600"/>
            <a:ext cx="3860800" cy="36618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333">
                <a:solidFill>
                  <a:srgbClr val="898989"/>
                </a:solidFill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3A8B7-6CB5-4509-B400-A0D3B36EE3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24600"/>
            <a:ext cx="2844800" cy="36618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333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33" name="Picture 10">
            <a:extLst>
              <a:ext uri="{FF2B5EF4-FFF2-40B4-BE49-F238E27FC236}">
                <a16:creationId xmlns:a16="http://schemas.microsoft.com/office/drawing/2014/main" id="{8FFB7A05-8AA7-4893-9B49-0577C4B9F8F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0" y="177801"/>
            <a:ext cx="2844800" cy="486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631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</p:sldLayoutIdLst>
  <p:hf sldNum="0" hdr="0" ftr="0"/>
  <p:txStyles>
    <p:titleStyle>
      <a:lvl1pPr algn="l" rtl="0" eaLnBrk="1" fontAlgn="base" hangingPunct="1">
        <a:lnSpc>
          <a:spcPts val="5600"/>
        </a:lnSpc>
        <a:spcBef>
          <a:spcPct val="0"/>
        </a:spcBef>
        <a:spcAft>
          <a:spcPct val="0"/>
        </a:spcAft>
        <a:defRPr sz="5867" b="1" kern="1200">
          <a:solidFill>
            <a:schemeClr val="tx2"/>
          </a:solidFill>
          <a:latin typeface="Rockwell"/>
          <a:ea typeface="ＭＳ Ｐゴシック" charset="-128"/>
          <a:cs typeface="Rockwell"/>
        </a:defRPr>
      </a:lvl1pPr>
      <a:lvl2pPr algn="l" rtl="0" eaLnBrk="1" fontAlgn="base" hangingPunct="1">
        <a:lnSpc>
          <a:spcPts val="5600"/>
        </a:lnSpc>
        <a:spcBef>
          <a:spcPct val="0"/>
        </a:spcBef>
        <a:spcAft>
          <a:spcPct val="0"/>
        </a:spcAft>
        <a:defRPr sz="5867" b="1">
          <a:solidFill>
            <a:schemeClr val="tx2"/>
          </a:solidFill>
          <a:latin typeface="Rockwell" pitchFamily="18" charset="0"/>
          <a:ea typeface="ＭＳ Ｐゴシック" charset="-128"/>
          <a:cs typeface="Rockwell" charset="0"/>
        </a:defRPr>
      </a:lvl2pPr>
      <a:lvl3pPr algn="l" rtl="0" eaLnBrk="1" fontAlgn="base" hangingPunct="1">
        <a:lnSpc>
          <a:spcPts val="5600"/>
        </a:lnSpc>
        <a:spcBef>
          <a:spcPct val="0"/>
        </a:spcBef>
        <a:spcAft>
          <a:spcPct val="0"/>
        </a:spcAft>
        <a:defRPr sz="5867" b="1">
          <a:solidFill>
            <a:schemeClr val="tx2"/>
          </a:solidFill>
          <a:latin typeface="Rockwell" pitchFamily="18" charset="0"/>
          <a:ea typeface="ＭＳ Ｐゴシック" charset="-128"/>
          <a:cs typeface="Rockwell" charset="0"/>
        </a:defRPr>
      </a:lvl3pPr>
      <a:lvl4pPr algn="l" rtl="0" eaLnBrk="1" fontAlgn="base" hangingPunct="1">
        <a:lnSpc>
          <a:spcPts val="5600"/>
        </a:lnSpc>
        <a:spcBef>
          <a:spcPct val="0"/>
        </a:spcBef>
        <a:spcAft>
          <a:spcPct val="0"/>
        </a:spcAft>
        <a:defRPr sz="5867" b="1">
          <a:solidFill>
            <a:schemeClr val="tx2"/>
          </a:solidFill>
          <a:latin typeface="Rockwell" pitchFamily="18" charset="0"/>
          <a:ea typeface="ＭＳ Ｐゴシック" charset="-128"/>
          <a:cs typeface="Rockwell" charset="0"/>
        </a:defRPr>
      </a:lvl4pPr>
      <a:lvl5pPr algn="l" rtl="0" eaLnBrk="1" fontAlgn="base" hangingPunct="1">
        <a:lnSpc>
          <a:spcPts val="5600"/>
        </a:lnSpc>
        <a:spcBef>
          <a:spcPct val="0"/>
        </a:spcBef>
        <a:spcAft>
          <a:spcPct val="0"/>
        </a:spcAft>
        <a:defRPr sz="5867" b="1">
          <a:solidFill>
            <a:schemeClr val="tx2"/>
          </a:solidFill>
          <a:latin typeface="Rockwell" pitchFamily="18" charset="0"/>
          <a:ea typeface="ＭＳ Ｐゴシック" charset="-128"/>
          <a:cs typeface="Rockwell" charset="0"/>
        </a:defRPr>
      </a:lvl5pPr>
      <a:lvl6pPr marL="609585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</a:defRPr>
      </a:lvl6pPr>
      <a:lvl7pPr marL="1219170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</a:defRPr>
      </a:lvl7pPr>
      <a:lvl8pPr marL="1828754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</a:defRPr>
      </a:lvl8pPr>
      <a:lvl9pPr marL="2438339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</a:defRPr>
      </a:lvl9pPr>
    </p:titleStyle>
    <p:bodyStyle>
      <a:lvl1pPr marL="457189" indent="-457189" algn="l" rtl="0" eaLnBrk="1" fontAlgn="base" hangingPunct="1">
        <a:lnSpc>
          <a:spcPts val="4000"/>
        </a:lnSpc>
        <a:spcBef>
          <a:spcPts val="1600"/>
        </a:spcBef>
        <a:spcAft>
          <a:spcPct val="0"/>
        </a:spcAft>
        <a:buClr>
          <a:schemeClr val="tx2"/>
        </a:buClr>
        <a:buFont typeface="Courier New" panose="02070309020205020404" pitchFamily="49" charset="0"/>
        <a:buChar char="o"/>
        <a:defRPr sz="3733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70447" indent="-309026" algn="l" rtl="0" eaLnBrk="1" fontAlgn="base" hangingPunct="1">
        <a:lnSpc>
          <a:spcPts val="3467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062540" indent="-292093" algn="l" rtl="0" eaLnBrk="1" fontAlgn="base" hangingPunct="1">
        <a:lnSpc>
          <a:spcPts val="2800"/>
        </a:lnSpc>
        <a:spcBef>
          <a:spcPts val="800"/>
        </a:spcBef>
        <a:spcAft>
          <a:spcPct val="0"/>
        </a:spcAft>
        <a:buClr>
          <a:schemeClr val="tx2"/>
        </a:buClr>
        <a:buFont typeface="Courier New" panose="02070309020205020404" pitchFamily="49" charset="0"/>
        <a:buChar char="o"/>
        <a:defRPr sz="2667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369450" indent="-230712" algn="l" rtl="0" eaLnBrk="1" fontAlgn="base" hangingPunct="1">
        <a:lnSpc>
          <a:spcPts val="2667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1CB83-7925-4AB7-8280-CC797E240D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200" y="2996247"/>
            <a:ext cx="11480800" cy="114617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Best Practices For Opioid Use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25BFF-9F2D-4EE3-9E83-383695CAAB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1200" y="4133850"/>
            <a:ext cx="10769600" cy="12954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en-US" sz="3600" dirty="0"/>
              <a:t>Provider Webinar May 28, 2019</a:t>
            </a:r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en-US" sz="2800" dirty="0"/>
              <a:t>Chief Medical Officer Terry Welsh, M.D.</a:t>
            </a:r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en-US" sz="2800" dirty="0"/>
              <a:t>Interim Pharmacy Director Miranda Williams, Pharm.D., </a:t>
            </a:r>
            <a:r>
              <a:rPr lang="en-US" sz="2800" dirty="0" err="1"/>
              <a:t>R.Ph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6317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B254D-9B77-4D6A-BA51-2893443DD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BWC Requirements for Reimbursement &gt;50 MED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2CDD1-1A0B-4BCE-B159-C56CAA4C2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619376"/>
            <a:ext cx="10972800" cy="3915833"/>
          </a:xfrm>
        </p:spPr>
        <p:txBody>
          <a:bodyPr/>
          <a:lstStyle/>
          <a:p>
            <a:r>
              <a:rPr lang="en-US" dirty="0"/>
              <a:t>Treatment plan with clinical rationale</a:t>
            </a:r>
          </a:p>
          <a:p>
            <a:r>
              <a:rPr lang="en-US" dirty="0"/>
              <a:t>Risk Assessment </a:t>
            </a:r>
          </a:p>
          <a:p>
            <a:pPr lvl="1"/>
            <a:r>
              <a:rPr lang="en-US" dirty="0"/>
              <a:t>Screening tool</a:t>
            </a:r>
          </a:p>
          <a:p>
            <a:pPr lvl="1"/>
            <a:r>
              <a:rPr lang="en-US" dirty="0"/>
              <a:t>OARRS or other state monitoring system</a:t>
            </a:r>
          </a:p>
          <a:p>
            <a:pPr lvl="1"/>
            <a:r>
              <a:rPr lang="en-US" dirty="0"/>
              <a:t>And drug testing</a:t>
            </a:r>
          </a:p>
        </p:txBody>
      </p:sp>
    </p:spTree>
    <p:extLst>
      <p:ext uri="{BB962C8B-B14F-4D97-AF65-F5344CB8AC3E}">
        <p14:creationId xmlns:p14="http://schemas.microsoft.com/office/powerpoint/2010/main" val="725131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B254D-9B77-4D6A-BA51-2893443DD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BWC Requirements for Reimbursement &gt;80 MED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2CDD1-1A0B-4BCE-B159-C56CAA4C2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619376"/>
            <a:ext cx="10972800" cy="3915833"/>
          </a:xfrm>
        </p:spPr>
        <p:txBody>
          <a:bodyPr/>
          <a:lstStyle/>
          <a:p>
            <a:r>
              <a:rPr lang="en-US" dirty="0"/>
              <a:t>All requirements for &gt;50 MED and</a:t>
            </a:r>
          </a:p>
          <a:p>
            <a:r>
              <a:rPr lang="en-US" dirty="0"/>
              <a:t>Documented trials of alternatives to opioids</a:t>
            </a:r>
          </a:p>
        </p:txBody>
      </p:sp>
    </p:spTree>
    <p:extLst>
      <p:ext uri="{BB962C8B-B14F-4D97-AF65-F5344CB8AC3E}">
        <p14:creationId xmlns:p14="http://schemas.microsoft.com/office/powerpoint/2010/main" val="3627129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B35523D1-1E8E-4360-9378-D47D154DB7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700637"/>
              </p:ext>
            </p:extLst>
          </p:nvPr>
        </p:nvGraphicFramePr>
        <p:xfrm>
          <a:off x="940103" y="981076"/>
          <a:ext cx="10331359" cy="5191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631">
                  <a:extLst>
                    <a:ext uri="{9D8B030D-6E8A-4147-A177-3AD203B41FA5}">
                      <a16:colId xmlns:a16="http://schemas.microsoft.com/office/drawing/2014/main" val="2194580043"/>
                    </a:ext>
                  </a:extLst>
                </a:gridCol>
                <a:gridCol w="5933728">
                  <a:extLst>
                    <a:ext uri="{9D8B030D-6E8A-4147-A177-3AD203B41FA5}">
                      <a16:colId xmlns:a16="http://schemas.microsoft.com/office/drawing/2014/main" val="2260096470"/>
                    </a:ext>
                  </a:extLst>
                </a:gridCol>
              </a:tblGrid>
              <a:tr h="616195">
                <a:tc>
                  <a:txBody>
                    <a:bodyPr/>
                    <a:lstStyle/>
                    <a:p>
                      <a:r>
                        <a:rPr lang="en-US" sz="1100" dirty="0"/>
                        <a:t>BWC OAC 4123-6-21.7 Utilization of opioids in the subacute or chronic phases of pain treatment for a work-related injury or occupational disease.</a:t>
                      </a:r>
                    </a:p>
                  </a:txBody>
                  <a:tcPr marL="94799" marR="94799" marT="47400" marB="4740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OSMB OAC 4731-11-14 Prescribing for subacute or chronic pain.</a:t>
                      </a:r>
                    </a:p>
                  </a:txBody>
                  <a:tcPr marL="94799" marR="94799" marT="47400" marB="47400"/>
                </a:tc>
                <a:extLst>
                  <a:ext uri="{0D108BD9-81ED-4DB2-BD59-A6C34878D82A}">
                    <a16:rowId xmlns:a16="http://schemas.microsoft.com/office/drawing/2014/main" val="297676108"/>
                  </a:ext>
                </a:extLst>
              </a:tr>
              <a:tr h="302340">
                <a:tc>
                  <a:txBody>
                    <a:bodyPr/>
                    <a:lstStyle/>
                    <a:p>
                      <a:r>
                        <a:rPr lang="en-US" sz="1100" dirty="0"/>
                        <a:t>Treatment plan justified with clinical rationale.</a:t>
                      </a:r>
                    </a:p>
                  </a:txBody>
                  <a:tcPr marL="94799" marR="94799" marT="47400" marB="474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Treatment plan based upon clinical information, assess at least every 3 months.</a:t>
                      </a:r>
                    </a:p>
                  </a:txBody>
                  <a:tcPr marL="94799" marR="94799" marT="47400" marB="47400"/>
                </a:tc>
                <a:extLst>
                  <a:ext uri="{0D108BD9-81ED-4DB2-BD59-A6C34878D82A}">
                    <a16:rowId xmlns:a16="http://schemas.microsoft.com/office/drawing/2014/main" val="3351763167"/>
                  </a:ext>
                </a:extLst>
              </a:tr>
              <a:tr h="442396">
                <a:tc>
                  <a:txBody>
                    <a:bodyPr/>
                    <a:lstStyle/>
                    <a:p>
                      <a:r>
                        <a:rPr lang="en-US" sz="1100" dirty="0"/>
                        <a:t>Document clinically meaningful improvement in function before continuation of opioids.</a:t>
                      </a:r>
                    </a:p>
                  </a:txBody>
                  <a:tcPr marL="94799" marR="94799" marT="47400" marB="4740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Provide rationale for continuing opioids at least every 3 months. Taper if no continued benefit.</a:t>
                      </a:r>
                    </a:p>
                  </a:txBody>
                  <a:tcPr marL="94799" marR="94799" marT="47400" marB="47400"/>
                </a:tc>
                <a:extLst>
                  <a:ext uri="{0D108BD9-81ED-4DB2-BD59-A6C34878D82A}">
                    <a16:rowId xmlns:a16="http://schemas.microsoft.com/office/drawing/2014/main" val="2003835546"/>
                  </a:ext>
                </a:extLst>
              </a:tr>
              <a:tr h="442396">
                <a:tc>
                  <a:txBody>
                    <a:bodyPr/>
                    <a:lstStyle/>
                    <a:p>
                      <a:r>
                        <a:rPr lang="en-US" sz="1100" dirty="0"/>
                        <a:t>Obtain informed consent and provide written educational material.</a:t>
                      </a:r>
                    </a:p>
                  </a:txBody>
                  <a:tcPr marL="94799" marR="94799" marT="47400" marB="4740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Obtain informed consent.</a:t>
                      </a:r>
                    </a:p>
                  </a:txBody>
                  <a:tcPr marL="94799" marR="94799" marT="47400" marB="47400"/>
                </a:tc>
                <a:extLst>
                  <a:ext uri="{0D108BD9-81ED-4DB2-BD59-A6C34878D82A}">
                    <a16:rowId xmlns:a16="http://schemas.microsoft.com/office/drawing/2014/main" val="3268243691"/>
                  </a:ext>
                </a:extLst>
              </a:tr>
              <a:tr h="442396">
                <a:tc>
                  <a:txBody>
                    <a:bodyPr/>
                    <a:lstStyle/>
                    <a:p>
                      <a:r>
                        <a:rPr lang="en-US" sz="1100" dirty="0"/>
                        <a:t>Trials of reasonable alternatives to opioid treatment.</a:t>
                      </a:r>
                    </a:p>
                  </a:txBody>
                  <a:tcPr marL="94799" marR="94799" marT="47400" marB="4740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Consider and document opioid alternatives and evaluate other treatment options every 3 months.</a:t>
                      </a:r>
                    </a:p>
                  </a:txBody>
                  <a:tcPr marL="94799" marR="94799" marT="47400" marB="47400"/>
                </a:tc>
                <a:extLst>
                  <a:ext uri="{0D108BD9-81ED-4DB2-BD59-A6C34878D82A}">
                    <a16:rowId xmlns:a16="http://schemas.microsoft.com/office/drawing/2014/main" val="2152158853"/>
                  </a:ext>
                </a:extLst>
              </a:tr>
              <a:tr h="268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Opioid risk assessment with clinically validated tool.</a:t>
                      </a:r>
                    </a:p>
                  </a:txBody>
                  <a:tcPr marL="94799" marR="94799" marT="47400" marB="474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Screen for substance use disorder or medication misuse at least every 3 months.</a:t>
                      </a:r>
                    </a:p>
                  </a:txBody>
                  <a:tcPr marL="94799" marR="94799" marT="47400" marB="47400"/>
                </a:tc>
                <a:extLst>
                  <a:ext uri="{0D108BD9-81ED-4DB2-BD59-A6C34878D82A}">
                    <a16:rowId xmlns:a16="http://schemas.microsoft.com/office/drawing/2014/main" val="2181311547"/>
                  </a:ext>
                </a:extLst>
              </a:tr>
              <a:tr h="268598">
                <a:tc>
                  <a:txBody>
                    <a:bodyPr/>
                    <a:lstStyle/>
                    <a:p>
                      <a:r>
                        <a:rPr lang="en-US" sz="1100" dirty="0"/>
                        <a:t>Drug testing </a:t>
                      </a:r>
                    </a:p>
                  </a:txBody>
                  <a:tcPr marL="94799" marR="94799" marT="47400" marB="4740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Urine drug screening based on indicators of addiction/drug abuse.</a:t>
                      </a:r>
                    </a:p>
                  </a:txBody>
                  <a:tcPr marL="94799" marR="94799" marT="47400" marB="47400"/>
                </a:tc>
                <a:extLst>
                  <a:ext uri="{0D108BD9-81ED-4DB2-BD59-A6C34878D82A}">
                    <a16:rowId xmlns:a16="http://schemas.microsoft.com/office/drawing/2014/main" val="2578707987"/>
                  </a:ext>
                </a:extLst>
              </a:tr>
              <a:tr h="268598">
                <a:tc>
                  <a:txBody>
                    <a:bodyPr/>
                    <a:lstStyle/>
                    <a:p>
                      <a:r>
                        <a:rPr lang="en-US" sz="1100" dirty="0"/>
                        <a:t>OARRS</a:t>
                      </a:r>
                    </a:p>
                  </a:txBody>
                  <a:tcPr marL="94799" marR="94799" marT="47400" marB="4740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OARRS at least every 3 months.</a:t>
                      </a:r>
                    </a:p>
                  </a:txBody>
                  <a:tcPr marL="94799" marR="94799" marT="47400" marB="47400"/>
                </a:tc>
                <a:extLst>
                  <a:ext uri="{0D108BD9-81ED-4DB2-BD59-A6C34878D82A}">
                    <a16:rowId xmlns:a16="http://schemas.microsoft.com/office/drawing/2014/main" val="2970986257"/>
                  </a:ext>
                </a:extLst>
              </a:tr>
              <a:tr h="11375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Consult to pain management specialist if the dose is &gt;120 MED/day. </a:t>
                      </a:r>
                    </a:p>
                  </a:txBody>
                  <a:tcPr marL="94799" marR="94799" marT="47400" marB="474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Consult to pain management/MTM/specialist/addiction specialist if MED &gt;50 or MED&gt;80. *Does not apply if on dose prior to 12/23/18**</a:t>
                      </a:r>
                    </a:p>
                    <a:p>
                      <a:endParaRPr lang="en-US" sz="1100" dirty="0"/>
                    </a:p>
                    <a:p>
                      <a:r>
                        <a:rPr lang="en-US" sz="1100" dirty="0"/>
                        <a:t>To exceed &gt;120 MED the physician must be board certified in pain medicine/hospice/palliative care or obtain a written recommendation from one. *Doesn’t apply if on dose prior to 12/23/18*</a:t>
                      </a:r>
                    </a:p>
                  </a:txBody>
                  <a:tcPr marL="94799" marR="94799" marT="47400" marB="47400"/>
                </a:tc>
                <a:extLst>
                  <a:ext uri="{0D108BD9-81ED-4DB2-BD59-A6C34878D82A}">
                    <a16:rowId xmlns:a16="http://schemas.microsoft.com/office/drawing/2014/main" val="3632358371"/>
                  </a:ext>
                </a:extLst>
              </a:tr>
              <a:tr h="268598">
                <a:tc>
                  <a:txBody>
                    <a:bodyPr/>
                    <a:lstStyle/>
                    <a:p>
                      <a:r>
                        <a:rPr lang="en-US" sz="1100" dirty="0"/>
                        <a:t>X</a:t>
                      </a:r>
                    </a:p>
                  </a:txBody>
                  <a:tcPr marL="94799" marR="94799" marT="47400" marB="4740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Naloxone (&gt;50 MED consider, &gt;80 MED offer Rx).</a:t>
                      </a:r>
                    </a:p>
                  </a:txBody>
                  <a:tcPr marL="94799" marR="94799" marT="47400" marB="47400"/>
                </a:tc>
                <a:extLst>
                  <a:ext uri="{0D108BD9-81ED-4DB2-BD59-A6C34878D82A}">
                    <a16:rowId xmlns:a16="http://schemas.microsoft.com/office/drawing/2014/main" val="501631156"/>
                  </a:ext>
                </a:extLst>
              </a:tr>
              <a:tr h="285676">
                <a:tc>
                  <a:txBody>
                    <a:bodyPr/>
                    <a:lstStyle/>
                    <a:p>
                      <a:r>
                        <a:rPr lang="en-US" sz="1100" dirty="0"/>
                        <a:t>X</a:t>
                      </a:r>
                    </a:p>
                  </a:txBody>
                  <a:tcPr marL="94799" marR="94799" marT="47400" marB="4740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Written pain agreement if &gt;80 MED.</a:t>
                      </a:r>
                    </a:p>
                  </a:txBody>
                  <a:tcPr marL="94799" marR="94799" marT="47400" marB="47400"/>
                </a:tc>
                <a:extLst>
                  <a:ext uri="{0D108BD9-81ED-4DB2-BD59-A6C34878D82A}">
                    <a16:rowId xmlns:a16="http://schemas.microsoft.com/office/drawing/2014/main" val="4194107934"/>
                  </a:ext>
                </a:extLst>
              </a:tr>
              <a:tr h="4485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Consultation if there is a co-morbid substance use issue or poorly controlled mental health disorder.</a:t>
                      </a:r>
                      <a:endParaRPr lang="en-US" sz="1100" dirty="0"/>
                    </a:p>
                  </a:txBody>
                  <a:tcPr marL="94799" marR="94799" marT="47400" marB="4740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X</a:t>
                      </a:r>
                    </a:p>
                  </a:txBody>
                  <a:tcPr marL="94799" marR="94799" marT="47400" marB="47400"/>
                </a:tc>
                <a:extLst>
                  <a:ext uri="{0D108BD9-81ED-4DB2-BD59-A6C34878D82A}">
                    <a16:rowId xmlns:a16="http://schemas.microsoft.com/office/drawing/2014/main" val="3510190340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8E1947AF-1617-49E9-9DEB-6F93B1D6895E}"/>
              </a:ext>
            </a:extLst>
          </p:cNvPr>
          <p:cNvSpPr txBox="1"/>
          <p:nvPr/>
        </p:nvSpPr>
        <p:spPr>
          <a:xfrm>
            <a:off x="2782507" y="6375084"/>
            <a:ext cx="66378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*These requirements apply to patients on an opioid dose &gt;50 MED unless noted otherwise.</a:t>
            </a:r>
          </a:p>
        </p:txBody>
      </p:sp>
    </p:spTree>
    <p:extLst>
      <p:ext uri="{BB962C8B-B14F-4D97-AF65-F5344CB8AC3E}">
        <p14:creationId xmlns:p14="http://schemas.microsoft.com/office/powerpoint/2010/main" val="1150391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00DE9-AC75-42DA-B836-3679EB5DD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200" y="3714753"/>
            <a:ext cx="10769600" cy="1146175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What Happens When You Break These Laws?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603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B254D-9B77-4D6A-BA51-2893443DD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/>
              <a:t>Letter to Prescriber</a:t>
            </a:r>
            <a:endParaRPr lang="en-US" b="1" cap="none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83DC2C8-1814-49DE-85C9-13C9124AE2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1743" y="2070607"/>
            <a:ext cx="4620018" cy="434105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7B04C0-33AE-4703-ACC3-3BADF32063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2731" y="2082178"/>
            <a:ext cx="4753482" cy="432948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58786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00DE9-AC75-42DA-B836-3679EB5DD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200" y="3714753"/>
            <a:ext cx="10769600" cy="1146175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Do These Regulations Actually Do Anything?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971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0FE9B-E436-4597-A6AF-0B11C8A1C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 These Regulations Actually Do Anything?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EFF07-4C12-4923-9CCF-1DEC62108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609848"/>
            <a:ext cx="10972800" cy="3915833"/>
          </a:xfrm>
        </p:spPr>
        <p:txBody>
          <a:bodyPr/>
          <a:lstStyle/>
          <a:p>
            <a:r>
              <a:rPr lang="en-US" dirty="0"/>
              <a:t>Conversation with providers about best practices</a:t>
            </a:r>
          </a:p>
          <a:p>
            <a:r>
              <a:rPr lang="en-US" dirty="0"/>
              <a:t>Increased provider awareness of how BWC can support them</a:t>
            </a:r>
          </a:p>
          <a:p>
            <a:pPr lvl="1"/>
            <a:r>
              <a:rPr lang="en-US" dirty="0"/>
              <a:t>Pain management consult</a:t>
            </a:r>
          </a:p>
          <a:p>
            <a:pPr lvl="1"/>
            <a:r>
              <a:rPr lang="en-US" dirty="0"/>
              <a:t>Drug tests</a:t>
            </a:r>
          </a:p>
          <a:p>
            <a:pPr lvl="1"/>
            <a:r>
              <a:rPr lang="en-US" dirty="0"/>
              <a:t>MAT</a:t>
            </a:r>
          </a:p>
          <a:p>
            <a:pPr lvl="1"/>
            <a:r>
              <a:rPr lang="en-US" dirty="0"/>
              <a:t>Non-pharmacological alternatives for pain management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890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0FE9B-E436-4597-A6AF-0B11C8A1C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These Regulations Actually Do Anything?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EFF07-4C12-4923-9CCF-1DEC62108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745920"/>
            <a:ext cx="10972800" cy="3915833"/>
          </a:xfrm>
        </p:spPr>
        <p:txBody>
          <a:bodyPr/>
          <a:lstStyle/>
          <a:p>
            <a:r>
              <a:rPr lang="en-US" dirty="0"/>
              <a:t>2014</a:t>
            </a:r>
          </a:p>
          <a:p>
            <a:pPr lvl="1"/>
            <a:r>
              <a:rPr lang="en-US" dirty="0"/>
              <a:t>324,473 opioid Rx’s</a:t>
            </a:r>
          </a:p>
          <a:p>
            <a:r>
              <a:rPr lang="en-US"/>
              <a:t>2018</a:t>
            </a:r>
          </a:p>
          <a:p>
            <a:pPr lvl="1"/>
            <a:r>
              <a:rPr lang="en-US"/>
              <a:t>164,761 </a:t>
            </a:r>
            <a:r>
              <a:rPr lang="en-US" dirty="0"/>
              <a:t>opioid Rx’s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662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00DE9-AC75-42DA-B836-3679EB5DD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200" y="3705228"/>
            <a:ext cx="10769600" cy="1146175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What is the Science Behind the Regulations?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614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F6FC9-EB20-447C-8983-D4FD6CB0E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Reasons Not to Prescribe Over 120 MED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8BD5AC-9AEC-40F5-A273-E58BF0A65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44537"/>
            <a:ext cx="5668736" cy="3915833"/>
          </a:xfrm>
        </p:spPr>
        <p:txBody>
          <a:bodyPr/>
          <a:lstStyle/>
          <a:p>
            <a:r>
              <a:rPr lang="en-US" dirty="0"/>
              <a:t>A person taking over 120 MED is 122 times more likely to develop an opioid use disorder relative to no opioid use. (</a:t>
            </a:r>
            <a:r>
              <a:rPr lang="en-US" dirty="0" err="1"/>
              <a:t>Edlund</a:t>
            </a:r>
            <a:r>
              <a:rPr lang="en-US" dirty="0"/>
              <a:t> 2014)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AF961A-501B-4DB8-B73B-B2E211F64C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6096" y="2544537"/>
            <a:ext cx="5286873" cy="361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261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308BA-9077-4096-814C-C31113A0A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43868-E64B-45F1-B7D4-D41F689CC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Why are there prescribing regulations AKA laws?</a:t>
            </a:r>
          </a:p>
          <a:p>
            <a:r>
              <a:rPr lang="en-US"/>
              <a:t>What are the laws for BWC and the Ohio State Medical Board (OSMB)? </a:t>
            </a:r>
          </a:p>
          <a:p>
            <a:r>
              <a:rPr lang="en-US"/>
              <a:t>What happens when you break these laws?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8753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B17C1-1699-45CE-9166-A079E88C6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Not to Prescribe Over 120 MED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29092D1-3DD6-484F-AD82-8141F3C24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569026"/>
            <a:ext cx="5693229" cy="3915833"/>
          </a:xfrm>
        </p:spPr>
        <p:txBody>
          <a:bodyPr/>
          <a:lstStyle/>
          <a:p>
            <a:r>
              <a:rPr lang="en-US" dirty="0"/>
              <a:t>A person taking over 100 MED is 9 times more likely to overdose than a person taking less than 20 MED. (Dunn 2010)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3EBCE0-2632-4D82-83A2-305079AE67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9646" y="2507333"/>
            <a:ext cx="5386276" cy="368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7441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B17C1-1699-45CE-9166-A079E88C6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Not to Prescribe Over 120 MED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29092D1-3DD6-484F-AD82-8141F3C24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618014"/>
            <a:ext cx="5486400" cy="3915833"/>
          </a:xfrm>
        </p:spPr>
        <p:txBody>
          <a:bodyPr/>
          <a:lstStyle/>
          <a:p>
            <a:r>
              <a:rPr lang="en-US" dirty="0"/>
              <a:t>A person taking over 100 MED for chronic pain is 7.2 times more likely to die of an opioid overdose. (</a:t>
            </a:r>
            <a:r>
              <a:rPr lang="en-US" dirty="0" err="1"/>
              <a:t>Bohnert</a:t>
            </a:r>
            <a:r>
              <a:rPr lang="en-US" dirty="0"/>
              <a:t> 2011)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FD71B1-1BB5-4F74-B1CF-E2C1D2E0D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6815" y="2534048"/>
            <a:ext cx="5349141" cy="365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026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F3534-E0B7-4214-A389-E32D6E678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Dose Escalation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8BD23-20DD-4B29-A821-5C0B456DF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Dose escalation for the treatment of chronic pain resulted in no statistically significant differences for changes in pain intensity. (</a:t>
            </a:r>
            <a:r>
              <a:rPr lang="en-US" dirty="0" err="1"/>
              <a:t>Morasco</a:t>
            </a:r>
            <a:r>
              <a:rPr lang="en-US" dirty="0"/>
              <a:t> 2019) </a:t>
            </a:r>
          </a:p>
          <a:p>
            <a:r>
              <a:rPr lang="en-US" dirty="0"/>
              <a:t>Compared to patients without dose escalation (≥30 mg morphine equivalents over one year), patients with escalation had higher rates of substance use diagnoses (17% versus 1%). (Henry 2015)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9053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B9135-4211-4E69-9B05-8D4C2AEF1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Pain, Function and Tapering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7587D4-2817-422A-8CD5-7F8FCA512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study published in </a:t>
            </a:r>
            <a:r>
              <a:rPr lang="en-US" i="1" dirty="0"/>
              <a:t>JAMA</a:t>
            </a:r>
            <a:r>
              <a:rPr lang="en-US" dirty="0"/>
              <a:t>, treatment with opioids was not superior to treatment with nonopioid medications for improving pain-related function over 12 months for moderate to severe chronic back pain or hip or knee osteoarthritis pain. (Krebs 2018)</a:t>
            </a:r>
          </a:p>
        </p:txBody>
      </p:sp>
    </p:spTree>
    <p:extLst>
      <p:ext uri="{BB962C8B-B14F-4D97-AF65-F5344CB8AC3E}">
        <p14:creationId xmlns:p14="http://schemas.microsoft.com/office/powerpoint/2010/main" val="3667521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B9135-4211-4E69-9B05-8D4C2AEF1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Pain, Function and Tapering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7587D4-2817-422A-8CD5-7F8FCA512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study looking at weaning chronic pain patients from high (&gt;100 mg) and low doses of opioids, results showed immediate (p &lt; 0.01) and sustained improvements in pain severity, depression, anxiety and functional impairment in both groups. (Huffman 2017)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345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15A443C2-9B2A-440B-93C5-A6363D1B71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As a Prescriber, What Should I Be Doing? How Do I Do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4517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8EF7C-A207-4421-814C-A18F52832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 to the Basics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FE1D9-B040-4CFA-B406-C426A3F65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Competency</a:t>
            </a:r>
          </a:p>
          <a:p>
            <a:r>
              <a:rPr lang="en-US" dirty="0"/>
              <a:t>Care/Empathy</a:t>
            </a:r>
          </a:p>
          <a:p>
            <a:r>
              <a:rPr lang="en-US" dirty="0"/>
              <a:t>Listening</a:t>
            </a:r>
          </a:p>
        </p:txBody>
      </p:sp>
    </p:spTree>
    <p:extLst>
      <p:ext uri="{BB962C8B-B14F-4D97-AF65-F5344CB8AC3E}">
        <p14:creationId xmlns:p14="http://schemas.microsoft.com/office/powerpoint/2010/main" val="24256242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EC2A8-B196-4B20-B7CC-D184C896A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Reflective Listening Skills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8C2C9-8074-4A68-B43E-5A01DC186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Less likely to evoke or exacerbate patient defensiveness</a:t>
            </a:r>
          </a:p>
          <a:p>
            <a:pPr lvl="0"/>
            <a:r>
              <a:rPr lang="en-US" dirty="0"/>
              <a:t>Encourage patient to keep talking revealing true motives - repeat back, “Tell me more about that.”</a:t>
            </a:r>
          </a:p>
          <a:p>
            <a:pPr lvl="0"/>
            <a:r>
              <a:rPr lang="en-US" dirty="0"/>
              <a:t>Communicate respect, caring and compassion.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569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EC2A8-B196-4B20-B7CC-D184C896A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Reflective Listening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8C2C9-8074-4A68-B43E-5A01DC186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801"/>
            <a:ext cx="11200482" cy="3915833"/>
          </a:xfrm>
        </p:spPr>
        <p:txBody>
          <a:bodyPr/>
          <a:lstStyle/>
          <a:p>
            <a:pPr lvl="0"/>
            <a:r>
              <a:rPr lang="en-US" dirty="0"/>
              <a:t>Encourage a therapeutic alliance - “Let’s find the best solution for you.” </a:t>
            </a:r>
          </a:p>
          <a:p>
            <a:pPr lvl="0"/>
            <a:r>
              <a:rPr lang="en-US" dirty="0"/>
              <a:t>Open an opportunity to correct misunderstandings or clarify -“Is there anything else on your mind?” “What are your expectations?”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0373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DE2C9-F808-4FF4-99CA-1FC7AA9D2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Elements of a Comprehensive Pain History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9F61E-56EE-450F-BD31-650F97EAB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607130"/>
            <a:ext cx="10972800" cy="3915833"/>
          </a:xfrm>
        </p:spPr>
        <p:txBody>
          <a:bodyPr/>
          <a:lstStyle/>
          <a:p>
            <a:r>
              <a:rPr lang="en-US" dirty="0"/>
              <a:t>Location and character of pain</a:t>
            </a:r>
          </a:p>
          <a:p>
            <a:r>
              <a:rPr lang="en-US" dirty="0"/>
              <a:t>Lowest, highest and usual pain from 0-10 on a typical day</a:t>
            </a:r>
          </a:p>
          <a:p>
            <a:r>
              <a:rPr lang="en-US" dirty="0"/>
              <a:t>How and when the pain started </a:t>
            </a:r>
          </a:p>
          <a:p>
            <a:r>
              <a:rPr lang="en-US" dirty="0"/>
              <a:t>Exacerbating and relieving factors</a:t>
            </a:r>
          </a:p>
        </p:txBody>
      </p:sp>
    </p:spTree>
    <p:extLst>
      <p:ext uri="{BB962C8B-B14F-4D97-AF65-F5344CB8AC3E}">
        <p14:creationId xmlns:p14="http://schemas.microsoft.com/office/powerpoint/2010/main" val="584388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59F2D-E560-4663-B284-2B196F63F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C3AFA-0E46-4232-81AA-0151F6DEE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these regulations actually do anything?</a:t>
            </a:r>
          </a:p>
          <a:p>
            <a:r>
              <a:rPr lang="en-US" dirty="0"/>
              <a:t>What is the science behind the regulations? </a:t>
            </a:r>
          </a:p>
          <a:p>
            <a:r>
              <a:rPr lang="en-US" dirty="0"/>
              <a:t>As a prescriber, what should I be doing? How do I do this?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3529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DE2C9-F808-4FF4-99CA-1FC7AA9D2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Elements of a Comprehensive Pain History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9F61E-56EE-450F-BD31-650F97EAB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77192"/>
            <a:ext cx="10972800" cy="3915833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en-US" dirty="0"/>
              <a:t>Effect of pain on sleep, mood, function at work</a:t>
            </a:r>
          </a:p>
          <a:p>
            <a:pPr>
              <a:lnSpc>
                <a:spcPts val="3600"/>
              </a:lnSpc>
            </a:pPr>
            <a:r>
              <a:rPr lang="en-US" dirty="0"/>
              <a:t>Effect of pain on quality of personal life</a:t>
            </a:r>
          </a:p>
          <a:p>
            <a:pPr>
              <a:lnSpc>
                <a:spcPts val="3600"/>
              </a:lnSpc>
            </a:pPr>
            <a:r>
              <a:rPr lang="en-US" dirty="0"/>
              <a:t>What activities could the patient do before pain that they can’t do now? </a:t>
            </a:r>
          </a:p>
          <a:p>
            <a:pPr>
              <a:lnSpc>
                <a:spcPts val="3600"/>
              </a:lnSpc>
            </a:pPr>
            <a:r>
              <a:rPr lang="en-US" dirty="0"/>
              <a:t>What does the patient expect from medications or other treatments in analgesia or recovered function?</a:t>
            </a:r>
          </a:p>
        </p:txBody>
      </p:sp>
    </p:spTree>
    <p:extLst>
      <p:ext uri="{BB962C8B-B14F-4D97-AF65-F5344CB8AC3E}">
        <p14:creationId xmlns:p14="http://schemas.microsoft.com/office/powerpoint/2010/main" val="16807683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DE2C9-F808-4FF4-99CA-1FC7AA9D2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Elements of a Comprehensive Pain History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9F61E-56EE-450F-BD31-650F97EAB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710542"/>
            <a:ext cx="10972800" cy="3915833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en-US" dirty="0"/>
              <a:t>Review of past experience/exposure to opioids </a:t>
            </a:r>
          </a:p>
          <a:p>
            <a:pPr>
              <a:lnSpc>
                <a:spcPts val="3600"/>
              </a:lnSpc>
            </a:pPr>
            <a:r>
              <a:rPr lang="en-US" dirty="0"/>
              <a:t>Review of past medical/surgical history</a:t>
            </a:r>
          </a:p>
          <a:p>
            <a:pPr>
              <a:lnSpc>
                <a:spcPts val="3600"/>
              </a:lnSpc>
            </a:pPr>
            <a:r>
              <a:rPr lang="en-US" dirty="0"/>
              <a:t>Review of family medical history</a:t>
            </a:r>
          </a:p>
          <a:p>
            <a:pPr>
              <a:lnSpc>
                <a:spcPts val="3600"/>
              </a:lnSpc>
            </a:pPr>
            <a:r>
              <a:rPr lang="en-US" dirty="0"/>
              <a:t>Assessment of drug, alcohol and tobacco use</a:t>
            </a:r>
          </a:p>
          <a:p>
            <a:pPr>
              <a:lnSpc>
                <a:spcPts val="3600"/>
              </a:lnSpc>
            </a:pPr>
            <a:r>
              <a:rPr lang="en-US" dirty="0"/>
              <a:t>Psychosocial evaluation (including history of mental illness)</a:t>
            </a:r>
          </a:p>
        </p:txBody>
      </p:sp>
    </p:spTree>
    <p:extLst>
      <p:ext uri="{BB962C8B-B14F-4D97-AF65-F5344CB8AC3E}">
        <p14:creationId xmlns:p14="http://schemas.microsoft.com/office/powerpoint/2010/main" val="36465227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39189DE-5195-45CA-A209-C09063656E3C}"/>
              </a:ext>
            </a:extLst>
          </p:cNvPr>
          <p:cNvSpPr txBox="1"/>
          <p:nvPr/>
        </p:nvSpPr>
        <p:spPr>
          <a:xfrm>
            <a:off x="8980496" y="2475397"/>
            <a:ext cx="1392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TM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45BF4D4-9B5D-4304-B338-BDED2F10ED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9927" y="2525290"/>
            <a:ext cx="5865795" cy="21116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A9B8F0-D7AF-41C4-93A5-87B7C6773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Examination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5992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FF0B6-A551-4570-BE77-42ACC5676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Components of an Effective Treatment Plan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D6A6F-0DB7-4745-AAAF-0436B7B8C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28876"/>
            <a:ext cx="10972800" cy="3915833"/>
          </a:xfrm>
        </p:spPr>
        <p:txBody>
          <a:bodyPr/>
          <a:lstStyle/>
          <a:p>
            <a:r>
              <a:rPr lang="en-US" dirty="0"/>
              <a:t>Elimination of all pain is usually neither possible nor desirable.</a:t>
            </a:r>
          </a:p>
          <a:p>
            <a:r>
              <a:rPr lang="en-US" dirty="0"/>
              <a:t>A patient’s pain score is just one of many variables related to overall status and potential for recovery.</a:t>
            </a:r>
          </a:p>
          <a:p>
            <a:r>
              <a:rPr lang="en-US" dirty="0"/>
              <a:t>Treatment goals should not be set primarily in the form of changes of pain scores.</a:t>
            </a:r>
          </a:p>
        </p:txBody>
      </p:sp>
    </p:spTree>
    <p:extLst>
      <p:ext uri="{BB962C8B-B14F-4D97-AF65-F5344CB8AC3E}">
        <p14:creationId xmlns:p14="http://schemas.microsoft.com/office/powerpoint/2010/main" val="22696748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FF0B6-A551-4570-BE77-42ACC5676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Components of an Effective Treatment Plan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D6A6F-0DB7-4745-AAAF-0436B7B8C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86026"/>
            <a:ext cx="10972800" cy="3915833"/>
          </a:xfrm>
        </p:spPr>
        <p:txBody>
          <a:bodyPr/>
          <a:lstStyle/>
          <a:p>
            <a:r>
              <a:rPr lang="en-US" dirty="0"/>
              <a:t>Minor pain-score reduction may correlate with major gains in function.</a:t>
            </a:r>
          </a:p>
          <a:p>
            <a:r>
              <a:rPr lang="en-US" dirty="0"/>
              <a:t>Functional goals must be set collaboratively between patient and clinician, be realistic and achievable, be meaningful to the patient and be verifiable.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5933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FF0B6-A551-4570-BE77-42ACC5676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an Effective Treatment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D6A6F-0DB7-4745-AAAF-0436B7B8C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86026"/>
            <a:ext cx="10972800" cy="3915833"/>
          </a:xfrm>
        </p:spPr>
        <p:txBody>
          <a:bodyPr/>
          <a:lstStyle/>
          <a:p>
            <a:r>
              <a:rPr lang="en-US" dirty="0"/>
              <a:t>Functional goals must be revisited and recalibrated at regular intervals.</a:t>
            </a:r>
          </a:p>
          <a:p>
            <a:r>
              <a:rPr lang="en-US" dirty="0"/>
              <a:t>Because each patient’s values and the functions they desire in life vary, each patient will have a unique set of functional treatment endpoints.</a:t>
            </a:r>
          </a:p>
        </p:txBody>
      </p:sp>
    </p:spTree>
    <p:extLst>
      <p:ext uri="{BB962C8B-B14F-4D97-AF65-F5344CB8AC3E}">
        <p14:creationId xmlns:p14="http://schemas.microsoft.com/office/powerpoint/2010/main" val="2566032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FF0B6-A551-4570-BE77-42ACC5676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Components of an Effective Treatment Plan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D6A6F-0DB7-4745-AAAF-0436B7B8C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76501"/>
            <a:ext cx="10972800" cy="3915833"/>
          </a:xfrm>
        </p:spPr>
        <p:txBody>
          <a:bodyPr/>
          <a:lstStyle/>
          <a:p>
            <a:r>
              <a:rPr lang="en-US" dirty="0"/>
              <a:t>Include as part of any treatment plan an up-front discussion of potential benefits as well as side effects, especially constipation, (addiction, and death) which are best addressed proactively.</a:t>
            </a:r>
          </a:p>
          <a:p>
            <a:r>
              <a:rPr lang="en-US" dirty="0"/>
              <a:t>Educate patient about the full range of issues surrounding safe use, storage and disposal of opioids.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9124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FF0B6-A551-4570-BE77-42ACC5676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Components of an Effective Treatment Plan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D6A6F-0DB7-4745-AAAF-0436B7B8C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457451"/>
            <a:ext cx="11268075" cy="3915833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en-US" sz="3600" dirty="0"/>
              <a:t>Explore all non-drug options first.</a:t>
            </a:r>
          </a:p>
          <a:p>
            <a:pPr>
              <a:lnSpc>
                <a:spcPts val="3600"/>
              </a:lnSpc>
            </a:pPr>
            <a:r>
              <a:rPr lang="en-US" sz="3600" dirty="0"/>
              <a:t>Explore all non-opioid options first (or second).</a:t>
            </a:r>
          </a:p>
          <a:p>
            <a:pPr>
              <a:lnSpc>
                <a:spcPts val="3600"/>
              </a:lnSpc>
            </a:pPr>
            <a:r>
              <a:rPr lang="en-US" sz="3600" dirty="0"/>
              <a:t>If you decide to initiate opioid treatment, also decide to stop opioid treatment.</a:t>
            </a:r>
          </a:p>
          <a:p>
            <a:pPr>
              <a:lnSpc>
                <a:spcPts val="3600"/>
              </a:lnSpc>
            </a:pPr>
            <a:r>
              <a:rPr lang="en-US" sz="3600" dirty="0"/>
              <a:t>Prescribing decisions (including weaning) are tied to multidimensional outcomes, many of which may be objectively demonstrated to the clinician and patient.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1169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A5A95-309B-4010-9163-EFB93B74F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38200"/>
            <a:ext cx="11730182" cy="2324100"/>
          </a:xfrm>
        </p:spPr>
        <p:txBody>
          <a:bodyPr/>
          <a:lstStyle/>
          <a:p>
            <a:r>
              <a:rPr lang="en-US" sz="5600" dirty="0"/>
              <a:t>CDC Guidelines for Prescribing Opioids (Highlights)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0284B-81A8-4D27-8789-39AC30E5F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352801"/>
            <a:ext cx="10972800" cy="3915833"/>
          </a:xfrm>
        </p:spPr>
        <p:txBody>
          <a:bodyPr/>
          <a:lstStyle/>
          <a:p>
            <a:r>
              <a:rPr lang="en-US" dirty="0"/>
              <a:t>Opioids are not the first-line or routine therapy for chronic pain.</a:t>
            </a:r>
          </a:p>
          <a:p>
            <a:r>
              <a:rPr lang="en-US" dirty="0"/>
              <a:t>Before starting opioids, clinicians should discuss the benefits and risks of opioid therapy.</a:t>
            </a:r>
          </a:p>
        </p:txBody>
      </p:sp>
    </p:spTree>
    <p:extLst>
      <p:ext uri="{BB962C8B-B14F-4D97-AF65-F5344CB8AC3E}">
        <p14:creationId xmlns:p14="http://schemas.microsoft.com/office/powerpoint/2010/main" val="39214686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A5A95-309B-4010-9163-EFB93B74F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38200"/>
            <a:ext cx="11582400" cy="2324100"/>
          </a:xfrm>
        </p:spPr>
        <p:txBody>
          <a:bodyPr/>
          <a:lstStyle/>
          <a:p>
            <a:r>
              <a:rPr lang="en-US" sz="5600" dirty="0"/>
              <a:t>CDC Guidelines for Prescribing Opioids (Highlights)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0284B-81A8-4D27-8789-39AC30E5F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333751"/>
            <a:ext cx="10972800" cy="3915833"/>
          </a:xfrm>
        </p:spPr>
        <p:txBody>
          <a:bodyPr/>
          <a:lstStyle/>
          <a:p>
            <a:r>
              <a:rPr lang="en-US" dirty="0"/>
              <a:t>Evaluate risk factors for opioid-related harms. </a:t>
            </a:r>
          </a:p>
          <a:p>
            <a:r>
              <a:rPr lang="en-US" dirty="0"/>
              <a:t>Use immediate-release opioids when starting.  </a:t>
            </a:r>
          </a:p>
          <a:p>
            <a:r>
              <a:rPr lang="en-US" dirty="0"/>
              <a:t>Start low and go slow.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249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BF0EC-EF1B-4A7E-9927-642FD8F4A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We Have Prescribing Regulations?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45178-239D-4386-BD26-73D0E6B47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748646"/>
            <a:ext cx="10972800" cy="3915833"/>
          </a:xfrm>
        </p:spPr>
        <p:txBody>
          <a:bodyPr/>
          <a:lstStyle/>
          <a:p>
            <a:r>
              <a:rPr lang="en-US" dirty="0"/>
              <a:t>Patients prescribed doses ≥90 MME, initiated with tramadol, or long acting opioids were less likely to discontinue opioids. Increasing days’ supply of the first prescription was consistently associated with a lower likelihood of opioid discontinuation. (Shah 2017)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4795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A5A95-309B-4010-9163-EFB93B74F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38200"/>
            <a:ext cx="11582400" cy="1143000"/>
          </a:xfrm>
        </p:spPr>
        <p:txBody>
          <a:bodyPr/>
          <a:lstStyle/>
          <a:p>
            <a:r>
              <a:rPr lang="en-US" sz="5600" dirty="0"/>
              <a:t>CDC Guidelines for Prescribing Opioids (Highlights)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0284B-81A8-4D27-8789-39AC30E5F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352801"/>
            <a:ext cx="10972800" cy="3915833"/>
          </a:xfrm>
        </p:spPr>
        <p:txBody>
          <a:bodyPr/>
          <a:lstStyle/>
          <a:p>
            <a:r>
              <a:rPr lang="en-US" dirty="0"/>
              <a:t>Check prescription drug monitoring program (PDMP) ranging from every prescription to every three months. </a:t>
            </a:r>
          </a:p>
          <a:p>
            <a:r>
              <a:rPr lang="en-US" dirty="0"/>
              <a:t>Use urine drug testing to identify prescribed substances and undisclosed use.</a:t>
            </a:r>
          </a:p>
        </p:txBody>
      </p:sp>
    </p:spTree>
    <p:extLst>
      <p:ext uri="{BB962C8B-B14F-4D97-AF65-F5344CB8AC3E}">
        <p14:creationId xmlns:p14="http://schemas.microsoft.com/office/powerpoint/2010/main" val="34370064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A5A95-309B-4010-9163-EFB93B74F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38200"/>
            <a:ext cx="11582400" cy="1143000"/>
          </a:xfrm>
        </p:spPr>
        <p:txBody>
          <a:bodyPr/>
          <a:lstStyle/>
          <a:p>
            <a:r>
              <a:rPr lang="en-US" sz="5600" dirty="0"/>
              <a:t>CDC Guidelines for Prescribing Opioids (Highlights)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0284B-81A8-4D27-8789-39AC30E5F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352801"/>
            <a:ext cx="10972800" cy="3915833"/>
          </a:xfrm>
        </p:spPr>
        <p:txBody>
          <a:bodyPr/>
          <a:lstStyle/>
          <a:p>
            <a:r>
              <a:rPr lang="en-US" dirty="0"/>
              <a:t>Avoid concurrent benzodiazepine prescribing.</a:t>
            </a:r>
          </a:p>
          <a:p>
            <a:r>
              <a:rPr lang="en-US" dirty="0"/>
              <a:t>Arrange treatment for opioid use disorder if needed.</a:t>
            </a:r>
          </a:p>
        </p:txBody>
      </p:sp>
    </p:spTree>
    <p:extLst>
      <p:ext uri="{BB962C8B-B14F-4D97-AF65-F5344CB8AC3E}">
        <p14:creationId xmlns:p14="http://schemas.microsoft.com/office/powerpoint/2010/main" val="33909997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C747B-5ABA-4625-A74D-381232749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38200"/>
            <a:ext cx="10934700" cy="1143000"/>
          </a:xfrm>
        </p:spPr>
        <p:txBody>
          <a:bodyPr/>
          <a:lstStyle/>
          <a:p>
            <a:r>
              <a:rPr lang="en-US" dirty="0"/>
              <a:t>Documentation of Functional Goals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18A3DA-7413-4181-B82D-D2AB9E3E90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222958"/>
              </p:ext>
            </p:extLst>
          </p:nvPr>
        </p:nvGraphicFramePr>
        <p:xfrm>
          <a:off x="1352550" y="2343150"/>
          <a:ext cx="9486900" cy="4248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3450">
                  <a:extLst>
                    <a:ext uri="{9D8B030D-6E8A-4147-A177-3AD203B41FA5}">
                      <a16:colId xmlns:a16="http://schemas.microsoft.com/office/drawing/2014/main" val="646190932"/>
                    </a:ext>
                  </a:extLst>
                </a:gridCol>
                <a:gridCol w="4743450">
                  <a:extLst>
                    <a:ext uri="{9D8B030D-6E8A-4147-A177-3AD203B41FA5}">
                      <a16:colId xmlns:a16="http://schemas.microsoft.com/office/drawing/2014/main" val="3720853411"/>
                    </a:ext>
                  </a:extLst>
                </a:gridCol>
              </a:tblGrid>
              <a:tr h="301299">
                <a:tc>
                  <a:txBody>
                    <a:bodyPr/>
                    <a:lstStyle/>
                    <a:p>
                      <a:r>
                        <a:rPr lang="en-US" sz="1600" dirty="0"/>
                        <a:t>Functional Goal</a:t>
                      </a:r>
                    </a:p>
                  </a:txBody>
                  <a:tcPr marL="62457" marR="62457" marT="31228" marB="31228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Evidence</a:t>
                      </a:r>
                    </a:p>
                  </a:txBody>
                  <a:tcPr marL="62457" marR="62457" marT="31228" marB="31228"/>
                </a:tc>
                <a:extLst>
                  <a:ext uri="{0D108BD9-81ED-4DB2-BD59-A6C34878D82A}">
                    <a16:rowId xmlns:a16="http://schemas.microsoft.com/office/drawing/2014/main" val="2244827382"/>
                  </a:ext>
                </a:extLst>
              </a:tr>
              <a:tr h="301299">
                <a:tc>
                  <a:txBody>
                    <a:bodyPr/>
                    <a:lstStyle/>
                    <a:p>
                      <a:r>
                        <a:rPr lang="en-US" sz="1600" dirty="0"/>
                        <a:t>Begin physical therapy</a:t>
                      </a:r>
                    </a:p>
                  </a:txBody>
                  <a:tcPr marL="62457" marR="62457" marT="31228" marB="31228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Letter from physical therapist </a:t>
                      </a:r>
                    </a:p>
                  </a:txBody>
                  <a:tcPr marL="62457" marR="62457" marT="31228" marB="31228"/>
                </a:tc>
                <a:extLst>
                  <a:ext uri="{0D108BD9-81ED-4DB2-BD59-A6C34878D82A}">
                    <a16:rowId xmlns:a16="http://schemas.microsoft.com/office/drawing/2014/main" val="2354243009"/>
                  </a:ext>
                </a:extLst>
              </a:tr>
              <a:tr h="541161">
                <a:tc>
                  <a:txBody>
                    <a:bodyPr/>
                    <a:lstStyle/>
                    <a:p>
                      <a:r>
                        <a:rPr lang="en-US" sz="1600" dirty="0"/>
                        <a:t>Sleeping in bed as opposed to lounge chair</a:t>
                      </a:r>
                    </a:p>
                  </a:txBody>
                  <a:tcPr marL="62457" marR="62457" marT="31228" marB="31228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Report by family member or friend (either in-person or in writing</a:t>
                      </a:r>
                    </a:p>
                  </a:txBody>
                  <a:tcPr marL="62457" marR="62457" marT="31228" marB="31228"/>
                </a:tc>
                <a:extLst>
                  <a:ext uri="{0D108BD9-81ED-4DB2-BD59-A6C34878D82A}">
                    <a16:rowId xmlns:a16="http://schemas.microsoft.com/office/drawing/2014/main" val="1123348787"/>
                  </a:ext>
                </a:extLst>
              </a:tr>
              <a:tr h="301299">
                <a:tc>
                  <a:txBody>
                    <a:bodyPr/>
                    <a:lstStyle/>
                    <a:p>
                      <a:r>
                        <a:rPr lang="en-US" sz="1600" dirty="0"/>
                        <a:t>Participation in pain support group</a:t>
                      </a:r>
                    </a:p>
                  </a:txBody>
                  <a:tcPr marL="62457" marR="62457" marT="31228" marB="31228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Letter from group leader</a:t>
                      </a:r>
                    </a:p>
                  </a:txBody>
                  <a:tcPr marL="62457" marR="62457" marT="31228" marB="31228"/>
                </a:tc>
                <a:extLst>
                  <a:ext uri="{0D108BD9-81ED-4DB2-BD59-A6C34878D82A}">
                    <a16:rowId xmlns:a16="http://schemas.microsoft.com/office/drawing/2014/main" val="4204304042"/>
                  </a:ext>
                </a:extLst>
              </a:tr>
              <a:tr h="301299">
                <a:tc>
                  <a:txBody>
                    <a:bodyPr/>
                    <a:lstStyle/>
                    <a:p>
                      <a:r>
                        <a:rPr lang="en-US" sz="1600" dirty="0"/>
                        <a:t>Increased activities of daily living</a:t>
                      </a:r>
                    </a:p>
                  </a:txBody>
                  <a:tcPr marL="62457" marR="62457" marT="31228" marB="31228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Report by family member or friend </a:t>
                      </a:r>
                    </a:p>
                  </a:txBody>
                  <a:tcPr marL="62457" marR="62457" marT="31228" marB="31228"/>
                </a:tc>
                <a:extLst>
                  <a:ext uri="{0D108BD9-81ED-4DB2-BD59-A6C34878D82A}">
                    <a16:rowId xmlns:a16="http://schemas.microsoft.com/office/drawing/2014/main" val="927596978"/>
                  </a:ext>
                </a:extLst>
              </a:tr>
              <a:tr h="536076">
                <a:tc>
                  <a:txBody>
                    <a:bodyPr/>
                    <a:lstStyle/>
                    <a:p>
                      <a:r>
                        <a:rPr lang="en-US" sz="1600" dirty="0"/>
                        <a:t>Walk around the block</a:t>
                      </a:r>
                    </a:p>
                  </a:txBody>
                  <a:tcPr marL="62457" marR="62457" marT="31228" marB="31228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Pedometer recordings or written log of activity</a:t>
                      </a:r>
                    </a:p>
                  </a:txBody>
                  <a:tcPr marL="62457" marR="62457" marT="31228" marB="31228"/>
                </a:tc>
                <a:extLst>
                  <a:ext uri="{0D108BD9-81ED-4DB2-BD59-A6C34878D82A}">
                    <a16:rowId xmlns:a16="http://schemas.microsoft.com/office/drawing/2014/main" val="989587172"/>
                  </a:ext>
                </a:extLst>
              </a:tr>
              <a:tr h="301299">
                <a:tc>
                  <a:txBody>
                    <a:bodyPr/>
                    <a:lstStyle/>
                    <a:p>
                      <a:r>
                        <a:rPr lang="en-US" sz="1600" dirty="0"/>
                        <a:t>Increased social activities </a:t>
                      </a:r>
                    </a:p>
                  </a:txBody>
                  <a:tcPr marL="62457" marR="62457" marT="31228" marB="31228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Report by family member or friend</a:t>
                      </a:r>
                    </a:p>
                  </a:txBody>
                  <a:tcPr marL="62457" marR="62457" marT="31228" marB="31228"/>
                </a:tc>
                <a:extLst>
                  <a:ext uri="{0D108BD9-81ED-4DB2-BD59-A6C34878D82A}">
                    <a16:rowId xmlns:a16="http://schemas.microsoft.com/office/drawing/2014/main" val="4110362848"/>
                  </a:ext>
                </a:extLst>
              </a:tr>
              <a:tr h="301299">
                <a:tc>
                  <a:txBody>
                    <a:bodyPr/>
                    <a:lstStyle/>
                    <a:p>
                      <a:r>
                        <a:rPr lang="en-US" sz="1600" dirty="0"/>
                        <a:t>Resumed sexual relations</a:t>
                      </a:r>
                    </a:p>
                  </a:txBody>
                  <a:tcPr marL="62457" marR="62457" marT="31228" marB="31228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Report by partner</a:t>
                      </a:r>
                    </a:p>
                  </a:txBody>
                  <a:tcPr marL="62457" marR="62457" marT="31228" marB="31228"/>
                </a:tc>
                <a:extLst>
                  <a:ext uri="{0D108BD9-81ED-4DB2-BD59-A6C34878D82A}">
                    <a16:rowId xmlns:a16="http://schemas.microsoft.com/office/drawing/2014/main" val="3310767657"/>
                  </a:ext>
                </a:extLst>
              </a:tr>
              <a:tr h="774331">
                <a:tc>
                  <a:txBody>
                    <a:bodyPr/>
                    <a:lstStyle/>
                    <a:p>
                      <a:r>
                        <a:rPr lang="en-US" sz="1600" dirty="0"/>
                        <a:t>Returned to work</a:t>
                      </a:r>
                    </a:p>
                  </a:txBody>
                  <a:tcPr marL="62457" marR="62457" marT="31228" marB="31228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Pay stubs from employer or either confirming the patient is off of disability leave</a:t>
                      </a:r>
                    </a:p>
                  </a:txBody>
                  <a:tcPr marL="62457" marR="62457" marT="31228" marB="31228"/>
                </a:tc>
                <a:extLst>
                  <a:ext uri="{0D108BD9-81ED-4DB2-BD59-A6C34878D82A}">
                    <a16:rowId xmlns:a16="http://schemas.microsoft.com/office/drawing/2014/main" val="620219709"/>
                  </a:ext>
                </a:extLst>
              </a:tr>
              <a:tr h="541161">
                <a:tc>
                  <a:txBody>
                    <a:bodyPr/>
                    <a:lstStyle/>
                    <a:p>
                      <a:r>
                        <a:rPr lang="en-US" sz="1600" dirty="0"/>
                        <a:t>Daily exercise</a:t>
                      </a:r>
                    </a:p>
                  </a:txBody>
                  <a:tcPr marL="62457" marR="62457" marT="31228" marB="31228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Gym attendance records or report from family member or friend</a:t>
                      </a:r>
                    </a:p>
                  </a:txBody>
                  <a:tcPr marL="62457" marR="62457" marT="31228" marB="31228"/>
                </a:tc>
                <a:extLst>
                  <a:ext uri="{0D108BD9-81ED-4DB2-BD59-A6C34878D82A}">
                    <a16:rowId xmlns:a16="http://schemas.microsoft.com/office/drawing/2014/main" val="2368101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1192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4E6FA-F35A-405F-9070-E2A59B455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ORT (Opioid Risk Tool)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4D79C-6D9C-422B-8FAD-A9DA304A0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 3 low risk</a:t>
            </a:r>
          </a:p>
          <a:p>
            <a:r>
              <a:rPr lang="en-US" dirty="0"/>
              <a:t>3-7 moderate risk</a:t>
            </a:r>
          </a:p>
          <a:p>
            <a:r>
              <a:rPr lang="en-US" dirty="0"/>
              <a:t>8 or &gt; high risk</a:t>
            </a:r>
          </a:p>
        </p:txBody>
      </p:sp>
    </p:spTree>
    <p:extLst>
      <p:ext uri="{BB962C8B-B14F-4D97-AF65-F5344CB8AC3E}">
        <p14:creationId xmlns:p14="http://schemas.microsoft.com/office/powerpoint/2010/main" val="4798062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24A09-C0ED-4029-B3AE-E2AFFDFCA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ORT (Opioid Risk Tool)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376856B-6960-401A-90CC-D9A7DC2B09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522151"/>
              </p:ext>
            </p:extLst>
          </p:nvPr>
        </p:nvGraphicFramePr>
        <p:xfrm>
          <a:off x="2094581" y="1800225"/>
          <a:ext cx="8016787" cy="4648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8395">
                  <a:extLst>
                    <a:ext uri="{9D8B030D-6E8A-4147-A177-3AD203B41FA5}">
                      <a16:colId xmlns:a16="http://schemas.microsoft.com/office/drawing/2014/main" val="1959022056"/>
                    </a:ext>
                  </a:extLst>
                </a:gridCol>
                <a:gridCol w="2004196">
                  <a:extLst>
                    <a:ext uri="{9D8B030D-6E8A-4147-A177-3AD203B41FA5}">
                      <a16:colId xmlns:a16="http://schemas.microsoft.com/office/drawing/2014/main" val="2050436768"/>
                    </a:ext>
                  </a:extLst>
                </a:gridCol>
                <a:gridCol w="2004196">
                  <a:extLst>
                    <a:ext uri="{9D8B030D-6E8A-4147-A177-3AD203B41FA5}">
                      <a16:colId xmlns:a16="http://schemas.microsoft.com/office/drawing/2014/main" val="119694856"/>
                    </a:ext>
                  </a:extLst>
                </a:gridCol>
              </a:tblGrid>
              <a:tr h="308990">
                <a:tc>
                  <a:txBody>
                    <a:bodyPr/>
                    <a:lstStyle/>
                    <a:p>
                      <a:r>
                        <a:rPr lang="en-US" sz="1400" dirty="0"/>
                        <a:t>Mark each box that applies</a:t>
                      </a:r>
                    </a:p>
                  </a:txBody>
                  <a:tcPr marL="79912" marR="79912" marT="39956" marB="39956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Female</a:t>
                      </a:r>
                    </a:p>
                  </a:txBody>
                  <a:tcPr marL="79912" marR="79912" marT="39956" marB="39956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Male</a:t>
                      </a:r>
                    </a:p>
                  </a:txBody>
                  <a:tcPr marL="79912" marR="79912" marT="39956" marB="39956"/>
                </a:tc>
                <a:extLst>
                  <a:ext uri="{0D108BD9-81ED-4DB2-BD59-A6C34878D82A}">
                    <a16:rowId xmlns:a16="http://schemas.microsoft.com/office/drawing/2014/main" val="2366364405"/>
                  </a:ext>
                </a:extLst>
              </a:tr>
              <a:tr h="313442">
                <a:tc gridSpan="3">
                  <a:txBody>
                    <a:bodyPr/>
                    <a:lstStyle/>
                    <a:p>
                      <a:r>
                        <a:rPr lang="en-US" sz="1400" b="1" dirty="0"/>
                        <a:t>Family history of substance abuse </a:t>
                      </a:r>
                    </a:p>
                  </a:txBody>
                  <a:tcPr marL="92697" marR="92697" marT="46348" marB="46348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890076"/>
                  </a:ext>
                </a:extLst>
              </a:tr>
              <a:tr h="308990">
                <a:tc>
                  <a:txBody>
                    <a:bodyPr/>
                    <a:lstStyle/>
                    <a:p>
                      <a:r>
                        <a:rPr lang="en-US" sz="1400" dirty="0"/>
                        <a:t>Alcohol </a:t>
                      </a:r>
                    </a:p>
                  </a:txBody>
                  <a:tcPr marL="79912" marR="79912" marT="39956" marB="39956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 marL="79912" marR="79912" marT="39956" marB="39956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 marL="79912" marR="79912" marT="39956" marB="39956"/>
                </a:tc>
                <a:extLst>
                  <a:ext uri="{0D108BD9-81ED-4DB2-BD59-A6C34878D82A}">
                    <a16:rowId xmlns:a16="http://schemas.microsoft.com/office/drawing/2014/main" val="2799252188"/>
                  </a:ext>
                </a:extLst>
              </a:tr>
              <a:tr h="308990">
                <a:tc>
                  <a:txBody>
                    <a:bodyPr/>
                    <a:lstStyle/>
                    <a:p>
                      <a:r>
                        <a:rPr lang="en-US" sz="1400" dirty="0"/>
                        <a:t>Illegal drugs</a:t>
                      </a:r>
                    </a:p>
                  </a:txBody>
                  <a:tcPr marL="79912" marR="79912" marT="39956" marB="39956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 marL="79912" marR="79912" marT="39956" marB="39956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 marL="79912" marR="79912" marT="39956" marB="39956"/>
                </a:tc>
                <a:extLst>
                  <a:ext uri="{0D108BD9-81ED-4DB2-BD59-A6C34878D82A}">
                    <a16:rowId xmlns:a16="http://schemas.microsoft.com/office/drawing/2014/main" val="1420408459"/>
                  </a:ext>
                </a:extLst>
              </a:tr>
              <a:tr h="308990">
                <a:tc>
                  <a:txBody>
                    <a:bodyPr/>
                    <a:lstStyle/>
                    <a:p>
                      <a:r>
                        <a:rPr lang="en-US" sz="1400" dirty="0"/>
                        <a:t>Rx drugs</a:t>
                      </a:r>
                    </a:p>
                  </a:txBody>
                  <a:tcPr marL="79912" marR="79912" marT="39956" marB="39956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 marL="79912" marR="79912" marT="39956" marB="39956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 marL="79912" marR="79912" marT="39956" marB="39956"/>
                </a:tc>
                <a:extLst>
                  <a:ext uri="{0D108BD9-81ED-4DB2-BD59-A6C34878D82A}">
                    <a16:rowId xmlns:a16="http://schemas.microsoft.com/office/drawing/2014/main" val="1480929778"/>
                  </a:ext>
                </a:extLst>
              </a:tr>
              <a:tr h="313442">
                <a:tc gridSpan="3">
                  <a:txBody>
                    <a:bodyPr/>
                    <a:lstStyle/>
                    <a:p>
                      <a:r>
                        <a:rPr lang="en-US" sz="1400" b="1" dirty="0"/>
                        <a:t>Personal history of substance abuse</a:t>
                      </a:r>
                    </a:p>
                  </a:txBody>
                  <a:tcPr marL="92697" marR="92697" marT="46348" marB="46348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7943193"/>
                  </a:ext>
                </a:extLst>
              </a:tr>
              <a:tr h="308990">
                <a:tc>
                  <a:txBody>
                    <a:bodyPr/>
                    <a:lstStyle/>
                    <a:p>
                      <a:r>
                        <a:rPr lang="en-US" sz="1400" dirty="0"/>
                        <a:t>Alcohol</a:t>
                      </a:r>
                    </a:p>
                  </a:txBody>
                  <a:tcPr marL="79912" marR="79912" marT="39956" marB="39956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 marL="79912" marR="79912" marT="39956" marB="39956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 marL="79912" marR="79912" marT="39956" marB="39956"/>
                </a:tc>
                <a:extLst>
                  <a:ext uri="{0D108BD9-81ED-4DB2-BD59-A6C34878D82A}">
                    <a16:rowId xmlns:a16="http://schemas.microsoft.com/office/drawing/2014/main" val="1762537496"/>
                  </a:ext>
                </a:extLst>
              </a:tr>
              <a:tr h="308990">
                <a:tc>
                  <a:txBody>
                    <a:bodyPr/>
                    <a:lstStyle/>
                    <a:p>
                      <a:r>
                        <a:rPr lang="en-US" sz="1400" dirty="0"/>
                        <a:t>Illegal drugs</a:t>
                      </a:r>
                    </a:p>
                  </a:txBody>
                  <a:tcPr marL="79912" marR="79912" marT="39956" marB="39956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 marL="79912" marR="79912" marT="39956" marB="39956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 marL="79912" marR="79912" marT="39956" marB="39956"/>
                </a:tc>
                <a:extLst>
                  <a:ext uri="{0D108BD9-81ED-4DB2-BD59-A6C34878D82A}">
                    <a16:rowId xmlns:a16="http://schemas.microsoft.com/office/drawing/2014/main" val="2258099983"/>
                  </a:ext>
                </a:extLst>
              </a:tr>
              <a:tr h="308990">
                <a:tc>
                  <a:txBody>
                    <a:bodyPr/>
                    <a:lstStyle/>
                    <a:p>
                      <a:r>
                        <a:rPr lang="en-US" sz="1400" dirty="0"/>
                        <a:t>Rx drugs</a:t>
                      </a:r>
                    </a:p>
                  </a:txBody>
                  <a:tcPr marL="79912" marR="79912" marT="39956" marB="39956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</a:t>
                      </a:r>
                    </a:p>
                  </a:txBody>
                  <a:tcPr marL="79912" marR="79912" marT="39956" marB="39956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</a:t>
                      </a:r>
                    </a:p>
                  </a:txBody>
                  <a:tcPr marL="79912" marR="79912" marT="39956" marB="39956"/>
                </a:tc>
                <a:extLst>
                  <a:ext uri="{0D108BD9-81ED-4DB2-BD59-A6C34878D82A}">
                    <a16:rowId xmlns:a16="http://schemas.microsoft.com/office/drawing/2014/main" val="2067014463"/>
                  </a:ext>
                </a:extLst>
              </a:tr>
              <a:tr h="308990">
                <a:tc>
                  <a:txBody>
                    <a:bodyPr/>
                    <a:lstStyle/>
                    <a:p>
                      <a:r>
                        <a:rPr lang="en-US" sz="1400" b="1" dirty="0"/>
                        <a:t>Age between 16-45 years </a:t>
                      </a:r>
                    </a:p>
                  </a:txBody>
                  <a:tcPr marL="79912" marR="79912" marT="39956" marB="39956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 marL="79912" marR="79912" marT="39956" marB="39956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 marL="79912" marR="79912" marT="39956" marB="39956"/>
                </a:tc>
                <a:extLst>
                  <a:ext uri="{0D108BD9-81ED-4DB2-BD59-A6C34878D82A}">
                    <a16:rowId xmlns:a16="http://schemas.microsoft.com/office/drawing/2014/main" val="1435804242"/>
                  </a:ext>
                </a:extLst>
              </a:tr>
              <a:tr h="308990">
                <a:tc>
                  <a:txBody>
                    <a:bodyPr/>
                    <a:lstStyle/>
                    <a:p>
                      <a:r>
                        <a:rPr lang="en-US" sz="1400" b="1" dirty="0"/>
                        <a:t>History of preadolescent sexual abuse</a:t>
                      </a:r>
                    </a:p>
                  </a:txBody>
                  <a:tcPr marL="79912" marR="79912" marT="39956" marB="39956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 marL="79912" marR="79912" marT="39956" marB="39956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 marL="79912" marR="79912" marT="39956" marB="39956"/>
                </a:tc>
                <a:extLst>
                  <a:ext uri="{0D108BD9-81ED-4DB2-BD59-A6C34878D82A}">
                    <a16:rowId xmlns:a16="http://schemas.microsoft.com/office/drawing/2014/main" val="3199619732"/>
                  </a:ext>
                </a:extLst>
              </a:tr>
              <a:tr h="313442">
                <a:tc gridSpan="3">
                  <a:txBody>
                    <a:bodyPr/>
                    <a:lstStyle/>
                    <a:p>
                      <a:r>
                        <a:rPr lang="en-US" sz="1400" b="1" dirty="0"/>
                        <a:t>Psychological disease </a:t>
                      </a:r>
                    </a:p>
                  </a:txBody>
                  <a:tcPr marL="92697" marR="92697" marT="46348" marB="46348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091189"/>
                  </a:ext>
                </a:extLst>
              </a:tr>
              <a:tr h="308990">
                <a:tc>
                  <a:txBody>
                    <a:bodyPr/>
                    <a:lstStyle/>
                    <a:p>
                      <a:r>
                        <a:rPr lang="en-US" sz="1400" b="0" dirty="0"/>
                        <a:t>ADD, OCD, bipolar, schizophrenia </a:t>
                      </a:r>
                    </a:p>
                  </a:txBody>
                  <a:tcPr marL="79912" marR="79912" marT="39956" marB="39956"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2</a:t>
                      </a:r>
                    </a:p>
                  </a:txBody>
                  <a:tcPr marL="79912" marR="79912" marT="39956" marB="39956"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2</a:t>
                      </a:r>
                    </a:p>
                  </a:txBody>
                  <a:tcPr marL="79912" marR="79912" marT="39956" marB="39956"/>
                </a:tc>
                <a:extLst>
                  <a:ext uri="{0D108BD9-81ED-4DB2-BD59-A6C34878D82A}">
                    <a16:rowId xmlns:a16="http://schemas.microsoft.com/office/drawing/2014/main" val="2706888544"/>
                  </a:ext>
                </a:extLst>
              </a:tr>
              <a:tr h="308990">
                <a:tc>
                  <a:txBody>
                    <a:bodyPr/>
                    <a:lstStyle/>
                    <a:p>
                      <a:r>
                        <a:rPr lang="en-US" sz="1400" b="0" dirty="0"/>
                        <a:t>Depression</a:t>
                      </a:r>
                    </a:p>
                  </a:txBody>
                  <a:tcPr marL="79912" marR="79912" marT="39956" marB="39956"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1</a:t>
                      </a:r>
                    </a:p>
                  </a:txBody>
                  <a:tcPr marL="79912" marR="79912" marT="39956" marB="39956"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1</a:t>
                      </a:r>
                    </a:p>
                  </a:txBody>
                  <a:tcPr marL="79912" marR="79912" marT="39956" marB="39956"/>
                </a:tc>
                <a:extLst>
                  <a:ext uri="{0D108BD9-81ED-4DB2-BD59-A6C34878D82A}">
                    <a16:rowId xmlns:a16="http://schemas.microsoft.com/office/drawing/2014/main" val="2681720544"/>
                  </a:ext>
                </a:extLst>
              </a:tr>
              <a:tr h="308990">
                <a:tc>
                  <a:txBody>
                    <a:bodyPr/>
                    <a:lstStyle/>
                    <a:p>
                      <a:r>
                        <a:rPr lang="en-US" sz="1400" b="1" dirty="0"/>
                        <a:t>Scoring Totals</a:t>
                      </a:r>
                    </a:p>
                  </a:txBody>
                  <a:tcPr marL="79912" marR="79912" marT="39956" marB="39956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79912" marR="79912" marT="39956" marB="39956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79912" marR="79912" marT="39956" marB="39956"/>
                </a:tc>
                <a:extLst>
                  <a:ext uri="{0D108BD9-81ED-4DB2-BD59-A6C34878D82A}">
                    <a16:rowId xmlns:a16="http://schemas.microsoft.com/office/drawing/2014/main" val="2140373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5211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BDF16-1DD4-4071-B358-4238F9CC5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15883"/>
            <a:ext cx="10972800" cy="1143000"/>
          </a:xfrm>
        </p:spPr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25440-A162-47F9-A4B6-8B8C07431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977241"/>
            <a:ext cx="10972800" cy="1986645"/>
          </a:xfrm>
        </p:spPr>
        <p:txBody>
          <a:bodyPr/>
          <a:lstStyle/>
          <a:p>
            <a:r>
              <a:rPr lang="en-US" dirty="0"/>
              <a:t>Pharmacy.benefits@bwc.state.oh.us</a:t>
            </a:r>
          </a:p>
        </p:txBody>
      </p:sp>
    </p:spTree>
    <p:extLst>
      <p:ext uri="{BB962C8B-B14F-4D97-AF65-F5344CB8AC3E}">
        <p14:creationId xmlns:p14="http://schemas.microsoft.com/office/powerpoint/2010/main" val="305411481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1249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BF0EC-EF1B-4A7E-9927-642FD8F4A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We Have Prescribing Regulations?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45178-239D-4386-BD26-73D0E6B47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732315"/>
            <a:ext cx="10972800" cy="3915833"/>
          </a:xfrm>
        </p:spPr>
        <p:txBody>
          <a:bodyPr/>
          <a:lstStyle/>
          <a:p>
            <a:r>
              <a:rPr lang="en-US" dirty="0"/>
              <a:t>Compared to controls, individuals with opioid use disorder (alive and deceased) had received significantly more opioid prescriptions, greater number of days’ supply, and steeper increases of opioid dosages over time. (</a:t>
            </a:r>
            <a:r>
              <a:rPr lang="en-US" dirty="0" err="1"/>
              <a:t>Hser</a:t>
            </a:r>
            <a:r>
              <a:rPr lang="en-US" dirty="0"/>
              <a:t> 2018)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441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BF0EC-EF1B-4A7E-9927-642FD8F4A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We Have Prescribing Regulations?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45178-239D-4386-BD26-73D0E6B47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724149"/>
            <a:ext cx="10972800" cy="3915833"/>
          </a:xfrm>
        </p:spPr>
        <p:txBody>
          <a:bodyPr/>
          <a:lstStyle/>
          <a:p>
            <a:r>
              <a:rPr lang="en-US" dirty="0"/>
              <a:t>In a study that looked at opioid prescriptions after wisdom tooth extraction, a filled perioperative opioid prescription was independently associated with persistent opioid use. (Adjusted odds ratio [OR], 2.69; 95% CI, 2.10-3.44)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051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00DE9-AC75-42DA-B836-3679EB5DD9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/>
            </a:br>
            <a:br>
              <a:rPr lang="en-US"/>
            </a:br>
            <a:r>
              <a:rPr lang="en-US"/>
              <a:t>What Are the Laws for BWC and the OSMB?</a:t>
            </a:r>
            <a:br>
              <a:rPr lang="en-US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81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B254D-9B77-4D6A-BA51-2893443DD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BWC Ohio Administrative Code 4123-6-21.7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2CDD1-1A0B-4BCE-B159-C56CAA4C2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57451"/>
            <a:ext cx="10972800" cy="3915833"/>
          </a:xfrm>
        </p:spPr>
        <p:txBody>
          <a:bodyPr/>
          <a:lstStyle/>
          <a:p>
            <a:r>
              <a:rPr lang="en-US" dirty="0"/>
              <a:t>Documentation requirements for reimbursement of opioids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&gt; 50 MED				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&gt; 80 MED                    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&gt; 120 MED</a:t>
            </a:r>
          </a:p>
          <a:p>
            <a:pPr marL="461421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OR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&gt; Six weeks from date of injury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&gt;12 weeks from date of injury</a:t>
            </a:r>
          </a:p>
        </p:txBody>
      </p:sp>
    </p:spTree>
    <p:extLst>
      <p:ext uri="{BB962C8B-B14F-4D97-AF65-F5344CB8AC3E}">
        <p14:creationId xmlns:p14="http://schemas.microsoft.com/office/powerpoint/2010/main" val="3019639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B254D-9B77-4D6A-BA51-2893443DD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none" dirty="0"/>
              <a:t>BWC Requirements for Reimbursement &gt;50 MED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2CDD1-1A0B-4BCE-B159-C56CAA4C2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87390"/>
            <a:ext cx="10972800" cy="3915833"/>
          </a:xfrm>
        </p:spPr>
        <p:txBody>
          <a:bodyPr/>
          <a:lstStyle/>
          <a:p>
            <a:r>
              <a:rPr lang="en-US" dirty="0"/>
              <a:t>Documented clinically meaningful improvement in function (CMIF) </a:t>
            </a:r>
          </a:p>
          <a:p>
            <a:pPr lvl="1"/>
            <a:r>
              <a:rPr lang="en-US" dirty="0"/>
              <a:t>Measured and meaningful improvement in ADLs or</a:t>
            </a:r>
          </a:p>
          <a:p>
            <a:pPr lvl="1"/>
            <a:r>
              <a:rPr lang="en-US" dirty="0"/>
              <a:t>Progress toward established goals</a:t>
            </a:r>
          </a:p>
        </p:txBody>
      </p:sp>
    </p:spTree>
    <p:extLst>
      <p:ext uri="{BB962C8B-B14F-4D97-AF65-F5344CB8AC3E}">
        <p14:creationId xmlns:p14="http://schemas.microsoft.com/office/powerpoint/2010/main" val="1658873420"/>
      </p:ext>
    </p:extLst>
  </p:cSld>
  <p:clrMapOvr>
    <a:masterClrMapping/>
  </p:clrMapOvr>
</p:sld>
</file>

<file path=ppt/theme/theme1.xml><?xml version="1.0" encoding="utf-8"?>
<a:theme xmlns:a="http://schemas.openxmlformats.org/drawingml/2006/main" name="BWC PowerPoint2">
  <a:themeElements>
    <a:clrScheme name="BWC brand">
      <a:dk1>
        <a:sysClr val="windowText" lastClr="000000"/>
      </a:dk1>
      <a:lt1>
        <a:sysClr val="window" lastClr="FFFFFF"/>
      </a:lt1>
      <a:dk2>
        <a:srgbClr val="F46A1F"/>
      </a:dk2>
      <a:lt2>
        <a:srgbClr val="FFFFFF"/>
      </a:lt2>
      <a:accent1>
        <a:srgbClr val="7AABDE"/>
      </a:accent1>
      <a:accent2>
        <a:srgbClr val="969491"/>
      </a:accent2>
      <a:accent3>
        <a:srgbClr val="BAD408"/>
      </a:accent3>
      <a:accent4>
        <a:srgbClr val="CF142B"/>
      </a:accent4>
      <a:accent5>
        <a:srgbClr val="700017"/>
      </a:accent5>
      <a:accent6>
        <a:srgbClr val="968C8C"/>
      </a:accent6>
      <a:hlink>
        <a:srgbClr val="F46A1F"/>
      </a:hlink>
      <a:folHlink>
        <a:srgbClr val="F46A1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BWC PowerPoint2</Template>
  <TotalTime>6066</TotalTime>
  <Words>1964</Words>
  <Application>Microsoft Office PowerPoint</Application>
  <PresentationFormat>Widescreen</PresentationFormat>
  <Paragraphs>259</Paragraphs>
  <Slides>46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ＭＳ Ｐゴシック</vt:lpstr>
      <vt:lpstr>ＭＳ Ｐゴシック</vt:lpstr>
      <vt:lpstr>Arial</vt:lpstr>
      <vt:lpstr>Calibri</vt:lpstr>
      <vt:lpstr>Courier New</vt:lpstr>
      <vt:lpstr>Rockwell</vt:lpstr>
      <vt:lpstr>BWC PowerPoint2</vt:lpstr>
      <vt:lpstr>Best Practices For Opioid Use</vt:lpstr>
      <vt:lpstr>Introduction</vt:lpstr>
      <vt:lpstr>Introduction</vt:lpstr>
      <vt:lpstr>Why Do We Have Prescribing Regulations?</vt:lpstr>
      <vt:lpstr>Why Do We Have Prescribing Regulations?</vt:lpstr>
      <vt:lpstr>Why Do We Have Prescribing Regulations?</vt:lpstr>
      <vt:lpstr>  What Are the Laws for BWC and the OSMB? </vt:lpstr>
      <vt:lpstr>BWC Ohio Administrative Code 4123-6-21.7</vt:lpstr>
      <vt:lpstr>BWC Requirements for Reimbursement &gt;50 MED</vt:lpstr>
      <vt:lpstr>BWC Requirements for Reimbursement &gt;50 MED</vt:lpstr>
      <vt:lpstr>BWC Requirements for Reimbursement &gt;80 MED</vt:lpstr>
      <vt:lpstr>PowerPoint Presentation</vt:lpstr>
      <vt:lpstr>  What Happens When You Break These Laws?  </vt:lpstr>
      <vt:lpstr>Letter to Prescriber</vt:lpstr>
      <vt:lpstr>  Do These Regulations Actually Do Anything?  </vt:lpstr>
      <vt:lpstr>Do These Regulations Actually Do Anything?</vt:lpstr>
      <vt:lpstr>Do These Regulations Actually Do Anything?</vt:lpstr>
      <vt:lpstr>  What is the Science Behind the Regulations?   </vt:lpstr>
      <vt:lpstr>Reasons Not to Prescribe Over 120 MED</vt:lpstr>
      <vt:lpstr>Reasons Not to Prescribe Over 120 MED </vt:lpstr>
      <vt:lpstr>Reasons Not to Prescribe Over 120 MED </vt:lpstr>
      <vt:lpstr>Dose Escalation</vt:lpstr>
      <vt:lpstr>Pain, Function and Tapering</vt:lpstr>
      <vt:lpstr>Pain, Function and Tapering</vt:lpstr>
      <vt:lpstr>As a Prescriber, What Should I Be Doing? How Do I Do This?</vt:lpstr>
      <vt:lpstr>Back to the Basics</vt:lpstr>
      <vt:lpstr>Reflective Listening Skills</vt:lpstr>
      <vt:lpstr>Reflective Listening Skills</vt:lpstr>
      <vt:lpstr>Elements of a Comprehensive Pain History</vt:lpstr>
      <vt:lpstr>Elements of a Comprehensive Pain History</vt:lpstr>
      <vt:lpstr>Elements of a Comprehensive Pain History</vt:lpstr>
      <vt:lpstr>Physical Examination</vt:lpstr>
      <vt:lpstr>Components of an Effective Treatment Plan</vt:lpstr>
      <vt:lpstr>Components of an Effective Treatment Plan</vt:lpstr>
      <vt:lpstr>Components of an Effective Treatment Plan</vt:lpstr>
      <vt:lpstr>Components of an Effective Treatment Plan</vt:lpstr>
      <vt:lpstr>Components of an Effective Treatment Plan</vt:lpstr>
      <vt:lpstr>CDC Guidelines for Prescribing Opioids (Highlights)</vt:lpstr>
      <vt:lpstr>CDC Guidelines for Prescribing Opioids (Highlights)</vt:lpstr>
      <vt:lpstr>CDC Guidelines for Prescribing Opioids (Highlights)</vt:lpstr>
      <vt:lpstr>CDC Guidelines for Prescribing Opioids (Highlights)</vt:lpstr>
      <vt:lpstr>Documentation of Functional Goals</vt:lpstr>
      <vt:lpstr>ORT (Opioid Risk Tool)</vt:lpstr>
      <vt:lpstr>ORT (Opioid Risk Tool)</vt:lpstr>
      <vt:lpstr>Questions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for opioid use</dc:title>
  <dc:creator>Williams Miranda</dc:creator>
  <cp:lastModifiedBy>Grant, Judi</cp:lastModifiedBy>
  <cp:revision>66</cp:revision>
  <dcterms:created xsi:type="dcterms:W3CDTF">2019-05-17T18:31:26Z</dcterms:created>
  <dcterms:modified xsi:type="dcterms:W3CDTF">2019-06-05T12:35:12Z</dcterms:modified>
</cp:coreProperties>
</file>